
<file path=[Content_Types].xml><?xml version="1.0" encoding="utf-8"?>
<Types xmlns="http://schemas.openxmlformats.org/package/2006/content-types">
  <Default Extension="xlsx" ContentType="application/vnd.openxmlformats-officedocument.spreadsheetml.sheet"/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353" r:id="rId43"/>
    <p:sldId id="295" r:id="rId44"/>
    <p:sldId id="298" r:id="rId45"/>
    <p:sldId id="299" r:id="rId46"/>
    <p:sldId id="354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9" r:id="rId66"/>
    <p:sldId id="318" r:id="rId67"/>
    <p:sldId id="320" r:id="rId68"/>
    <p:sldId id="321" r:id="rId69"/>
    <p:sldId id="322" r:id="rId70"/>
    <p:sldId id="323" r:id="rId71"/>
    <p:sldId id="324" r:id="rId72"/>
    <p:sldId id="325" r:id="rId73"/>
    <p:sldId id="326" r:id="rId74"/>
    <p:sldId id="327" r:id="rId75"/>
    <p:sldId id="328" r:id="rId76"/>
    <p:sldId id="329" r:id="rId77"/>
    <p:sldId id="330" r:id="rId78"/>
    <p:sldId id="331" r:id="rId79"/>
    <p:sldId id="332" r:id="rId80"/>
    <p:sldId id="333" r:id="rId81"/>
    <p:sldId id="334" r:id="rId82"/>
    <p:sldId id="335" r:id="rId83"/>
    <p:sldId id="336" r:id="rId84"/>
    <p:sldId id="337" r:id="rId85"/>
    <p:sldId id="338" r:id="rId86"/>
    <p:sldId id="339" r:id="rId87"/>
    <p:sldId id="340" r:id="rId88"/>
    <p:sldId id="341" r:id="rId89"/>
    <p:sldId id="342" r:id="rId90"/>
    <p:sldId id="343" r:id="rId91"/>
    <p:sldId id="344" r:id="rId92"/>
    <p:sldId id="345" r:id="rId93"/>
    <p:sldId id="346" r:id="rId94"/>
    <p:sldId id="347" r:id="rId95"/>
    <p:sldId id="348" r:id="rId96"/>
    <p:sldId id="349" r:id="rId97"/>
    <p:sldId id="357" r:id="rId98"/>
    <p:sldId id="358" r:id="rId99"/>
    <p:sldId id="359" r:id="rId100"/>
    <p:sldId id="351" r:id="rId101"/>
    <p:sldId id="350" r:id="rId10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1" userDrawn="1">
          <p15:clr>
            <a:srgbClr val="A4A3A4"/>
          </p15:clr>
        </p15:guide>
        <p15:guide id="2" pos="397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 showGuides="1">
      <p:cViewPr varScale="1">
        <p:scale>
          <a:sx n="136" d="100"/>
          <a:sy n="136" d="100"/>
        </p:scale>
        <p:origin x="216" y="312"/>
      </p:cViewPr>
      <p:guideLst>
        <p:guide orient="horz" pos="2131"/>
        <p:guide pos="397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9" Type="http://schemas.openxmlformats.org/officeDocument/2006/relationships/slide" Target="slides/slide96.xml"/><Relationship Id="rId98" Type="http://schemas.openxmlformats.org/officeDocument/2006/relationships/slide" Target="slides/slide95.xml"/><Relationship Id="rId97" Type="http://schemas.openxmlformats.org/officeDocument/2006/relationships/slide" Target="slides/slide94.xml"/><Relationship Id="rId96" Type="http://schemas.openxmlformats.org/officeDocument/2006/relationships/slide" Target="slides/slide93.xml"/><Relationship Id="rId95" Type="http://schemas.openxmlformats.org/officeDocument/2006/relationships/slide" Target="slides/slide92.xml"/><Relationship Id="rId94" Type="http://schemas.openxmlformats.org/officeDocument/2006/relationships/slide" Target="slides/slide91.xml"/><Relationship Id="rId93" Type="http://schemas.openxmlformats.org/officeDocument/2006/relationships/slide" Target="slides/slide90.xml"/><Relationship Id="rId92" Type="http://schemas.openxmlformats.org/officeDocument/2006/relationships/slide" Target="slides/slide89.xml"/><Relationship Id="rId91" Type="http://schemas.openxmlformats.org/officeDocument/2006/relationships/slide" Target="slides/slide88.xml"/><Relationship Id="rId90" Type="http://schemas.openxmlformats.org/officeDocument/2006/relationships/slide" Target="slides/slide87.xml"/><Relationship Id="rId9" Type="http://schemas.openxmlformats.org/officeDocument/2006/relationships/slide" Target="slides/slide6.xml"/><Relationship Id="rId89" Type="http://schemas.openxmlformats.org/officeDocument/2006/relationships/slide" Target="slides/slide86.xml"/><Relationship Id="rId88" Type="http://schemas.openxmlformats.org/officeDocument/2006/relationships/slide" Target="slides/slide85.xml"/><Relationship Id="rId87" Type="http://schemas.openxmlformats.org/officeDocument/2006/relationships/slide" Target="slides/slide84.xml"/><Relationship Id="rId86" Type="http://schemas.openxmlformats.org/officeDocument/2006/relationships/slide" Target="slides/slide83.xml"/><Relationship Id="rId85" Type="http://schemas.openxmlformats.org/officeDocument/2006/relationships/slide" Target="slides/slide82.xml"/><Relationship Id="rId84" Type="http://schemas.openxmlformats.org/officeDocument/2006/relationships/slide" Target="slides/slide81.xml"/><Relationship Id="rId83" Type="http://schemas.openxmlformats.org/officeDocument/2006/relationships/slide" Target="slides/slide80.xml"/><Relationship Id="rId82" Type="http://schemas.openxmlformats.org/officeDocument/2006/relationships/slide" Target="slides/slide79.xml"/><Relationship Id="rId81" Type="http://schemas.openxmlformats.org/officeDocument/2006/relationships/slide" Target="slides/slide78.xml"/><Relationship Id="rId80" Type="http://schemas.openxmlformats.org/officeDocument/2006/relationships/slide" Target="slides/slide77.xml"/><Relationship Id="rId8" Type="http://schemas.openxmlformats.org/officeDocument/2006/relationships/slide" Target="slides/slide5.xml"/><Relationship Id="rId79" Type="http://schemas.openxmlformats.org/officeDocument/2006/relationships/slide" Target="slides/slide76.xml"/><Relationship Id="rId78" Type="http://schemas.openxmlformats.org/officeDocument/2006/relationships/slide" Target="slides/slide75.xml"/><Relationship Id="rId77" Type="http://schemas.openxmlformats.org/officeDocument/2006/relationships/slide" Target="slides/slide74.xml"/><Relationship Id="rId76" Type="http://schemas.openxmlformats.org/officeDocument/2006/relationships/slide" Target="slides/slide73.xml"/><Relationship Id="rId75" Type="http://schemas.openxmlformats.org/officeDocument/2006/relationships/slide" Target="slides/slide72.xml"/><Relationship Id="rId74" Type="http://schemas.openxmlformats.org/officeDocument/2006/relationships/slide" Target="slides/slide71.xml"/><Relationship Id="rId73" Type="http://schemas.openxmlformats.org/officeDocument/2006/relationships/slide" Target="slides/slide70.xml"/><Relationship Id="rId72" Type="http://schemas.openxmlformats.org/officeDocument/2006/relationships/slide" Target="slides/slide69.xml"/><Relationship Id="rId71" Type="http://schemas.openxmlformats.org/officeDocument/2006/relationships/slide" Target="slides/slide68.xml"/><Relationship Id="rId70" Type="http://schemas.openxmlformats.org/officeDocument/2006/relationships/slide" Target="slides/slide67.xml"/><Relationship Id="rId7" Type="http://schemas.openxmlformats.org/officeDocument/2006/relationships/slide" Target="slides/slide4.xml"/><Relationship Id="rId69" Type="http://schemas.openxmlformats.org/officeDocument/2006/relationships/slide" Target="slides/slide66.xml"/><Relationship Id="rId68" Type="http://schemas.openxmlformats.org/officeDocument/2006/relationships/slide" Target="slides/slide65.xml"/><Relationship Id="rId67" Type="http://schemas.openxmlformats.org/officeDocument/2006/relationships/slide" Target="slides/slide64.xml"/><Relationship Id="rId66" Type="http://schemas.openxmlformats.org/officeDocument/2006/relationships/slide" Target="slides/slide63.xml"/><Relationship Id="rId65" Type="http://schemas.openxmlformats.org/officeDocument/2006/relationships/slide" Target="slides/slide62.xml"/><Relationship Id="rId64" Type="http://schemas.openxmlformats.org/officeDocument/2006/relationships/slide" Target="slides/slide61.xml"/><Relationship Id="rId63" Type="http://schemas.openxmlformats.org/officeDocument/2006/relationships/slide" Target="slides/slide60.xml"/><Relationship Id="rId62" Type="http://schemas.openxmlformats.org/officeDocument/2006/relationships/slide" Target="slides/slide59.xml"/><Relationship Id="rId61" Type="http://schemas.openxmlformats.org/officeDocument/2006/relationships/slide" Target="slides/slide58.xml"/><Relationship Id="rId60" Type="http://schemas.openxmlformats.org/officeDocument/2006/relationships/slide" Target="slides/slide57.xml"/><Relationship Id="rId6" Type="http://schemas.openxmlformats.org/officeDocument/2006/relationships/slide" Target="slides/slide3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5" Type="http://schemas.openxmlformats.org/officeDocument/2006/relationships/tableStyles" Target="tableStyles.xml"/><Relationship Id="rId104" Type="http://schemas.openxmlformats.org/officeDocument/2006/relationships/viewProps" Target="viewProps.xml"/><Relationship Id="rId103" Type="http://schemas.openxmlformats.org/officeDocument/2006/relationships/presProps" Target="presProps.xml"/><Relationship Id="rId102" Type="http://schemas.openxmlformats.org/officeDocument/2006/relationships/slide" Target="slides/slide99.xml"/><Relationship Id="rId101" Type="http://schemas.openxmlformats.org/officeDocument/2006/relationships/slide" Target="slides/slide98.xml"/><Relationship Id="rId100" Type="http://schemas.openxmlformats.org/officeDocument/2006/relationships/slide" Target="slides/slide97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none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净利息支出 (Net Interest · $B)</c:v>
                </c:pt>
              </c:strCache>
            </c:strRef>
          </c:tx>
          <c:spPr>
            <a:ln w="38100" cap="flat" cmpd="sng" algn="ctr">
              <a:solidFill>
                <a:srgbClr val="FBBF24"/>
              </a:solidFill>
              <a:prstDash val="solid"/>
              <a:round/>
            </a:ln>
            <a:effectLst/>
          </c:spPr>
          <c:marker>
            <c:symbol val="circle"/>
            <c:size val="7"/>
            <c:spPr>
              <a:solidFill>
                <a:srgbClr val="FBBF24"/>
              </a:solidFill>
              <a:ln w="9525" cap="flat" cmpd="sng" algn="ctr">
                <a:solidFill>
                  <a:srgbClr val="FBBF24"/>
                </a:solidFill>
                <a:prstDash val="solid"/>
                <a:round/>
              </a:ln>
              <a:effectLst/>
            </c:spPr>
          </c:marker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dLbl>
              <c:idx val="7"/>
              <c:delete val="1"/>
            </c:dLbl>
            <c:dLbl>
              <c:idx val="8"/>
              <c:delete val="1"/>
            </c:dLbl>
            <c:dLbl>
              <c:idx val="9"/>
              <c:delete val="1"/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200" b="0" i="0" u="none" strike="noStrike" kern="1200" baseline="0">
                    <a:solidFill>
                      <a:srgbClr val="000000"/>
                    </a:solidFill>
                    <a:latin typeface="Arial" panose="020B0704020202020204"/>
                    <a:ea typeface="+mn-ea"/>
                    <a:cs typeface="+mn-cs"/>
                  </a:defRPr>
                </a:pPr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Sheet1!$A$2:$A$11</c:f>
              <c:strCache>
                <c:ptCount val="10"/>
                <c:pt idx="0">
                  <c:v>FY2000</c:v>
                </c:pt>
                <c:pt idx="1">
                  <c:v>FY2005</c:v>
                </c:pt>
                <c:pt idx="2">
                  <c:v>FY2010</c:v>
                </c:pt>
                <c:pt idx="3">
                  <c:v>FY2015</c:v>
                </c:pt>
                <c:pt idx="4">
                  <c:v>FY2018</c:v>
                </c:pt>
                <c:pt idx="5">
                  <c:v>FY2020</c:v>
                </c:pt>
                <c:pt idx="6">
                  <c:v>FY2022</c:v>
                </c:pt>
                <c:pt idx="7">
                  <c:v>FY2023</c:v>
                </c:pt>
                <c:pt idx="8">
                  <c:v>FY2024</c:v>
                </c:pt>
                <c:pt idx="9">
                  <c:v>FY2025est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223</c:v>
                </c:pt>
                <c:pt idx="1">
                  <c:v>184</c:v>
                </c:pt>
                <c:pt idx="2">
                  <c:v>196</c:v>
                </c:pt>
                <c:pt idx="3">
                  <c:v>223</c:v>
                </c:pt>
                <c:pt idx="4">
                  <c:v>325</c:v>
                </c:pt>
                <c:pt idx="5">
                  <c:v>345</c:v>
                </c:pt>
                <c:pt idx="6">
                  <c:v>475</c:v>
                </c:pt>
                <c:pt idx="7">
                  <c:v>659</c:v>
                </c:pt>
                <c:pt idx="8">
                  <c:v>881</c:v>
                </c:pt>
                <c:pt idx="9">
                  <c:v>952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国防开支 (Defense · $B)</c:v>
                </c:pt>
              </c:strCache>
            </c:strRef>
          </c:tx>
          <c:spPr>
            <a:ln w="38100" cap="flat" cmpd="sng" algn="ctr">
              <a:solidFill>
                <a:srgbClr val="1E3A8A"/>
              </a:solidFill>
              <a:prstDash val="solid"/>
              <a:round/>
            </a:ln>
            <a:effectLst/>
          </c:spPr>
          <c:marker>
            <c:symbol val="circle"/>
            <c:size val="7"/>
            <c:spPr>
              <a:solidFill>
                <a:srgbClr val="1E3A8A"/>
              </a:solidFill>
              <a:ln w="9525" cap="flat" cmpd="sng" algn="ctr">
                <a:solidFill>
                  <a:srgbClr val="1E3A8A"/>
                </a:solidFill>
                <a:prstDash val="solid"/>
                <a:round/>
              </a:ln>
              <a:effectLst/>
            </c:spPr>
          </c:marker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dLbl>
              <c:idx val="7"/>
              <c:delete val="1"/>
            </c:dLbl>
            <c:dLbl>
              <c:idx val="8"/>
              <c:delete val="1"/>
            </c:dLbl>
            <c:dLbl>
              <c:idx val="9"/>
              <c:delete val="1"/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200" b="0" i="0" u="none" strike="noStrike" kern="1200" baseline="0">
                    <a:solidFill>
                      <a:srgbClr val="000000"/>
                    </a:solidFill>
                    <a:latin typeface="Arial" panose="020B0704020202020204"/>
                    <a:ea typeface="+mn-ea"/>
                    <a:cs typeface="+mn-cs"/>
                  </a:defRPr>
                </a:pPr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Sheet1!$A$2:$A$11</c:f>
              <c:strCache>
                <c:ptCount val="10"/>
                <c:pt idx="0">
                  <c:v>FY2000</c:v>
                </c:pt>
                <c:pt idx="1">
                  <c:v>FY2005</c:v>
                </c:pt>
                <c:pt idx="2">
                  <c:v>FY2010</c:v>
                </c:pt>
                <c:pt idx="3">
                  <c:v>FY2015</c:v>
                </c:pt>
                <c:pt idx="4">
                  <c:v>FY2018</c:v>
                </c:pt>
                <c:pt idx="5">
                  <c:v>FY2020</c:v>
                </c:pt>
                <c:pt idx="6">
                  <c:v>FY2022</c:v>
                </c:pt>
                <c:pt idx="7">
                  <c:v>FY2023</c:v>
                </c:pt>
                <c:pt idx="8">
                  <c:v>FY2024</c:v>
                </c:pt>
                <c:pt idx="9">
                  <c:v>FY2025est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294</c:v>
                </c:pt>
                <c:pt idx="1">
                  <c:v>474</c:v>
                </c:pt>
                <c:pt idx="2">
                  <c:v>694</c:v>
                </c:pt>
                <c:pt idx="3">
                  <c:v>562</c:v>
                </c:pt>
                <c:pt idx="4">
                  <c:v>622</c:v>
                </c:pt>
                <c:pt idx="5">
                  <c:v>714</c:v>
                </c:pt>
                <c:pt idx="6">
                  <c:v>766</c:v>
                </c:pt>
                <c:pt idx="7">
                  <c:v>805</c:v>
                </c:pt>
                <c:pt idx="8">
                  <c:v>826</c:v>
                </c:pt>
                <c:pt idx="9">
                  <c:v>850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 cmpd="sng" algn="ctr">
            <a:solidFill>
              <a:srgbClr val="888888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rgbClr val="475569"/>
                </a:solidFill>
                <a:latin typeface="苹方-简" panose="020B0400000000000000" pitchFamily="34" charset="-122"/>
                <a:ea typeface="+mn-ea"/>
                <a:cs typeface="+mn-cs"/>
              </a:defRPr>
            </a:pPr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100"/>
          <c:min val="0"/>
        </c:scaling>
        <c:delete val="0"/>
        <c:axPos val="l"/>
        <c:majorGridlines>
          <c:spPr>
            <a:ln w="6350" cap="flat" cmpd="sng" algn="ctr">
              <a:solidFill>
                <a:srgbClr val="E2E8F0"/>
              </a:solidFill>
              <a:prstDash val="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 cmpd="sng" algn="ctr">
            <a:solidFill>
              <a:srgbClr val="888888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rgbClr val="475569"/>
                </a:solidFill>
                <a:latin typeface="苹方-简" panose="020B0400000000000000" pitchFamily="34" charset="-122"/>
                <a:ea typeface="+mn-ea"/>
                <a:cs typeface="+mn-cs"/>
              </a:defRPr>
            </a:pPr>
          </a:p>
        </c:txPr>
        <c:crossAx val="2094734554"/>
        <c:crosses val="autoZero"/>
        <c:crossBetween val="between"/>
        <c:majorUnit val="200"/>
      </c:valAx>
      <c:spPr>
        <a:solidFill>
          <a:srgbClr val="FAFCFF"/>
        </a:solidFill>
        <a:ln>
          <a:noFill/>
        </a:ln>
        <a:effectLst/>
      </c:spPr>
    </c:plotArea>
    <c:legend>
      <c:legendPos val="b"/>
      <c:layout/>
      <c:overlay val="0"/>
      <c:txPr>
        <a:bodyPr rot="0" spcFirstLastPara="0" vertOverflow="ellipsis" vert="horz" wrap="square" anchor="ctr" anchorCtr="1"/>
        <a:lstStyle/>
        <a:p>
          <a:pPr>
            <a:defRPr lang="zh-CN" sz="1100" b="0" i="0" u="none" strike="noStrike" kern="1200" baseline="0">
              <a:solidFill>
                <a:srgbClr val="0F172A"/>
              </a:solidFill>
              <a:latin typeface="苹方-简" panose="020B0400000000000000" pitchFamily="34" charset="-122"/>
              <a:ea typeface="+mn-ea"/>
              <a:cs typeface="苹方-简" panose="020B0400000000000000" pitchFamily="34" charset="-122"/>
            </a:defRPr>
          </a:pPr>
        </a:p>
      </c:txPr>
    </c:legend>
    <c:plotVisOnly val="1"/>
    <c:dispBlanksAs val="span"/>
    <c:showDLblsOverMax val="0"/>
    <c:extLst>
      <c:ext uri="{0b15fc19-7d7d-44ad-8c2d-2c3a37ce22c3}">
        <chartProps xmlns="https://web.wps.cn/et/2018/main" chartId="{deab384e-18bf-422e-ba20-9ed60a02a580}"/>
      </c:ext>
    </c:extLst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none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黄金价格 ($/oz)</c:v>
                </c:pt>
              </c:strCache>
            </c:strRef>
          </c:tx>
          <c:spPr>
            <a:ln w="35560" cap="flat" cmpd="sng" algn="ctr">
              <a:solidFill>
                <a:srgbClr val="FBBF24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FBBF24"/>
              </a:solidFill>
              <a:ln w="9525" cap="flat" cmpd="sng" algn="ctr">
                <a:solidFill>
                  <a:srgbClr val="1E3A8A"/>
                </a:solidFill>
                <a:prstDash val="solid"/>
                <a:round/>
              </a:ln>
              <a:effectLst/>
            </c:spPr>
          </c:marker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dLbl>
              <c:idx val="7"/>
              <c:delete val="1"/>
            </c:dLbl>
            <c:dLbl>
              <c:idx val="8"/>
              <c:delete val="1"/>
            </c:dLbl>
            <c:dLbl>
              <c:idx val="9"/>
              <c:delete val="1"/>
            </c:dLbl>
            <c:dLbl>
              <c:idx val="10"/>
              <c:delete val="1"/>
            </c:dLbl>
            <c:dLbl>
              <c:idx val="11"/>
              <c:delete val="1"/>
            </c:dLbl>
            <c:dLbl>
              <c:idx val="12"/>
              <c:delete val="1"/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200" b="0" i="0" u="none" strike="noStrike" kern="1200" baseline="0">
                    <a:solidFill>
                      <a:srgbClr val="000000"/>
                    </a:solidFill>
                    <a:latin typeface="Arial" panose="020B0704020202020204"/>
                    <a:ea typeface="+mn-ea"/>
                    <a:cs typeface="+mn-cs"/>
                  </a:defRPr>
                </a:pPr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numRef>
              <c:f>Sheet1!$A$2:$A$14</c:f>
              <c:numCache>
                <c:formatCode>General</c:formatCode>
                <c:ptCount val="13"/>
                <c:pt idx="0">
                  <c:v>1971</c:v>
                </c:pt>
                <c:pt idx="1">
                  <c:v>1980</c:v>
                </c:pt>
                <c:pt idx="2">
                  <c:v>1985</c:v>
                </c:pt>
                <c:pt idx="3">
                  <c:v>1990</c:v>
                </c:pt>
                <c:pt idx="4">
                  <c:v>2000</c:v>
                </c:pt>
                <c:pt idx="5">
                  <c:v>2005</c:v>
                </c:pt>
                <c:pt idx="6">
                  <c:v>2008</c:v>
                </c:pt>
                <c:pt idx="7">
                  <c:v>2011</c:v>
                </c:pt>
                <c:pt idx="8">
                  <c:v>2015</c:v>
                </c:pt>
                <c:pt idx="9">
                  <c:v>2018</c:v>
                </c:pt>
                <c:pt idx="10">
                  <c:v>2020</c:v>
                </c:pt>
                <c:pt idx="11">
                  <c:v>2024</c:v>
                </c:pt>
                <c:pt idx="12">
                  <c:v>2026</c:v>
                </c:pt>
              </c:numCache>
            </c:numRef>
          </c:cat>
          <c:val>
            <c:numRef>
              <c:f>Sheet1!$B$2:$B$14</c:f>
              <c:numCache>
                <c:formatCode>General</c:formatCode>
                <c:ptCount val="13"/>
                <c:pt idx="0">
                  <c:v>35</c:v>
                </c:pt>
                <c:pt idx="1">
                  <c:v>850</c:v>
                </c:pt>
                <c:pt idx="2">
                  <c:v>320</c:v>
                </c:pt>
                <c:pt idx="3">
                  <c:v>385</c:v>
                </c:pt>
                <c:pt idx="4">
                  <c:v>280</c:v>
                </c:pt>
                <c:pt idx="5">
                  <c:v>445</c:v>
                </c:pt>
                <c:pt idx="6">
                  <c:v>870</c:v>
                </c:pt>
                <c:pt idx="7">
                  <c:v>1895</c:v>
                </c:pt>
                <c:pt idx="8">
                  <c:v>1060</c:v>
                </c:pt>
                <c:pt idx="9">
                  <c:v>1280</c:v>
                </c:pt>
                <c:pt idx="10">
                  <c:v>1900</c:v>
                </c:pt>
                <c:pt idx="11">
                  <c:v>2790</c:v>
                </c:pt>
                <c:pt idx="12">
                  <c:v>4000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 cmpd="sng" algn="ctr">
            <a:solidFill>
              <a:srgbClr val="888888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zh-CN" sz="800" b="0" i="0" u="none" strike="noStrike" kern="1200" baseline="0">
                <a:solidFill>
                  <a:srgbClr val="475569"/>
                </a:solidFill>
                <a:latin typeface="苹方-简" panose="020B0400000000000000" pitchFamily="34" charset="-122"/>
                <a:ea typeface="+mn-ea"/>
                <a:cs typeface="+mn-cs"/>
              </a:defRPr>
            </a:pPr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4500"/>
          <c:min val="0"/>
        </c:scaling>
        <c:delete val="0"/>
        <c:axPos val="l"/>
        <c:majorGridlines>
          <c:spPr>
            <a:ln w="5080" cap="flat" cmpd="sng" algn="ctr">
              <a:solidFill>
                <a:srgbClr val="E2E8F0"/>
              </a:solidFill>
              <a:prstDash val="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 cmpd="sng" algn="ctr">
            <a:solidFill>
              <a:srgbClr val="888888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zh-CN" sz="800" b="0" i="0" u="none" strike="noStrike" kern="1200" baseline="0">
                <a:solidFill>
                  <a:srgbClr val="475569"/>
                </a:solidFill>
                <a:latin typeface="苹方-简" panose="020B0400000000000000" pitchFamily="34" charset="-122"/>
                <a:ea typeface="+mn-ea"/>
                <a:cs typeface="+mn-cs"/>
              </a:defRPr>
            </a:pPr>
          </a:p>
        </c:txPr>
        <c:crossAx val="2094734554"/>
        <c:crosses val="autoZero"/>
        <c:crossBetween val="between"/>
        <c:majorUnit val="1000"/>
      </c:valAx>
      <c:spPr>
        <a:solidFill>
          <a:srgbClr val="FAFCFF"/>
        </a:solidFill>
        <a:ln>
          <a:noFill/>
        </a:ln>
        <a:effectLst/>
      </c:spPr>
    </c:plotArea>
    <c:plotVisOnly val="1"/>
    <c:dispBlanksAs val="span"/>
    <c:showDLblsOverMax val="0"/>
    <c:extLst>
      <c:ext uri="{0b15fc19-7d7d-44ad-8c2d-2c3a37ce22c3}">
        <chartProps xmlns="https://web.wps.cn/et/2018/main" chartId="{6b2e4a7f-e8f2-4877-87f6-1ea3a6c41031}"/>
      </c:ext>
    </c:extLst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none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比特币价格 (USD)</c:v>
                </c:pt>
              </c:strCache>
            </c:strRef>
          </c:tx>
          <c:spPr>
            <a:ln w="38100" cap="flat" cmpd="sng" algn="ctr">
              <a:solidFill>
                <a:srgbClr val="FBBF24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FBBF24"/>
              </a:solidFill>
              <a:ln w="9525" cap="flat" cmpd="sng" algn="ctr">
                <a:solidFill>
                  <a:srgbClr val="1E3A8A"/>
                </a:solidFill>
                <a:prstDash val="solid"/>
                <a:round/>
              </a:ln>
              <a:effectLst/>
            </c:spPr>
          </c:marker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dLbl>
              <c:idx val="7"/>
              <c:delete val="1"/>
            </c:dLbl>
            <c:dLbl>
              <c:idx val="8"/>
              <c:delete val="1"/>
            </c:dLbl>
            <c:dLbl>
              <c:idx val="9"/>
              <c:delete val="1"/>
            </c:dLbl>
            <c:dLbl>
              <c:idx val="10"/>
              <c:delete val="1"/>
            </c:dLbl>
            <c:dLbl>
              <c:idx val="11"/>
              <c:delete val="1"/>
            </c:dLbl>
            <c:dLbl>
              <c:idx val="12"/>
              <c:delete val="1"/>
            </c:dLbl>
            <c:dLbl>
              <c:idx val="13"/>
              <c:delete val="1"/>
            </c:dLbl>
            <c:dLbl>
              <c:idx val="14"/>
              <c:delete val="1"/>
            </c:dLbl>
            <c:dLbl>
              <c:idx val="15"/>
              <c:delete val="1"/>
            </c:dLbl>
            <c:dLbl>
              <c:idx val="16"/>
              <c:delete val="1"/>
            </c:dLbl>
            <c:dLbl>
              <c:idx val="17"/>
              <c:delete val="1"/>
            </c:dLbl>
            <c:dLbl>
              <c:idx val="18"/>
              <c:delete val="1"/>
            </c:dLbl>
            <c:dLbl>
              <c:idx val="19"/>
              <c:delete val="1"/>
            </c:dLbl>
            <c:dLbl>
              <c:idx val="20"/>
              <c:delete val="1"/>
            </c:dLbl>
            <c:dLbl>
              <c:idx val="21"/>
              <c:delete val="1"/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200" b="0" i="0" u="none" strike="noStrike" kern="1200" baseline="0">
                    <a:solidFill>
                      <a:srgbClr val="000000"/>
                    </a:solidFill>
                    <a:latin typeface="Arial" panose="020B0704020202020204"/>
                    <a:ea typeface="+mn-ea"/>
                    <a:cs typeface="+mn-cs"/>
                  </a:defRPr>
                </a:pPr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Sheet1!$A$2:$A$23</c:f>
              <c:strCache>
                <c:ptCount val="22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2013-12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2017-12</c:v>
                </c:pt>
                <c:pt idx="8">
                  <c:v>2018-12</c:v>
                </c:pt>
                <c:pt idx="9">
                  <c:v>2019</c:v>
                </c:pt>
                <c:pt idx="10">
                  <c:v>2020-03</c:v>
                </c:pt>
                <c:pt idx="11">
                  <c:v>2020-12</c:v>
                </c:pt>
                <c:pt idx="12">
                  <c:v>2021-04</c:v>
                </c:pt>
                <c:pt idx="13">
                  <c:v>2021-11</c:v>
                </c:pt>
                <c:pt idx="14">
                  <c:v>2022-06</c:v>
                </c:pt>
                <c:pt idx="15">
                  <c:v>2022-11</c:v>
                </c:pt>
                <c:pt idx="16">
                  <c:v>2023-06</c:v>
                </c:pt>
                <c:pt idx="17">
                  <c:v>2024-01</c:v>
                </c:pt>
                <c:pt idx="18">
                  <c:v>2024-11</c:v>
                </c:pt>
                <c:pt idx="19">
                  <c:v>2024-12</c:v>
                </c:pt>
                <c:pt idx="20">
                  <c:v>2025-06</c:v>
                </c:pt>
                <c:pt idx="21">
                  <c:v>2026-05</c:v>
                </c:pt>
              </c:strCache>
            </c:strRef>
          </c:cat>
          <c:val>
            <c:numRef>
              <c:f>Sheet1!$B$2:$B$23</c:f>
              <c:numCache>
                <c:formatCode>General</c:formatCode>
                <c:ptCount val="22"/>
                <c:pt idx="0">
                  <c:v>0.1</c:v>
                </c:pt>
                <c:pt idx="1">
                  <c:v>4</c:v>
                </c:pt>
                <c:pt idx="2">
                  <c:v>13</c:v>
                </c:pt>
                <c:pt idx="3">
                  <c:v>13860</c:v>
                </c:pt>
                <c:pt idx="4">
                  <c:v>320</c:v>
                </c:pt>
                <c:pt idx="5">
                  <c:v>430</c:v>
                </c:pt>
                <c:pt idx="6">
                  <c:v>960</c:v>
                </c:pt>
                <c:pt idx="7">
                  <c:v>19783</c:v>
                </c:pt>
                <c:pt idx="8">
                  <c:v>3742</c:v>
                </c:pt>
                <c:pt idx="9">
                  <c:v>7180</c:v>
                </c:pt>
                <c:pt idx="10">
                  <c:v>6438</c:v>
                </c:pt>
                <c:pt idx="11">
                  <c:v>28990</c:v>
                </c:pt>
                <c:pt idx="12">
                  <c:v>58800</c:v>
                </c:pt>
                <c:pt idx="13">
                  <c:v>66930</c:v>
                </c:pt>
                <c:pt idx="14">
                  <c:v>20000</c:v>
                </c:pt>
                <c:pt idx="15">
                  <c:v>16547</c:v>
                </c:pt>
                <c:pt idx="16">
                  <c:v>30406</c:v>
                </c:pt>
                <c:pt idx="17">
                  <c:v>43836</c:v>
                </c:pt>
                <c:pt idx="18">
                  <c:v>69539</c:v>
                </c:pt>
                <c:pt idx="19">
                  <c:v>103679</c:v>
                </c:pt>
                <c:pt idx="20">
                  <c:v>95000</c:v>
                </c:pt>
                <c:pt idx="21">
                  <c:v>78170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 cmpd="sng" algn="ctr">
            <a:solidFill>
              <a:srgbClr val="888888"/>
            </a:solidFill>
            <a:prstDash val="solid"/>
            <a:round/>
          </a:ln>
        </c:spPr>
        <c:txPr>
          <a:bodyPr rot="-18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rgbClr val="475569"/>
                </a:solidFill>
                <a:latin typeface="苹方-简" panose="020B0400000000000000" pitchFamily="34" charset="-122"/>
                <a:ea typeface="+mn-ea"/>
                <a:cs typeface="+mn-cs"/>
              </a:defRPr>
            </a:pPr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10000"/>
          <c:min val="0"/>
        </c:scaling>
        <c:delete val="0"/>
        <c:axPos val="l"/>
        <c:majorGridlines>
          <c:spPr>
            <a:ln w="6350" cap="flat" cmpd="sng" algn="ctr">
              <a:solidFill>
                <a:srgbClr val="E2E8F0"/>
              </a:solidFill>
              <a:prstDash val="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 cmpd="sng" algn="ctr">
            <a:solidFill>
              <a:srgbClr val="888888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rgbClr val="475569"/>
                </a:solidFill>
                <a:latin typeface="苹方-简" panose="020B0400000000000000" pitchFamily="34" charset="-122"/>
                <a:ea typeface="+mn-ea"/>
                <a:cs typeface="+mn-cs"/>
              </a:defRPr>
            </a:pPr>
          </a:p>
        </c:txPr>
        <c:crossAx val="2094734554"/>
        <c:crosses val="autoZero"/>
        <c:crossBetween val="between"/>
        <c:majorUnit val="25000"/>
      </c:valAx>
      <c:spPr>
        <a:solidFill>
          <a:srgbClr val="FAFCFF"/>
        </a:solidFill>
        <a:ln>
          <a:noFill/>
        </a:ln>
        <a:effectLst/>
      </c:spPr>
    </c:plotArea>
    <c:plotVisOnly val="1"/>
    <c:dispBlanksAs val="span"/>
    <c:showDLblsOverMax val="0"/>
    <c:extLst>
      <c:ext uri="{0b15fc19-7d7d-44ad-8c2d-2c3a37ce22c3}">
        <chartProps xmlns="https://web.wps.cn/et/2018/main" chartId="{3f70428f-4421-408f-b291-4044e3a59442}"/>
      </c:ext>
    </c:extLst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交易所月度现货成交量 (十亿 USD · 右轴)</c:v>
                </c:pt>
              </c:strCache>
            </c:strRef>
          </c:tx>
          <c:spPr>
            <a:solidFill>
              <a:srgbClr val="FBBF24"/>
            </a:solidFill>
            <a:effectLst/>
          </c:spPr>
          <c:invertIfNegative val="0"/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dLbl>
              <c:idx val="7"/>
              <c:delete val="1"/>
            </c:dLbl>
            <c:dLbl>
              <c:idx val="8"/>
              <c:delete val="1"/>
            </c:dLbl>
            <c:dLbl>
              <c:idx val="9"/>
              <c:delete val="1"/>
            </c:dLbl>
            <c:dLbl>
              <c:idx val="10"/>
              <c:delete val="1"/>
            </c:dLbl>
            <c:dLbl>
              <c:idx val="11"/>
              <c:delete val="1"/>
            </c:dLbl>
            <c:dLbl>
              <c:idx val="12"/>
              <c:delete val="1"/>
            </c:dLbl>
            <c:dLbl>
              <c:idx val="13"/>
              <c:delete val="1"/>
            </c:dLbl>
            <c:dLbl>
              <c:idx val="14"/>
              <c:delete val="1"/>
            </c:dLbl>
            <c:dLbl>
              <c:idx val="15"/>
              <c:delete val="1"/>
            </c:dLbl>
            <c:dLbl>
              <c:idx val="16"/>
              <c:delete val="1"/>
            </c:dLbl>
            <c:dLbl>
              <c:idx val="17"/>
              <c:delete val="1"/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200" b="0" i="0" u="none" strike="noStrike" kern="1200" baseline="0">
                    <a:solidFill>
                      <a:srgbClr val="000000"/>
                    </a:solidFill>
                    <a:latin typeface="Arial" panose="020B0704020202020204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Sheet1!$A$2:$A$19</c:f>
              <c:strCache>
                <c:ptCount val="18"/>
                <c:pt idx="0">
                  <c:v>2017-06</c:v>
                </c:pt>
                <c:pt idx="1">
                  <c:v>2017-12</c:v>
                </c:pt>
                <c:pt idx="2">
                  <c:v>2018-06</c:v>
                </c:pt>
                <c:pt idx="3">
                  <c:v>2018-12</c:v>
                </c:pt>
                <c:pt idx="4">
                  <c:v>2019-06</c:v>
                </c:pt>
                <c:pt idx="5">
                  <c:v>2019-12</c:v>
                </c:pt>
                <c:pt idx="6">
                  <c:v>2020-06</c:v>
                </c:pt>
                <c:pt idx="7">
                  <c:v>2020-12</c:v>
                </c:pt>
                <c:pt idx="8">
                  <c:v>2021-04</c:v>
                </c:pt>
                <c:pt idx="9">
                  <c:v>2021-11</c:v>
                </c:pt>
                <c:pt idx="10">
                  <c:v>2022-06</c:v>
                </c:pt>
                <c:pt idx="11">
                  <c:v>2022-11</c:v>
                </c:pt>
                <c:pt idx="12">
                  <c:v>2023-06</c:v>
                </c:pt>
                <c:pt idx="13">
                  <c:v>2023-12</c:v>
                </c:pt>
                <c:pt idx="14">
                  <c:v>2024-06</c:v>
                </c:pt>
                <c:pt idx="15">
                  <c:v>2024-12</c:v>
                </c:pt>
                <c:pt idx="16">
                  <c:v>2025-06</c:v>
                </c:pt>
                <c:pt idx="17">
                  <c:v>2026-05</c:v>
                </c:pt>
              </c:strCache>
            </c:strRef>
          </c:cat>
          <c:val>
            <c:numRef>
              <c:f>Sheet1!$C$2:$C$19</c:f>
              <c:numCache>
                <c:formatCode>General</c:formatCode>
                <c:ptCount val="18"/>
                <c:pt idx="0">
                  <c:v>30</c:v>
                </c:pt>
                <c:pt idx="1">
                  <c:v>450</c:v>
                </c:pt>
                <c:pt idx="2">
                  <c:v>180</c:v>
                </c:pt>
                <c:pt idx="3">
                  <c:v>90</c:v>
                </c:pt>
                <c:pt idx="4">
                  <c:v>280</c:v>
                </c:pt>
                <c:pt idx="5">
                  <c:v>180</c:v>
                </c:pt>
                <c:pt idx="6">
                  <c:v>220</c:v>
                </c:pt>
                <c:pt idx="7">
                  <c:v>900</c:v>
                </c:pt>
                <c:pt idx="8">
                  <c:v>2400</c:v>
                </c:pt>
                <c:pt idx="9">
                  <c:v>2700</c:v>
                </c:pt>
                <c:pt idx="10">
                  <c:v>700</c:v>
                </c:pt>
                <c:pt idx="11">
                  <c:v>350</c:v>
                </c:pt>
                <c:pt idx="12">
                  <c:v>450</c:v>
                </c:pt>
                <c:pt idx="13">
                  <c:v>950</c:v>
                </c:pt>
                <c:pt idx="14">
                  <c:v>1450</c:v>
                </c:pt>
                <c:pt idx="15">
                  <c:v>2500</c:v>
                </c:pt>
                <c:pt idx="16">
                  <c:v>1700</c:v>
                </c:pt>
                <c:pt idx="17">
                  <c:v>1100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0"/>
        <c:axId val="2094734555"/>
        <c:axId val="2094734553"/>
      </c:barChart>
      <c:lineChart>
        <c:grouping val="none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BTC 价格 (USD · 左轴)</c:v>
                </c:pt>
              </c:strCache>
            </c:strRef>
          </c:tx>
          <c:spPr>
            <a:ln w="38100" cap="flat" cmpd="sng" algn="ctr">
              <a:solidFill>
                <a:srgbClr val="1E3A8A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1E3A8A"/>
              </a:solidFill>
              <a:ln w="9525" cap="flat" cmpd="sng" algn="ctr">
                <a:solidFill>
                  <a:srgbClr val="1E3A8A"/>
                </a:solidFill>
                <a:prstDash val="solid"/>
                <a:round/>
              </a:ln>
              <a:effectLst/>
            </c:spPr>
          </c:marker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dLbl>
              <c:idx val="7"/>
              <c:delete val="1"/>
            </c:dLbl>
            <c:dLbl>
              <c:idx val="8"/>
              <c:delete val="1"/>
            </c:dLbl>
            <c:dLbl>
              <c:idx val="9"/>
              <c:delete val="1"/>
            </c:dLbl>
            <c:dLbl>
              <c:idx val="10"/>
              <c:delete val="1"/>
            </c:dLbl>
            <c:dLbl>
              <c:idx val="11"/>
              <c:delete val="1"/>
            </c:dLbl>
            <c:dLbl>
              <c:idx val="12"/>
              <c:delete val="1"/>
            </c:dLbl>
            <c:dLbl>
              <c:idx val="13"/>
              <c:delete val="1"/>
            </c:dLbl>
            <c:dLbl>
              <c:idx val="14"/>
              <c:delete val="1"/>
            </c:dLbl>
            <c:dLbl>
              <c:idx val="15"/>
              <c:delete val="1"/>
            </c:dLbl>
            <c:dLbl>
              <c:idx val="16"/>
              <c:delete val="1"/>
            </c:dLbl>
            <c:dLbl>
              <c:idx val="17"/>
              <c:delete val="1"/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200" b="0" i="0" u="none" strike="noStrike" kern="1200" baseline="0">
                    <a:solidFill>
                      <a:srgbClr val="000000"/>
                    </a:solidFill>
                    <a:latin typeface="Arial" panose="020B0704020202020204"/>
                    <a:ea typeface="+mn-ea"/>
                    <a:cs typeface="+mn-cs"/>
                  </a:defRPr>
                </a:pPr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Sheet1!$A$2:$A$19</c:f>
              <c:strCache>
                <c:ptCount val="18"/>
                <c:pt idx="0">
                  <c:v>2017-06</c:v>
                </c:pt>
                <c:pt idx="1">
                  <c:v>2017-12</c:v>
                </c:pt>
                <c:pt idx="2">
                  <c:v>2018-06</c:v>
                </c:pt>
                <c:pt idx="3">
                  <c:v>2018-12</c:v>
                </c:pt>
                <c:pt idx="4">
                  <c:v>2019-06</c:v>
                </c:pt>
                <c:pt idx="5">
                  <c:v>2019-12</c:v>
                </c:pt>
                <c:pt idx="6">
                  <c:v>2020-06</c:v>
                </c:pt>
                <c:pt idx="7">
                  <c:v>2020-12</c:v>
                </c:pt>
                <c:pt idx="8">
                  <c:v>2021-04</c:v>
                </c:pt>
                <c:pt idx="9">
                  <c:v>2021-11</c:v>
                </c:pt>
                <c:pt idx="10">
                  <c:v>2022-06</c:v>
                </c:pt>
                <c:pt idx="11">
                  <c:v>2022-11</c:v>
                </c:pt>
                <c:pt idx="12">
                  <c:v>2023-06</c:v>
                </c:pt>
                <c:pt idx="13">
                  <c:v>2023-12</c:v>
                </c:pt>
                <c:pt idx="14">
                  <c:v>2024-06</c:v>
                </c:pt>
                <c:pt idx="15">
                  <c:v>2024-12</c:v>
                </c:pt>
                <c:pt idx="16">
                  <c:v>2025-06</c:v>
                </c:pt>
                <c:pt idx="17">
                  <c:v>2026-05</c:v>
                </c:pt>
              </c:strCache>
            </c:strRef>
          </c:cat>
          <c:val>
            <c:numRef>
              <c:f>Sheet1!$B$2:$B$19</c:f>
              <c:numCache>
                <c:formatCode>General</c:formatCode>
                <c:ptCount val="18"/>
                <c:pt idx="0">
                  <c:v>2500</c:v>
                </c:pt>
                <c:pt idx="1">
                  <c:v>13860</c:v>
                </c:pt>
                <c:pt idx="2">
                  <c:v>6630</c:v>
                </c:pt>
                <c:pt idx="3">
                  <c:v>3742</c:v>
                </c:pt>
                <c:pt idx="4">
                  <c:v>10818</c:v>
                </c:pt>
                <c:pt idx="5">
                  <c:v>7180</c:v>
                </c:pt>
                <c:pt idx="6">
                  <c:v>9133</c:v>
                </c:pt>
                <c:pt idx="7">
                  <c:v>28990</c:v>
                </c:pt>
                <c:pt idx="8">
                  <c:v>58800</c:v>
                </c:pt>
                <c:pt idx="9">
                  <c:v>66930</c:v>
                </c:pt>
                <c:pt idx="10">
                  <c:v>20000</c:v>
                </c:pt>
                <c:pt idx="11">
                  <c:v>16547</c:v>
                </c:pt>
                <c:pt idx="12">
                  <c:v>30406</c:v>
                </c:pt>
                <c:pt idx="13">
                  <c:v>42265</c:v>
                </c:pt>
                <c:pt idx="14">
                  <c:v>60000</c:v>
                </c:pt>
                <c:pt idx="15">
                  <c:v>103679</c:v>
                </c:pt>
                <c:pt idx="16">
                  <c:v>95000</c:v>
                </c:pt>
                <c:pt idx="17">
                  <c:v>78170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 cmpd="sng" algn="ctr">
            <a:solidFill>
              <a:srgbClr val="888888"/>
            </a:solidFill>
            <a:prstDash val="solid"/>
            <a:round/>
          </a:ln>
        </c:spPr>
        <c:txPr>
          <a:bodyPr rot="-1800000" spcFirstLastPara="0" vertOverflow="ellipsis" vert="horz" wrap="square" anchor="ctr" anchorCtr="1"/>
          <a:lstStyle/>
          <a:p>
            <a:pPr>
              <a:defRPr lang="zh-CN" sz="800" b="0" i="0" u="none" strike="noStrike" kern="1200" baseline="0">
                <a:solidFill>
                  <a:srgbClr val="475569"/>
                </a:solidFill>
                <a:latin typeface="苹方-简" panose="020B0400000000000000" pitchFamily="34" charset="-122"/>
                <a:ea typeface="+mn-ea"/>
                <a:cs typeface="+mn-cs"/>
              </a:defRPr>
            </a:pPr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10000"/>
          <c:min val="0"/>
        </c:scaling>
        <c:delete val="0"/>
        <c:axPos val="l"/>
        <c:majorGridlines>
          <c:spPr>
            <a:ln w="6350" cap="flat" cmpd="sng" algn="ctr">
              <a:solidFill>
                <a:srgbClr val="E2E8F0"/>
              </a:solidFill>
              <a:prstDash val="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 cmpd="sng" algn="ctr">
            <a:solidFill>
              <a:srgbClr val="888888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rgbClr val="1E3A8A"/>
                </a:solidFill>
                <a:latin typeface="苹方-简" panose="020B0400000000000000" pitchFamily="34" charset="-122"/>
                <a:ea typeface="+mn-ea"/>
                <a:cs typeface="+mn-cs"/>
              </a:defRPr>
            </a:pPr>
          </a:p>
        </c:txPr>
        <c:crossAx val="2094734554"/>
        <c:crosses val="autoZero"/>
        <c:crossBetween val="between"/>
        <c:majorUnit val="25000"/>
      </c:valAx>
      <c:catAx>
        <c:axId val="209473455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low"/>
        <c:txPr>
          <a:bodyPr rot="-1800000" spcFirstLastPara="0" vertOverflow="ellipsis" vert="horz" wrap="square" anchor="ctr" anchorCtr="1"/>
          <a:lstStyle/>
          <a:p>
            <a:pPr>
              <a:defRPr lang="zh-CN" sz="800" b="0" i="0" u="none" strike="noStrike" kern="1200" baseline="0">
                <a:solidFill>
                  <a:srgbClr val="475569"/>
                </a:solidFill>
                <a:latin typeface="苹方-简" panose="020B0400000000000000" pitchFamily="34" charset="-122"/>
                <a:ea typeface="+mn-ea"/>
                <a:cs typeface="+mn-cs"/>
              </a:defRPr>
            </a:pPr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  <c:max val="3000"/>
          <c:min val="0"/>
        </c:scaling>
        <c:delete val="0"/>
        <c:axPos val="r"/>
        <c:numFmt formatCode="General" sourceLinked="0"/>
        <c:majorTickMark val="out"/>
        <c:minorTickMark val="none"/>
        <c:tickLblPos val="nextTo"/>
        <c:spPr>
          <a:ln w="12700" cap="flat" cmpd="sng" algn="ctr">
            <a:solidFill>
              <a:srgbClr val="888888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rgbClr val="FBBF24"/>
                </a:solidFill>
                <a:latin typeface="苹方-简" panose="020B0400000000000000" pitchFamily="34" charset="-122"/>
                <a:ea typeface="+mn-ea"/>
                <a:cs typeface="+mn-cs"/>
              </a:defRPr>
            </a:pPr>
          </a:p>
        </c:txPr>
        <c:crossAx val="2094734555"/>
        <c:crosses val="max"/>
        <c:crossBetween val="between"/>
        <c:majorUnit val="750"/>
      </c:valAx>
      <c:spPr>
        <a:solidFill>
          <a:srgbClr val="FAFCFF"/>
        </a:solidFill>
        <a:ln>
          <a:noFill/>
        </a:ln>
        <a:effectLst/>
      </c:spPr>
    </c:plotArea>
    <c:legend>
      <c:legendPos val="b"/>
      <c:layout/>
      <c:overlay val="0"/>
      <c:txPr>
        <a:bodyPr rot="0" spcFirstLastPara="0" vertOverflow="ellipsis" vert="horz" wrap="square" anchor="ctr" anchorCtr="1"/>
        <a:lstStyle/>
        <a:p>
          <a:pPr>
            <a:defRPr lang="zh-CN" sz="1000" b="0" i="0" u="none" strike="noStrike" kern="1200" baseline="0">
              <a:solidFill>
                <a:srgbClr val="0F172A"/>
              </a:solidFill>
              <a:latin typeface="苹方-简" panose="020B0400000000000000" pitchFamily="34" charset="-122"/>
              <a:ea typeface="+mn-ea"/>
              <a:cs typeface="苹方-简" panose="020B0400000000000000" pitchFamily="34" charset="-122"/>
            </a:defRPr>
          </a:pPr>
        </a:p>
      </c:txPr>
    </c:legend>
    <c:plotVisOnly val="1"/>
    <c:dispBlanksAs val="span"/>
    <c:showDLblsOverMax val="0"/>
    <c:extLst>
      <c:ext uri="{0b15fc19-7d7d-44ad-8c2d-2c3a37ce22c3}">
        <chartProps xmlns="https://web.wps.cn/et/2018/main" chartId="{2a180c61-f064-4cc3-a81f-cad255196f77}"/>
      </c:ext>
    </c:extLst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7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8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0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2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3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4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5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6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7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8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0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2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3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4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5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6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7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8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0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2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3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4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5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6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7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8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0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2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3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4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5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6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7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8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0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2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3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4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5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6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7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8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7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chart" Target="../charts/char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7.xml"/><Relationship Id="rId2" Type="http://schemas.openxmlformats.org/officeDocument/2006/relationships/slideLayout" Target="../slideLayouts/slideLayout1.xml"/><Relationship Id="rId1" Type="http://schemas.openxmlformats.org/officeDocument/2006/relationships/chart" Target="../charts/char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6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3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6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5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7" Type="http://schemas.openxmlformats.org/officeDocument/2006/relationships/notesSlide" Target="../notesSlides/notesSlide78.xml"/><Relationship Id="rId16" Type="http://schemas.openxmlformats.org/officeDocument/2006/relationships/slideLayout" Target="../slideLayouts/slideLayout1.xml"/><Relationship Id="rId15" Type="http://schemas.openxmlformats.org/officeDocument/2006/relationships/image" Target="../media/image13.png"/><Relationship Id="rId14" Type="http://schemas.openxmlformats.org/officeDocument/2006/relationships/tags" Target="../tags/tag12.xml"/><Relationship Id="rId13" Type="http://schemas.openxmlformats.org/officeDocument/2006/relationships/image" Target="../media/image12.png"/><Relationship Id="rId12" Type="http://schemas.openxmlformats.org/officeDocument/2006/relationships/tags" Target="../tags/tag11.xml"/><Relationship Id="rId11" Type="http://schemas.openxmlformats.org/officeDocument/2006/relationships/image" Target="../media/image11.png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chart" Target="../charts/char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.png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93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705432" y="0"/>
            <a:ext cx="5486263" cy="685800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3" name="Shape 1"/>
          <p:cNvSpPr/>
          <p:nvPr/>
        </p:nvSpPr>
        <p:spPr>
          <a:xfrm>
            <a:off x="9448564" y="-1828800"/>
            <a:ext cx="5029200" cy="4114800"/>
          </a:xfrm>
          <a:prstGeom prst="ellipse">
            <a:avLst/>
          </a:prstGeom>
          <a:solidFill>
            <a:srgbClr val="2B6CB0">
              <a:alpha val="25000"/>
            </a:srgbClr>
          </a:solidFill>
        </p:spPr>
      </p:sp>
      <p:sp>
        <p:nvSpPr>
          <p:cNvPr id="4" name="Shape 2"/>
          <p:cNvSpPr/>
          <p:nvPr/>
        </p:nvSpPr>
        <p:spPr>
          <a:xfrm>
            <a:off x="9631437" y="411480"/>
            <a:ext cx="182880" cy="182880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5" name="Shape 3"/>
          <p:cNvSpPr/>
          <p:nvPr/>
        </p:nvSpPr>
        <p:spPr>
          <a:xfrm>
            <a:off x="10874989" y="850392"/>
            <a:ext cx="219456" cy="219456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8826785" y="1618488"/>
            <a:ext cx="146304" cy="146304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7" name="Shape 5"/>
          <p:cNvSpPr/>
          <p:nvPr/>
        </p:nvSpPr>
        <p:spPr>
          <a:xfrm>
            <a:off x="10189207" y="2615184"/>
            <a:ext cx="164592" cy="164592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8" name="Shape 6"/>
          <p:cNvSpPr/>
          <p:nvPr/>
        </p:nvSpPr>
        <p:spPr>
          <a:xfrm>
            <a:off x="8250727" y="341985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9" name="Shape 7"/>
          <p:cNvSpPr/>
          <p:nvPr/>
        </p:nvSpPr>
        <p:spPr>
          <a:xfrm>
            <a:off x="11304748" y="4187952"/>
            <a:ext cx="128016" cy="128016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0" name="Shape 8"/>
          <p:cNvSpPr/>
          <p:nvPr/>
        </p:nvSpPr>
        <p:spPr>
          <a:xfrm>
            <a:off x="9357124" y="4892040"/>
            <a:ext cx="182880" cy="182880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582390" y="5641848"/>
            <a:ext cx="146304" cy="146304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8561616" y="6199632"/>
            <a:ext cx="128016" cy="128016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Shape 11"/>
          <p:cNvSpPr/>
          <p:nvPr/>
        </p:nvSpPr>
        <p:spPr>
          <a:xfrm>
            <a:off x="777240" y="2167128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14" name="Text 12"/>
          <p:cNvSpPr/>
          <p:nvPr/>
        </p:nvSpPr>
        <p:spPr>
          <a:xfrm>
            <a:off x="1069848" y="2057400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WEALTH BREAKTHROUGH · DAY 2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2468880" y="3246120"/>
            <a:ext cx="1664208" cy="146304"/>
          </a:xfrm>
          <a:prstGeom prst="rect">
            <a:avLst/>
          </a:prstGeom>
          <a:solidFill>
            <a:srgbClr val="FFE082">
              <a:alpha val="90000"/>
            </a:srgbClr>
          </a:solidFill>
        </p:spPr>
      </p:sp>
      <p:sp>
        <p:nvSpPr>
          <p:cNvPr id="16" name="Text 14"/>
          <p:cNvSpPr/>
          <p:nvPr/>
        </p:nvSpPr>
        <p:spPr>
          <a:xfrm>
            <a:off x="777240" y="2468880"/>
            <a:ext cx="6400800" cy="11887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0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财富</a:t>
            </a:r>
            <a:r>
              <a:rPr lang="en-US" sz="6000" b="1" kern="0" spc="2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破局</a:t>
            </a:r>
            <a:r>
              <a:rPr lang="en-US" sz="60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课</a:t>
            </a:r>
            <a:endParaRPr lang="en-US" sz="6000" dirty="0"/>
          </a:p>
        </p:txBody>
      </p:sp>
      <p:sp>
        <p:nvSpPr>
          <p:cNvPr id="17" name="Text 15"/>
          <p:cNvSpPr/>
          <p:nvPr/>
        </p:nvSpPr>
        <p:spPr>
          <a:xfrm>
            <a:off x="777240" y="3794760"/>
            <a:ext cx="640080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300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财富破局课第二课：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777240" y="4343400"/>
            <a:ext cx="6400800" cy="11887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55000"/>
              </a:lnSpc>
              <a:buNone/>
            </a:pPr>
            <a:r>
              <a:rPr lang="en-US" sz="2200" kern="0" spc="2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如何搞懂 Web3 本质，</a:t>
            </a:r>
            <a:endParaRPr lang="en-US" sz="2200" dirty="0"/>
          </a:p>
          <a:p>
            <a:pPr marL="0" indent="0">
              <a:lnSpc>
                <a:spcPct val="155000"/>
              </a:lnSpc>
              <a:buNone/>
            </a:pPr>
            <a:r>
              <a:rPr lang="en-US" sz="2200" kern="0" spc="2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抓住新兴机会？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777240" y="5852160"/>
            <a:ext cx="73152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@兰启昌</a:t>
            </a:r>
            <a:r>
              <a:rPr lang="en-US" sz="12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  主讲  /  Day 2  ·  Web3 × 比特币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GOLD HISTORY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布雷顿森林体系的兴衰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640080" y="205740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1944 美元黄金挂钩 → 1971 尼克松冲击脱钩 → 黄金成为避险资产至今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1371600" y="3246120"/>
            <a:ext cx="4114800" cy="4572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5" name="Shape 13"/>
          <p:cNvSpPr/>
          <p:nvPr/>
        </p:nvSpPr>
        <p:spPr>
          <a:xfrm>
            <a:off x="5486400" y="3172968"/>
            <a:ext cx="457200" cy="192024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16" name="Text 14"/>
          <p:cNvSpPr/>
          <p:nvPr/>
        </p:nvSpPr>
        <p:spPr>
          <a:xfrm>
            <a:off x="5440680" y="3081528"/>
            <a:ext cx="54864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DC2626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✂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5943600" y="3246120"/>
            <a:ext cx="4846320" cy="45720"/>
          </a:xfrm>
          <a:prstGeom prst="rect">
            <a:avLst/>
          </a:prstGeom>
          <a:solidFill>
            <a:srgbClr val="E2E8F0"/>
          </a:solidFill>
        </p:spPr>
      </p:sp>
      <p:sp>
        <p:nvSpPr>
          <p:cNvPr id="18" name="Shape 16"/>
          <p:cNvSpPr/>
          <p:nvPr/>
        </p:nvSpPr>
        <p:spPr>
          <a:xfrm>
            <a:off x="1307592" y="3172968"/>
            <a:ext cx="201168" cy="201168"/>
          </a:xfrm>
          <a:prstGeom prst="ellipse">
            <a:avLst/>
          </a:prstGeom>
          <a:solidFill>
            <a:srgbClr val="1E3A8A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85800" y="2743200"/>
            <a:ext cx="146304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1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1944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320040" y="3410712"/>
            <a:ext cx="2194560" cy="59436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布雷顿森林会议</a:t>
            </a:r>
            <a:endParaRPr lang="en-US" sz="1000" dirty="0"/>
          </a:p>
          <a:p>
            <a:pPr marL="0" indent="0" algn="ctr">
              <a:lnSpc>
                <a:spcPct val="125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美元 $35/oz 挂钩黄金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5239512" y="3172968"/>
            <a:ext cx="201168" cy="201168"/>
          </a:xfrm>
          <a:prstGeom prst="ellipse">
            <a:avLst/>
          </a:prstGeom>
          <a:solidFill>
            <a:srgbClr val="DC2626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617720" y="2743200"/>
            <a:ext cx="146304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100" dirty="0">
                <a:solidFill>
                  <a:srgbClr val="DC2626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1971-08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4251960" y="3410712"/>
            <a:ext cx="2194560" cy="59436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尼克松冲击</a:t>
            </a:r>
            <a:endParaRPr lang="en-US" sz="1000" dirty="0"/>
          </a:p>
          <a:p>
            <a:pPr marL="0" indent="0" algn="ctr">
              <a:lnSpc>
                <a:spcPct val="125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关闭黄金兑换窗口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10497312" y="3172968"/>
            <a:ext cx="201168" cy="201168"/>
          </a:xfrm>
          <a:prstGeom prst="ellipse">
            <a:avLst/>
          </a:prstGeom>
          <a:solidFill>
            <a:srgbClr val="475569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875520" y="2743200"/>
            <a:ext cx="146304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1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1973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9509760" y="3410712"/>
            <a:ext cx="2194560" cy="59436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体系正式解体</a:t>
            </a:r>
            <a:endParaRPr lang="en-US" sz="1000" dirty="0"/>
          </a:p>
          <a:p>
            <a:pPr marL="0" indent="0" algn="ctr">
              <a:lnSpc>
                <a:spcPct val="125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浮动汇率时代</a:t>
            </a:r>
            <a:endParaRPr lang="en-US" sz="1000" dirty="0"/>
          </a:p>
        </p:txBody>
      </p:sp>
      <p:graphicFrame>
        <p:nvGraphicFramePr>
          <p:cNvPr id="27" name="Chart 0"/>
          <p:cNvGraphicFramePr/>
          <p:nvPr/>
        </p:nvGraphicFramePr>
        <p:xfrm>
          <a:off x="822960" y="4434840"/>
          <a:ext cx="10515600" cy="1554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28" name="Text 25"/>
          <p:cNvSpPr/>
          <p:nvPr/>
        </p:nvSpPr>
        <p:spPr>
          <a:xfrm>
            <a:off x="640080" y="6080760"/>
            <a:ext cx="1088136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1980 $850 前高 · 2011 $1,895 前高 · 2020 突破 $1,900 · 2024-2026 加速突破 $4,000+</a:t>
            </a:r>
            <a:endParaRPr lang="en-US" sz="1100" dirty="0"/>
          </a:p>
        </p:txBody>
      </p:sp>
      <p:sp>
        <p:nvSpPr>
          <p:cNvPr id="29" name="Text 26"/>
          <p:cNvSpPr/>
          <p:nvPr/>
        </p:nvSpPr>
        <p:spPr>
          <a:xfrm>
            <a:off x="365760" y="6446520"/>
            <a:ext cx="105156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i="1" kern="0" spc="1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数据来源：世界黄金协会 (World Gold Council) · 美联储 FRED 历史数据 · LBMA Gold Price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2377440"/>
            <a:ext cx="50292" cy="76200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3139440"/>
            <a:ext cx="50292" cy="76200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01440"/>
            <a:ext cx="50292" cy="76200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914400" y="2560320"/>
            <a:ext cx="10515600" cy="1645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kern="0" spc="5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比特币是我们这代人的数字黄金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A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36815" y="182880"/>
            <a:ext cx="4572000" cy="6492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?</a:t>
            </a:r>
            <a:endParaRPr lang="en-US" sz="48000" dirty="0"/>
          </a:p>
        </p:txBody>
      </p:sp>
      <p:sp>
        <p:nvSpPr>
          <p:cNvPr id="3" name="Shape 1"/>
          <p:cNvSpPr/>
          <p:nvPr/>
        </p:nvSpPr>
        <p:spPr>
          <a:xfrm>
            <a:off x="777240" y="2395728"/>
            <a:ext cx="201168" cy="228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4" name="Text 2"/>
          <p:cNvSpPr/>
          <p:nvPr/>
        </p:nvSpPr>
        <p:spPr>
          <a:xfrm>
            <a:off x="1069848" y="2286000"/>
            <a:ext cx="54864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5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QUESTION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2697480"/>
            <a:ext cx="7132320" cy="29260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2600" b="1" kern="0" spc="2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已经涨了 XX 倍了，还有机会吗？</a:t>
            </a:r>
            <a:endParaRPr lang="en-US" sz="2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BTC · PRICE HISTORY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比特币价格走势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graphicFrame>
        <p:nvGraphicFramePr>
          <p:cNvPr id="13" name="Chart 0"/>
          <p:cNvGraphicFramePr/>
          <p:nvPr/>
        </p:nvGraphicFramePr>
        <p:xfrm>
          <a:off x="640080" y="2240280"/>
          <a:ext cx="1088136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4" name="Text 11"/>
          <p:cNvSpPr/>
          <p:nvPr/>
        </p:nvSpPr>
        <p:spPr>
          <a:xfrm>
            <a:off x="640080" y="598932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从 2010 年几美分 → 2024 年突破 $103K · 16 年穿越多轮熊牛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365760" y="6355080"/>
            <a:ext cx="105156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i="1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数据来源：CoinMarketCap / Glassnode 历史月度价格（2010-2026）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1920240"/>
            <a:ext cx="50292" cy="10058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2926080"/>
            <a:ext cx="50292" cy="100584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31920"/>
            <a:ext cx="50292" cy="100584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914400" y="1965960"/>
            <a:ext cx="10515600" cy="2926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3600" b="1" kern="0" spc="4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其实，来的早并不重要，</a:t>
            </a:r>
            <a:endParaRPr lang="en-US" sz="36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3600" b="1" kern="0" spc="4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人只能赚到认知范围内的钱</a:t>
            </a:r>
            <a:endParaRPr lang="en-US" sz="3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1920240"/>
            <a:ext cx="50292" cy="10058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2926080"/>
            <a:ext cx="50292" cy="100584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31920"/>
            <a:ext cx="50292" cy="100584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914400" y="1965960"/>
            <a:ext cx="10515600" cy="2926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28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未来 10 年，比特币是重要好机会</a:t>
            </a:r>
            <a:endParaRPr lang="en-US" sz="28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28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但要真正赚钱，门槛非常非常高</a:t>
            </a:r>
            <a:endParaRPr lang="en-US" sz="2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A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36815" y="182880"/>
            <a:ext cx="4572000" cy="6492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?</a:t>
            </a:r>
            <a:endParaRPr lang="en-US" sz="48000" dirty="0"/>
          </a:p>
        </p:txBody>
      </p:sp>
      <p:sp>
        <p:nvSpPr>
          <p:cNvPr id="3" name="Shape 1"/>
          <p:cNvSpPr/>
          <p:nvPr/>
        </p:nvSpPr>
        <p:spPr>
          <a:xfrm>
            <a:off x="777240" y="2395728"/>
            <a:ext cx="201168" cy="228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4" name="Text 2"/>
          <p:cNvSpPr/>
          <p:nvPr/>
        </p:nvSpPr>
        <p:spPr>
          <a:xfrm>
            <a:off x="1069848" y="2286000"/>
            <a:ext cx="54864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5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QUESTION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2697480"/>
            <a:ext cx="7132320" cy="29260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34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1. 认知门槛太高，</a:t>
            </a:r>
            <a:endParaRPr lang="en-US" sz="34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34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普通人不知道怎么入手</a:t>
            </a:r>
            <a:endParaRPr lang="en-US" sz="3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A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36815" y="182880"/>
            <a:ext cx="4572000" cy="6492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?</a:t>
            </a:r>
            <a:endParaRPr lang="en-US" sz="48000" dirty="0"/>
          </a:p>
        </p:txBody>
      </p:sp>
      <p:sp>
        <p:nvSpPr>
          <p:cNvPr id="3" name="Shape 1"/>
          <p:cNvSpPr/>
          <p:nvPr/>
        </p:nvSpPr>
        <p:spPr>
          <a:xfrm>
            <a:off x="777240" y="2395728"/>
            <a:ext cx="201168" cy="228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4" name="Text 2"/>
          <p:cNvSpPr/>
          <p:nvPr/>
        </p:nvSpPr>
        <p:spPr>
          <a:xfrm>
            <a:off x="1069848" y="2286000"/>
            <a:ext cx="54864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5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QUESTION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2697480"/>
            <a:ext cx="7132320" cy="29260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34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2. 实操障碍太多，</a:t>
            </a:r>
            <a:endParaRPr lang="en-US" sz="34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34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普通人不知道怎么</a:t>
            </a:r>
            <a:r>
              <a:rPr lang="zh-CN" altLang="en-US" sz="34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突破</a:t>
            </a:r>
            <a:endParaRPr lang="zh-CN" altLang="en-US" sz="3400" b="1" kern="0" spc="300" dirty="0">
              <a:solidFill>
                <a:srgbClr val="FFFFFF"/>
              </a:solidFill>
              <a:latin typeface="苹方-简" panose="020B0400000000000000" pitchFamily="34" charset="-122"/>
              <a:ea typeface="苹方-简" panose="020B0400000000000000" pitchFamily="34" charset="-122"/>
              <a:cs typeface="苹方-简" panose="020B0400000000000000" pitchFamily="34" charset="-12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CYCLE DRAWDOWN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6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3. 波动很剧烈，</a:t>
            </a:r>
            <a:r>
              <a:rPr lang="zh-CN" altLang="en-US" sz="26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普通人不知道怎样才能</a:t>
            </a:r>
            <a:r>
              <a:rPr lang="en-US" sz="26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拿得住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640080" y="205740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比特币历轮熊市最大跌幅对比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40080" y="2606040"/>
            <a:ext cx="254889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kern="0" spc="100" dirty="0">
                <a:solidFill>
                  <a:srgbClr val="DC2626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-93%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1098880" y="3017520"/>
            <a:ext cx="1631290" cy="2194560"/>
          </a:xfrm>
          <a:prstGeom prst="rect">
            <a:avLst/>
          </a:prstGeom>
          <a:solidFill>
            <a:srgbClr val="DC2626"/>
          </a:solidFill>
        </p:spPr>
      </p:sp>
      <p:sp>
        <p:nvSpPr>
          <p:cNvPr id="16" name="Text 14"/>
          <p:cNvSpPr/>
          <p:nvPr/>
        </p:nvSpPr>
        <p:spPr>
          <a:xfrm>
            <a:off x="640080" y="5303520"/>
            <a:ext cx="254889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2011 熊市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40080" y="5623560"/>
            <a:ext cx="254889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$32 → $2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3417570" y="2606040"/>
            <a:ext cx="254889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kern="0" spc="100" dirty="0">
                <a:solidFill>
                  <a:srgbClr val="DC2626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-87%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3876370" y="3017520"/>
            <a:ext cx="1631290" cy="1659636"/>
          </a:xfrm>
          <a:prstGeom prst="rect">
            <a:avLst/>
          </a:prstGeom>
          <a:solidFill>
            <a:srgbClr val="DC2626"/>
          </a:solidFill>
        </p:spPr>
      </p:sp>
      <p:sp>
        <p:nvSpPr>
          <p:cNvPr id="20" name="Text 18"/>
          <p:cNvSpPr/>
          <p:nvPr/>
        </p:nvSpPr>
        <p:spPr>
          <a:xfrm>
            <a:off x="3417570" y="5303520"/>
            <a:ext cx="254889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2013-15 熊市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3417570" y="5623560"/>
            <a:ext cx="254889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$1,163 → $152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95060" y="2606040"/>
            <a:ext cx="254889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kern="0" spc="100" dirty="0">
                <a:solidFill>
                  <a:srgbClr val="DC2626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-84%</a:t>
            </a:r>
            <a:endParaRPr lang="en-US" sz="1800" dirty="0"/>
          </a:p>
        </p:txBody>
      </p:sp>
      <p:sp>
        <p:nvSpPr>
          <p:cNvPr id="23" name="Shape 21"/>
          <p:cNvSpPr/>
          <p:nvPr/>
        </p:nvSpPr>
        <p:spPr>
          <a:xfrm>
            <a:off x="6653860" y="3017520"/>
            <a:ext cx="1631290" cy="1392174"/>
          </a:xfrm>
          <a:prstGeom prst="rect">
            <a:avLst/>
          </a:prstGeom>
          <a:solidFill>
            <a:srgbClr val="DC2626"/>
          </a:solidFill>
        </p:spPr>
      </p:sp>
      <p:sp>
        <p:nvSpPr>
          <p:cNvPr id="24" name="Text 22"/>
          <p:cNvSpPr/>
          <p:nvPr/>
        </p:nvSpPr>
        <p:spPr>
          <a:xfrm>
            <a:off x="6195060" y="5303520"/>
            <a:ext cx="254889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2017-18 熊市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6195060" y="5623560"/>
            <a:ext cx="254889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$19,783 → $3,122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8972550" y="2606040"/>
            <a:ext cx="254889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kern="0" spc="100" dirty="0">
                <a:solidFill>
                  <a:srgbClr val="DC2626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-77%</a:t>
            </a:r>
            <a:endParaRPr lang="en-US" sz="1800" dirty="0"/>
          </a:p>
        </p:txBody>
      </p:sp>
      <p:sp>
        <p:nvSpPr>
          <p:cNvPr id="27" name="Shape 25"/>
          <p:cNvSpPr/>
          <p:nvPr/>
        </p:nvSpPr>
        <p:spPr>
          <a:xfrm>
            <a:off x="9431350" y="3017520"/>
            <a:ext cx="1631290" cy="768096"/>
          </a:xfrm>
          <a:prstGeom prst="rect">
            <a:avLst/>
          </a:prstGeom>
          <a:solidFill>
            <a:srgbClr val="DC2626"/>
          </a:solidFill>
        </p:spPr>
      </p:sp>
      <p:sp>
        <p:nvSpPr>
          <p:cNvPr id="28" name="Text 26"/>
          <p:cNvSpPr/>
          <p:nvPr/>
        </p:nvSpPr>
        <p:spPr>
          <a:xfrm>
            <a:off x="8972550" y="5303520"/>
            <a:ext cx="254889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2021-22 熊市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8972550" y="5623560"/>
            <a:ext cx="254889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$69,000 → $15,476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40080" y="6080760"/>
            <a:ext cx="1088136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每一轮都跌过 70-90% · 但每次都活了下来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640080" y="6446520"/>
            <a:ext cx="1088136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数据来源:CoinMarketCap / Glassnode 历史价格数据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A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36815" y="182880"/>
            <a:ext cx="4572000" cy="6492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?</a:t>
            </a:r>
            <a:endParaRPr lang="en-US" sz="48000" dirty="0"/>
          </a:p>
        </p:txBody>
      </p:sp>
      <p:sp>
        <p:nvSpPr>
          <p:cNvPr id="3" name="Shape 1"/>
          <p:cNvSpPr/>
          <p:nvPr/>
        </p:nvSpPr>
        <p:spPr>
          <a:xfrm>
            <a:off x="777240" y="2395728"/>
            <a:ext cx="201168" cy="228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4" name="Text 2"/>
          <p:cNvSpPr/>
          <p:nvPr/>
        </p:nvSpPr>
        <p:spPr>
          <a:xfrm>
            <a:off x="1069848" y="2286000"/>
            <a:ext cx="54864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5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QUESTION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2697480"/>
            <a:ext cx="7132320" cy="29260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34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如何避开各种</a:t>
            </a:r>
            <a:r>
              <a:rPr lang="zh-CN" altLang="en-US" sz="34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障碍</a:t>
            </a:r>
            <a:r>
              <a:rPr lang="en-US" sz="34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，</a:t>
            </a:r>
            <a:endParaRPr lang="en-US" sz="34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34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稳健地抓住</a:t>
            </a:r>
            <a:r>
              <a:rPr lang="zh-CN" altLang="en-US" sz="34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创新</a:t>
            </a:r>
            <a:r>
              <a:rPr lang="en-US" sz="34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机会？</a:t>
            </a:r>
            <a:endParaRPr lang="en-US" sz="3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1920240"/>
            <a:ext cx="50292" cy="10058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2926080"/>
            <a:ext cx="50292" cy="100584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31920"/>
            <a:ext cx="50292" cy="100584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914400" y="1965960"/>
            <a:ext cx="10515600" cy="2926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30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恭喜你抓住了一次珍贵机会</a:t>
            </a:r>
            <a:endParaRPr lang="en-US" sz="30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30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今晚课程内容敏感，没有回放</a:t>
            </a:r>
            <a:endParaRPr lang="en-US" sz="3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2377440"/>
            <a:ext cx="50292" cy="76200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3139440"/>
            <a:ext cx="50292" cy="76200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01440"/>
            <a:ext cx="50292" cy="76200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914400" y="2560320"/>
            <a:ext cx="10515600" cy="1645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4000" b="1" kern="0" spc="5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核心原则：</a:t>
            </a:r>
            <a:r>
              <a:rPr lang="en-US" sz="4000" b="1" kern="0" spc="5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研究龙头，</a:t>
            </a:r>
            <a:r>
              <a:rPr lang="zh-CN" altLang="en-US" sz="4000" b="1" kern="0" spc="5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忽略</a:t>
            </a:r>
            <a:r>
              <a:rPr lang="zh-CN" altLang="en-US" sz="4000" b="1" kern="0" spc="5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山寨</a:t>
            </a:r>
            <a:endParaRPr lang="zh-CN" altLang="en-US" sz="4000" b="1" kern="0" spc="500" dirty="0">
              <a:solidFill>
                <a:srgbClr val="0F172A"/>
              </a:solidFill>
              <a:latin typeface="苹方-简" panose="020B0400000000000000" pitchFamily="34" charset="-122"/>
              <a:ea typeface="苹方-简" panose="020B0400000000000000" pitchFamily="34" charset="-122"/>
              <a:cs typeface="苹方-简" panose="020B0400000000000000" pitchFamily="34" charset="-12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A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36815" y="182880"/>
            <a:ext cx="4572000" cy="6492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?</a:t>
            </a:r>
            <a:endParaRPr lang="en-US" sz="48000" dirty="0"/>
          </a:p>
        </p:txBody>
      </p:sp>
      <p:sp>
        <p:nvSpPr>
          <p:cNvPr id="3" name="Shape 1"/>
          <p:cNvSpPr/>
          <p:nvPr/>
        </p:nvSpPr>
        <p:spPr>
          <a:xfrm>
            <a:off x="777240" y="2395728"/>
            <a:ext cx="201168" cy="228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4" name="Text 2"/>
          <p:cNvSpPr/>
          <p:nvPr/>
        </p:nvSpPr>
        <p:spPr>
          <a:xfrm>
            <a:off x="1069848" y="2286000"/>
            <a:ext cx="54864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5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QUESTION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2697480"/>
            <a:ext cx="7132320" cy="29260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32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你是不是想找点上涨空间大的？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1920240"/>
            <a:ext cx="50292" cy="10058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2926080"/>
            <a:ext cx="50292" cy="100584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31920"/>
            <a:ext cx="50292" cy="100584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914400" y="1965960"/>
            <a:ext cx="10515600" cy="2926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3600" b="1" kern="0" spc="4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90% 项目都是骗子</a:t>
            </a:r>
            <a:endParaRPr lang="en-US" sz="36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3600" b="1" kern="0" spc="4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9% 项目不是骗子，但能力不行</a:t>
            </a:r>
            <a:endParaRPr lang="en-US" sz="3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ALTCOINS VS BTC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6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山寨可能会归零，比特币大概率不会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640080" y="205740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4 个曾经的「明星山寨币」今天还剩多少？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40080" y="2606040"/>
            <a:ext cx="5852160" cy="3246120"/>
          </a:xfrm>
          <a:prstGeom prst="rect">
            <a:avLst/>
          </a:prstGeom>
          <a:solidFill>
            <a:srgbClr val="FEE2E2"/>
          </a:solidFill>
          <a:ln w="6350">
            <a:solidFill>
              <a:srgbClr val="DC262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080" y="2651760"/>
            <a:ext cx="58521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400" dirty="0">
                <a:solidFill>
                  <a:srgbClr val="DC2626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山寨归零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777240" y="3063240"/>
            <a:ext cx="5577840" cy="594360"/>
          </a:xfrm>
          <a:prstGeom prst="rect">
            <a:avLst/>
          </a:prstGeom>
          <a:solidFill>
            <a:srgbClr val="FFFFFF"/>
          </a:solidFill>
          <a:ln w="5080">
            <a:solidFill>
              <a:srgbClr val="FCA5A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14400" y="3063240"/>
            <a:ext cx="146304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EOS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2423160" y="3063240"/>
            <a:ext cx="137160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$22.89 (2018)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3794760" y="3063240"/>
            <a:ext cx="27432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→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069080" y="3063240"/>
            <a:ext cx="118872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~$0.08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5212080" y="3063240"/>
            <a:ext cx="114300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DC2626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-99.6%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777240" y="3749040"/>
            <a:ext cx="5577840" cy="594360"/>
          </a:xfrm>
          <a:prstGeom prst="rect">
            <a:avLst/>
          </a:prstGeom>
          <a:solidFill>
            <a:srgbClr val="FFFFFF"/>
          </a:solidFill>
          <a:ln w="5080">
            <a:solidFill>
              <a:srgbClr val="FCA5A5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14400" y="3749040"/>
            <a:ext cx="146304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Luna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2423160" y="3749040"/>
            <a:ext cx="137160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$119 (2021)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3794760" y="3749040"/>
            <a:ext cx="27432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→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4069080" y="3749040"/>
            <a:ext cx="118872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$0.0001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5212080" y="3749040"/>
            <a:ext cx="114300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DC2626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-99.99%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777240" y="4434840"/>
            <a:ext cx="5577840" cy="594360"/>
          </a:xfrm>
          <a:prstGeom prst="rect">
            <a:avLst/>
          </a:prstGeom>
          <a:solidFill>
            <a:srgbClr val="FFFFFF"/>
          </a:solidFill>
          <a:ln w="5080">
            <a:solidFill>
              <a:srgbClr val="FCA5A5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914400" y="4434840"/>
            <a:ext cx="146304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Filecoin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2423160" y="4434840"/>
            <a:ext cx="137160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$237 (2021)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3794760" y="4434840"/>
            <a:ext cx="27432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→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4069080" y="4434840"/>
            <a:ext cx="118872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~$1.07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5212080" y="4434840"/>
            <a:ext cx="114300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DC2626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-99.6%</a:t>
            </a:r>
            <a:endParaRPr lang="en-US" sz="1300" dirty="0"/>
          </a:p>
        </p:txBody>
      </p:sp>
      <p:sp>
        <p:nvSpPr>
          <p:cNvPr id="34" name="Shape 32"/>
          <p:cNvSpPr/>
          <p:nvPr/>
        </p:nvSpPr>
        <p:spPr>
          <a:xfrm>
            <a:off x="777240" y="5120640"/>
            <a:ext cx="5577840" cy="594360"/>
          </a:xfrm>
          <a:prstGeom prst="rect">
            <a:avLst/>
          </a:prstGeom>
          <a:solidFill>
            <a:srgbClr val="FFFFFF"/>
          </a:solidFill>
          <a:ln w="5080">
            <a:solidFill>
              <a:srgbClr val="FCA5A5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914400" y="5120640"/>
            <a:ext cx="146304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BCH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2423160" y="5120640"/>
            <a:ext cx="137160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$4,355 (2017)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3794760" y="5120640"/>
            <a:ext cx="27432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→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4069080" y="5120640"/>
            <a:ext cx="118872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~$300-400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5212080" y="5120640"/>
            <a:ext cx="114300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DC2626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~-93%</a:t>
            </a:r>
            <a:endParaRPr lang="en-US" sz="1300" dirty="0"/>
          </a:p>
        </p:txBody>
      </p:sp>
      <p:sp>
        <p:nvSpPr>
          <p:cNvPr id="40" name="Shape 38"/>
          <p:cNvSpPr/>
          <p:nvPr/>
        </p:nvSpPr>
        <p:spPr>
          <a:xfrm>
            <a:off x="6675120" y="2606040"/>
            <a:ext cx="4846320" cy="3246120"/>
          </a:xfrm>
          <a:prstGeom prst="rect">
            <a:avLst/>
          </a:prstGeom>
          <a:solidFill>
            <a:srgbClr val="D1FAE5"/>
          </a:solidFill>
          <a:ln w="6350">
            <a:solidFill>
              <a:srgbClr val="059669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6675120" y="2651760"/>
            <a:ext cx="484632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400" dirty="0">
                <a:solidFill>
                  <a:srgbClr val="0596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比特币穿越周期</a:t>
            </a:r>
            <a:endParaRPr lang="en-US" sz="1300" dirty="0"/>
          </a:p>
        </p:txBody>
      </p:sp>
      <p:sp>
        <p:nvSpPr>
          <p:cNvPr id="42" name="Text 40"/>
          <p:cNvSpPr/>
          <p:nvPr/>
        </p:nvSpPr>
        <p:spPr>
          <a:xfrm>
            <a:off x="6675120" y="3154680"/>
            <a:ext cx="4846320" cy="13716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₿</a:t>
            </a:r>
            <a:endParaRPr lang="en-US" sz="9000" dirty="0"/>
          </a:p>
        </p:txBody>
      </p:sp>
      <p:sp>
        <p:nvSpPr>
          <p:cNvPr id="43" name="Text 41"/>
          <p:cNvSpPr/>
          <p:nvPr/>
        </p:nvSpPr>
        <p:spPr>
          <a:xfrm>
            <a:off x="6858000" y="4617720"/>
            <a:ext cx="4480560" cy="1143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14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历轮穿越熊牛</a:t>
            </a:r>
            <a:endParaRPr lang="en-US" sz="1400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sz="14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持续创新高</a:t>
            </a:r>
            <a:endParaRPr lang="en-US" sz="1400" dirty="0"/>
          </a:p>
        </p:txBody>
      </p:sp>
      <p:sp>
        <p:nvSpPr>
          <p:cNvPr id="44" name="Text 42"/>
          <p:cNvSpPr/>
          <p:nvPr/>
        </p:nvSpPr>
        <p:spPr>
          <a:xfrm>
            <a:off x="640080" y="5989320"/>
            <a:ext cx="1088136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山寨上一个完整周期淘汰率极高 · 同期比特币穿越熊牛持续创新高</a:t>
            </a:r>
            <a:endParaRPr lang="en-US" sz="1300" dirty="0"/>
          </a:p>
        </p:txBody>
      </p:sp>
      <p:sp>
        <p:nvSpPr>
          <p:cNvPr id="45" name="Text 43"/>
          <p:cNvSpPr/>
          <p:nvPr/>
        </p:nvSpPr>
        <p:spPr>
          <a:xfrm>
            <a:off x="640080" y="6263640"/>
            <a:ext cx="1088136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数据来源:CoinMarketCap / Statista / CoinGecko（2026-05-07 联网核实）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A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36815" y="182880"/>
            <a:ext cx="4572000" cy="6492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?</a:t>
            </a:r>
            <a:endParaRPr lang="en-US" sz="48000" dirty="0"/>
          </a:p>
        </p:txBody>
      </p:sp>
      <p:sp>
        <p:nvSpPr>
          <p:cNvPr id="3" name="Shape 1"/>
          <p:cNvSpPr/>
          <p:nvPr/>
        </p:nvSpPr>
        <p:spPr>
          <a:xfrm>
            <a:off x="777240" y="2395728"/>
            <a:ext cx="201168" cy="228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4" name="Text 2"/>
          <p:cNvSpPr/>
          <p:nvPr/>
        </p:nvSpPr>
        <p:spPr>
          <a:xfrm>
            <a:off x="1069848" y="2286000"/>
            <a:ext cx="54864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5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QUESTION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2697480"/>
            <a:ext cx="7132320" cy="29260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34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为什么说比特币是龙头？</a:t>
            </a:r>
            <a:endParaRPr lang="en-US" sz="3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1920240"/>
            <a:ext cx="50292" cy="10058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2926080"/>
            <a:ext cx="50292" cy="100584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31920"/>
            <a:ext cx="50292" cy="100584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914400" y="1965960"/>
            <a:ext cx="10515600" cy="2926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28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数字黄金：</a:t>
            </a:r>
            <a:endParaRPr lang="en-US" sz="28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28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和黄金一样的功能，但比黄金更好</a:t>
            </a:r>
            <a:endParaRPr lang="en-US" sz="2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1920240"/>
            <a:ext cx="50292" cy="10058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2926080"/>
            <a:ext cx="50292" cy="100584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31920"/>
            <a:ext cx="50292" cy="100584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914400" y="1965960"/>
            <a:ext cx="10515600" cy="2926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28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全球性避险资产：</a:t>
            </a:r>
            <a:endParaRPr lang="en-US" sz="28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28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对抗通货膨胀，预防地缘政治危险</a:t>
            </a:r>
            <a:endParaRPr lang="en-US" sz="2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1920240"/>
            <a:ext cx="50292" cy="10058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2926080"/>
            <a:ext cx="50292" cy="100584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31920"/>
            <a:ext cx="50292" cy="100584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914400" y="1965960"/>
            <a:ext cx="10515600" cy="2926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24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比特币是人类历史上</a:t>
            </a:r>
            <a:endParaRPr lang="en-US" sz="24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24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第一次用技术手段确认私有产权神圣不可侵犯</a:t>
            </a:r>
            <a:endParaRPr lang="en-US" sz="24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1920240"/>
            <a:ext cx="50292" cy="10058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2926080"/>
            <a:ext cx="50292" cy="100584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31920"/>
            <a:ext cx="50292" cy="100584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914400" y="1965960"/>
            <a:ext cx="10515600" cy="2926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30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比特币世界不相信权力和秩序</a:t>
            </a:r>
            <a:endParaRPr lang="en-US" sz="30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30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比特币世界只相信代码和认知</a:t>
            </a:r>
            <a:endParaRPr lang="en-US" sz="3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A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36815" y="182880"/>
            <a:ext cx="4572000" cy="6492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?</a:t>
            </a:r>
            <a:endParaRPr lang="en-US" sz="48000" dirty="0"/>
          </a:p>
        </p:txBody>
      </p:sp>
      <p:sp>
        <p:nvSpPr>
          <p:cNvPr id="3" name="Shape 1"/>
          <p:cNvSpPr/>
          <p:nvPr/>
        </p:nvSpPr>
        <p:spPr>
          <a:xfrm>
            <a:off x="777240" y="2395728"/>
            <a:ext cx="201168" cy="228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4" name="Text 2"/>
          <p:cNvSpPr/>
          <p:nvPr/>
        </p:nvSpPr>
        <p:spPr>
          <a:xfrm>
            <a:off x="1069848" y="2286000"/>
            <a:ext cx="54864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5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QUESTION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2697480"/>
            <a:ext cx="7132320" cy="29260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2600" b="1" kern="0" spc="2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现在了解比特币，是不是太晚了？</a:t>
            </a:r>
            <a:endParaRPr lang="en-US" sz="2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TODAY · DAY 2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今天的课程：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640080" y="205740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i="1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一个未来 10 年可能是 10 倍的投资机会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40080" y="269748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连麦嘉宾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40080" y="3200400"/>
            <a:ext cx="5257800" cy="2377440"/>
          </a:xfrm>
          <a:prstGeom prst="rect">
            <a:avLst/>
          </a:prstGeom>
          <a:solidFill>
            <a:srgbClr val="EEF4FB"/>
          </a:solidFill>
        </p:spPr>
      </p:sp>
      <p:sp>
        <p:nvSpPr>
          <p:cNvPr id="16" name="Shape 14"/>
          <p:cNvSpPr/>
          <p:nvPr/>
        </p:nvSpPr>
        <p:spPr>
          <a:xfrm>
            <a:off x="640080" y="3200400"/>
            <a:ext cx="73152" cy="237744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7" name="Text 15"/>
          <p:cNvSpPr/>
          <p:nvPr/>
        </p:nvSpPr>
        <p:spPr>
          <a:xfrm>
            <a:off x="1005840" y="3566160"/>
            <a:ext cx="452628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嘉宾 1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005840" y="3977640"/>
            <a:ext cx="452628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kern="0" spc="1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Judy</a:t>
            </a:r>
            <a:r>
              <a:rPr lang="zh-CN" altLang="en-US" sz="1300" i="1" kern="0" spc="1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：如何从忙碌互联网老板到自由</a:t>
            </a:r>
            <a:r>
              <a:rPr lang="zh-CN" altLang="en-US" sz="1300" i="1" kern="0" spc="1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的复利投资</a:t>
            </a:r>
            <a:r>
              <a:rPr lang="zh-CN" altLang="en-US" sz="1300" i="1" kern="0" spc="1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者？</a:t>
            </a:r>
            <a:endParaRPr lang="zh-CN" altLang="en-US" sz="1300" i="1" kern="0" spc="100" dirty="0">
              <a:solidFill>
                <a:srgbClr val="94A3B8"/>
              </a:solidFill>
              <a:latin typeface="苹方-简" panose="020B0400000000000000" pitchFamily="34" charset="-122"/>
              <a:ea typeface="苹方-简" panose="020B0400000000000000" pitchFamily="34" charset="-122"/>
              <a:cs typeface="苹方-简" panose="020B0400000000000000" pitchFamily="34" charset="-12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1005840" y="4663440"/>
            <a:ext cx="457200" cy="27432"/>
          </a:xfrm>
          <a:prstGeom prst="rect">
            <a:avLst/>
          </a:prstGeom>
          <a:solidFill>
            <a:srgbClr val="E2E8F0"/>
          </a:solidFill>
        </p:spPr>
      </p:sp>
      <p:sp>
        <p:nvSpPr>
          <p:cNvPr id="20" name="Text 18"/>
          <p:cNvSpPr/>
          <p:nvPr/>
        </p:nvSpPr>
        <p:spPr>
          <a:xfrm>
            <a:off x="1005840" y="4800600"/>
            <a:ext cx="452628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zh-CN" altLang="en-US" sz="1000" i="1" kern="0" spc="1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收租</a:t>
            </a:r>
            <a:r>
              <a:rPr lang="en-US" altLang="zh-CN" sz="1000" i="1" kern="0" spc="1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/</a:t>
            </a:r>
            <a:r>
              <a:rPr lang="zh-CN" altLang="en-US" sz="1000" i="1" kern="0" spc="1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挖矿</a:t>
            </a:r>
            <a:r>
              <a:rPr lang="en-US" altLang="zh-CN" sz="1000" i="1" kern="0" spc="1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/</a:t>
            </a:r>
            <a:r>
              <a:rPr lang="zh-CN" altLang="en-US" sz="1000" i="1" kern="0" spc="1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旅游</a:t>
            </a:r>
            <a:r>
              <a:rPr lang="en-US" altLang="zh-CN" sz="1000" i="1" kern="0" spc="1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/</a:t>
            </a:r>
            <a:r>
              <a:rPr lang="zh-CN" altLang="en-US" sz="1000" i="1" kern="0" spc="1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陪娃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6263640" y="3200400"/>
            <a:ext cx="5257800" cy="2377440"/>
          </a:xfrm>
          <a:prstGeom prst="rect">
            <a:avLst/>
          </a:prstGeom>
          <a:solidFill>
            <a:srgbClr val="EEF4FB"/>
          </a:solidFill>
        </p:spPr>
      </p:sp>
      <p:sp>
        <p:nvSpPr>
          <p:cNvPr id="22" name="Shape 20"/>
          <p:cNvSpPr/>
          <p:nvPr/>
        </p:nvSpPr>
        <p:spPr>
          <a:xfrm>
            <a:off x="6263640" y="3200400"/>
            <a:ext cx="73152" cy="237744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3" name="Text 21"/>
          <p:cNvSpPr/>
          <p:nvPr/>
        </p:nvSpPr>
        <p:spPr>
          <a:xfrm>
            <a:off x="6629400" y="3566160"/>
            <a:ext cx="452628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嘉宾 2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629400" y="3977640"/>
            <a:ext cx="452628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1300" i="1" kern="0" spc="1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洋星：普通人如何把热爱变成可以赚钱的</a:t>
            </a:r>
            <a:r>
              <a:rPr lang="zh-CN" altLang="en-US" sz="1300" i="1" kern="0" spc="1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事业？</a:t>
            </a:r>
            <a:endParaRPr lang="zh-CN" altLang="en-US" sz="1300" i="1" kern="0" spc="100" dirty="0">
              <a:solidFill>
                <a:srgbClr val="94A3B8"/>
              </a:solidFill>
              <a:latin typeface="苹方-简" panose="020B0400000000000000" pitchFamily="34" charset="-122"/>
              <a:ea typeface="苹方-简" panose="020B0400000000000000" pitchFamily="34" charset="-122"/>
              <a:cs typeface="苹方-简" panose="020B0400000000000000" pitchFamily="34" charset="-120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6629400" y="4663440"/>
            <a:ext cx="457200" cy="27432"/>
          </a:xfrm>
          <a:prstGeom prst="rect">
            <a:avLst/>
          </a:prstGeom>
          <a:solidFill>
            <a:srgbClr val="E2E8F0"/>
          </a:solidFill>
        </p:spPr>
      </p:sp>
      <p:sp>
        <p:nvSpPr>
          <p:cNvPr id="26" name="Text 24"/>
          <p:cNvSpPr/>
          <p:nvPr/>
        </p:nvSpPr>
        <p:spPr>
          <a:xfrm>
            <a:off x="6629400" y="4800600"/>
            <a:ext cx="452628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zh-CN" altLang="en-US" sz="1000" i="1" kern="0" spc="1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国内头部精力管理教练</a:t>
            </a:r>
            <a:r>
              <a:rPr lang="en-US" altLang="zh-CN" sz="1000" i="1" kern="0" spc="1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  IP</a:t>
            </a:r>
            <a:r>
              <a:rPr lang="zh-CN" altLang="en-US" sz="1000" i="1" kern="0" spc="1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发售操盘手</a:t>
            </a:r>
            <a:endParaRPr lang="en-US" sz="1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ADOPTION CURVE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从创新扩散曲线理解 BTC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640080" y="205740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River 2026 报告：全球持有率仍 &lt; 4%，处于早期采用者阶段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2962656" y="2743200"/>
            <a:ext cx="0" cy="2377440"/>
          </a:xfrm>
          <a:prstGeom prst="line">
            <a:avLst/>
          </a:prstGeom>
          <a:noFill/>
          <a:ln w="6350">
            <a:solidFill>
              <a:srgbClr val="E2E8F0"/>
            </a:solidFill>
            <a:prstDash val="dash"/>
          </a:ln>
        </p:spPr>
      </p:sp>
      <p:sp>
        <p:nvSpPr>
          <p:cNvPr id="15" name="Shape 13"/>
          <p:cNvSpPr/>
          <p:nvPr/>
        </p:nvSpPr>
        <p:spPr>
          <a:xfrm>
            <a:off x="5102352" y="2743200"/>
            <a:ext cx="0" cy="2377440"/>
          </a:xfrm>
          <a:prstGeom prst="line">
            <a:avLst/>
          </a:prstGeom>
          <a:noFill/>
          <a:ln w="6350">
            <a:solidFill>
              <a:srgbClr val="E2E8F0"/>
            </a:solidFill>
            <a:prstDash val="dash"/>
          </a:ln>
        </p:spPr>
      </p:sp>
      <p:sp>
        <p:nvSpPr>
          <p:cNvPr id="16" name="Shape 14"/>
          <p:cNvSpPr/>
          <p:nvPr/>
        </p:nvSpPr>
        <p:spPr>
          <a:xfrm>
            <a:off x="7242048" y="2743200"/>
            <a:ext cx="0" cy="2377440"/>
          </a:xfrm>
          <a:prstGeom prst="line">
            <a:avLst/>
          </a:prstGeom>
          <a:noFill/>
          <a:ln w="6350">
            <a:solidFill>
              <a:srgbClr val="E2E8F0"/>
            </a:solidFill>
            <a:prstDash val="dash"/>
          </a:ln>
        </p:spPr>
      </p:sp>
      <p:sp>
        <p:nvSpPr>
          <p:cNvPr id="17" name="Shape 15"/>
          <p:cNvSpPr/>
          <p:nvPr/>
        </p:nvSpPr>
        <p:spPr>
          <a:xfrm>
            <a:off x="9381744" y="2743200"/>
            <a:ext cx="0" cy="2377440"/>
          </a:xfrm>
          <a:prstGeom prst="line">
            <a:avLst/>
          </a:prstGeom>
          <a:noFill/>
          <a:ln w="6350">
            <a:solidFill>
              <a:srgbClr val="E2E8F0"/>
            </a:solidFill>
            <a:prstDash val="dash"/>
          </a:ln>
        </p:spPr>
      </p:sp>
      <p:sp>
        <p:nvSpPr>
          <p:cNvPr id="18" name="Shape 16"/>
          <p:cNvSpPr/>
          <p:nvPr/>
        </p:nvSpPr>
        <p:spPr>
          <a:xfrm>
            <a:off x="822960" y="4912338"/>
            <a:ext cx="167164" cy="20440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90124" y="4888427"/>
            <a:ext cx="167164" cy="23911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157288" y="4860654"/>
            <a:ext cx="167164" cy="27772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324451" y="4828631"/>
            <a:ext cx="167164" cy="32023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491615" y="4791976"/>
            <a:ext cx="167164" cy="36655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658779" y="4750329"/>
            <a:ext cx="167164" cy="41647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825942" y="4703366"/>
            <a:ext cx="167164" cy="46963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993106" y="4650810"/>
            <a:ext cx="167164" cy="52556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160270" y="4592451"/>
            <a:ext cx="167164" cy="58359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2327434" y="4528160"/>
            <a:ext cx="167164" cy="64292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2494598" y="4457902"/>
            <a:ext cx="167164" cy="70258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2661761" y="4381755"/>
            <a:ext cx="167164" cy="76147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2828925" y="4299924"/>
            <a:ext cx="167164" cy="81831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2996089" y="4212749"/>
            <a:ext cx="167164" cy="87175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3163252" y="4120715"/>
            <a:ext cx="167164" cy="92034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3330416" y="4024458"/>
            <a:ext cx="167164" cy="96257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3497580" y="3924762"/>
            <a:ext cx="167164" cy="99695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3664744" y="3822564"/>
            <a:ext cx="167164" cy="102199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3831908" y="3718928"/>
            <a:ext cx="167164" cy="103635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3999071" y="3615050"/>
            <a:ext cx="167164" cy="103878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4166235" y="3512224"/>
            <a:ext cx="167164" cy="102826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4333399" y="3411823"/>
            <a:ext cx="167164" cy="100401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4500563" y="3315270"/>
            <a:ext cx="167164" cy="96553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4667726" y="3224005"/>
            <a:ext cx="167164" cy="91265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4834890" y="3139448"/>
            <a:ext cx="167164" cy="84556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5002054" y="3062969"/>
            <a:ext cx="167164" cy="76479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5169218" y="2995844"/>
            <a:ext cx="167164" cy="67125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5336381" y="2939222"/>
            <a:ext cx="167164" cy="56622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5503545" y="2894095"/>
            <a:ext cx="167164" cy="45127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5670709" y="2861266"/>
            <a:ext cx="167164" cy="32829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5837873" y="2841327"/>
            <a:ext cx="167164" cy="19939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6005036" y="2834640"/>
            <a:ext cx="167164" cy="6687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6172200" y="2834640"/>
            <a:ext cx="167164" cy="6687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6339364" y="2841327"/>
            <a:ext cx="167164" cy="19939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6506528" y="2861266"/>
            <a:ext cx="167164" cy="32829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6673691" y="2894095"/>
            <a:ext cx="167164" cy="45127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6840855" y="2939222"/>
            <a:ext cx="167164" cy="56622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7008019" y="2995844"/>
            <a:ext cx="167164" cy="67125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7175183" y="3062969"/>
            <a:ext cx="167164" cy="76479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7342346" y="3139448"/>
            <a:ext cx="167164" cy="84556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7509510" y="3224004"/>
            <a:ext cx="167164" cy="91265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7676674" y="3315270"/>
            <a:ext cx="167164" cy="96553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7843838" y="3411823"/>
            <a:ext cx="167164" cy="100401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8011001" y="3512224"/>
            <a:ext cx="167164" cy="102826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8178165" y="3615050"/>
            <a:ext cx="167164" cy="103878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8345329" y="3718928"/>
            <a:ext cx="167164" cy="103635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8512493" y="3822563"/>
            <a:ext cx="167164" cy="102199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8679656" y="3924763"/>
            <a:ext cx="167164" cy="99695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8846820" y="4024457"/>
            <a:ext cx="167164" cy="96257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013984" y="4120715"/>
            <a:ext cx="167164" cy="92034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181148" y="4212749"/>
            <a:ext cx="167164" cy="87175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348311" y="4299924"/>
            <a:ext cx="167164" cy="81831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9515475" y="4381755"/>
            <a:ext cx="167164" cy="76147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9682639" y="4457902"/>
            <a:ext cx="167164" cy="70258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9849803" y="4528160"/>
            <a:ext cx="167164" cy="64292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016966" y="4592452"/>
            <a:ext cx="167164" cy="58359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184130" y="4650810"/>
            <a:ext cx="167164" cy="52556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0351294" y="4703366"/>
            <a:ext cx="167164" cy="46963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0518457" y="4750329"/>
            <a:ext cx="167164" cy="41647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0685621" y="4791976"/>
            <a:ext cx="167164" cy="36655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0852785" y="4828631"/>
            <a:ext cx="167164" cy="32023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019949" y="4860654"/>
            <a:ext cx="167164" cy="27772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11187113" y="4888426"/>
            <a:ext cx="167164" cy="23911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11354276" y="4912338"/>
            <a:ext cx="167164" cy="20440"/>
          </a:xfrm>
          <a:prstGeom prst="line">
            <a:avLst/>
          </a:prstGeom>
          <a:noFill/>
          <a:ln w="44450">
            <a:solidFill>
              <a:srgbClr val="1E3A8A"/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822960" y="5029200"/>
            <a:ext cx="10698480" cy="0"/>
          </a:xfrm>
          <a:prstGeom prst="line">
            <a:avLst/>
          </a:prstGeom>
          <a:noFill/>
          <a:ln w="10160">
            <a:solidFill>
              <a:srgbClr val="E2E8F0"/>
            </a:solidFill>
            <a:prstDash val="solid"/>
          </a:ln>
        </p:spPr>
      </p:sp>
      <p:sp>
        <p:nvSpPr>
          <p:cNvPr id="83" name="Text 81"/>
          <p:cNvSpPr/>
          <p:nvPr/>
        </p:nvSpPr>
        <p:spPr>
          <a:xfrm>
            <a:off x="822960" y="4229279"/>
            <a:ext cx="2139696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2.5%</a:t>
            </a:r>
            <a:endParaRPr lang="en-US" sz="1800" dirty="0"/>
          </a:p>
        </p:txBody>
      </p:sp>
      <p:sp>
        <p:nvSpPr>
          <p:cNvPr id="84" name="Text 82"/>
          <p:cNvSpPr/>
          <p:nvPr/>
        </p:nvSpPr>
        <p:spPr>
          <a:xfrm>
            <a:off x="822960" y="5212080"/>
            <a:ext cx="2139696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创新者</a:t>
            </a:r>
            <a:endParaRPr lang="en-US" sz="1400" dirty="0"/>
          </a:p>
        </p:txBody>
      </p:sp>
      <p:sp>
        <p:nvSpPr>
          <p:cNvPr id="85" name="Text 83"/>
          <p:cNvSpPr/>
          <p:nvPr/>
        </p:nvSpPr>
        <p:spPr>
          <a:xfrm>
            <a:off x="822960" y="5623560"/>
            <a:ext cx="2139696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「看不起」</a:t>
            </a:r>
            <a:endParaRPr lang="en-US" sz="1200" dirty="0"/>
          </a:p>
        </p:txBody>
      </p:sp>
      <p:sp>
        <p:nvSpPr>
          <p:cNvPr id="86" name="Text 84"/>
          <p:cNvSpPr/>
          <p:nvPr/>
        </p:nvSpPr>
        <p:spPr>
          <a:xfrm>
            <a:off x="2962656" y="3195212"/>
            <a:ext cx="2139696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13.5%</a:t>
            </a:r>
            <a:endParaRPr lang="en-US" sz="1800" dirty="0"/>
          </a:p>
        </p:txBody>
      </p:sp>
      <p:sp>
        <p:nvSpPr>
          <p:cNvPr id="87" name="Text 85"/>
          <p:cNvSpPr/>
          <p:nvPr/>
        </p:nvSpPr>
        <p:spPr>
          <a:xfrm>
            <a:off x="2962656" y="5212080"/>
            <a:ext cx="2139696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早期采用者</a:t>
            </a:r>
            <a:endParaRPr lang="en-US" sz="1400" dirty="0"/>
          </a:p>
        </p:txBody>
      </p:sp>
      <p:sp>
        <p:nvSpPr>
          <p:cNvPr id="88" name="Text 86"/>
          <p:cNvSpPr/>
          <p:nvPr/>
        </p:nvSpPr>
        <p:spPr>
          <a:xfrm>
            <a:off x="2962656" y="5623560"/>
            <a:ext cx="2139696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「看不懂」</a:t>
            </a:r>
            <a:endParaRPr lang="en-US" sz="1200" dirty="0"/>
          </a:p>
        </p:txBody>
      </p:sp>
      <p:sp>
        <p:nvSpPr>
          <p:cNvPr id="89" name="Text 87"/>
          <p:cNvSpPr/>
          <p:nvPr/>
        </p:nvSpPr>
        <p:spPr>
          <a:xfrm>
            <a:off x="5102352" y="2331720"/>
            <a:ext cx="2139696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34%</a:t>
            </a:r>
            <a:endParaRPr lang="en-US" sz="1800" dirty="0"/>
          </a:p>
        </p:txBody>
      </p:sp>
      <p:sp>
        <p:nvSpPr>
          <p:cNvPr id="90" name="Text 88"/>
          <p:cNvSpPr/>
          <p:nvPr/>
        </p:nvSpPr>
        <p:spPr>
          <a:xfrm>
            <a:off x="5102352" y="5212080"/>
            <a:ext cx="2139696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早期大众</a:t>
            </a:r>
            <a:endParaRPr lang="en-US" sz="1400" dirty="0"/>
          </a:p>
        </p:txBody>
      </p:sp>
      <p:sp>
        <p:nvSpPr>
          <p:cNvPr id="91" name="Text 89"/>
          <p:cNvSpPr/>
          <p:nvPr/>
        </p:nvSpPr>
        <p:spPr>
          <a:xfrm>
            <a:off x="5102352" y="5623560"/>
            <a:ext cx="2139696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「试一试」</a:t>
            </a:r>
            <a:endParaRPr lang="en-US" sz="1200" dirty="0"/>
          </a:p>
        </p:txBody>
      </p:sp>
      <p:sp>
        <p:nvSpPr>
          <p:cNvPr id="92" name="Text 90"/>
          <p:cNvSpPr/>
          <p:nvPr/>
        </p:nvSpPr>
        <p:spPr>
          <a:xfrm>
            <a:off x="7242048" y="3195212"/>
            <a:ext cx="2139696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34%</a:t>
            </a:r>
            <a:endParaRPr lang="en-US" sz="1800" dirty="0"/>
          </a:p>
        </p:txBody>
      </p:sp>
      <p:sp>
        <p:nvSpPr>
          <p:cNvPr id="93" name="Text 91"/>
          <p:cNvSpPr/>
          <p:nvPr/>
        </p:nvSpPr>
        <p:spPr>
          <a:xfrm>
            <a:off x="7242048" y="5212080"/>
            <a:ext cx="2139696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晚期大众</a:t>
            </a:r>
            <a:endParaRPr lang="en-US" sz="1400" dirty="0"/>
          </a:p>
        </p:txBody>
      </p:sp>
      <p:sp>
        <p:nvSpPr>
          <p:cNvPr id="94" name="Text 92"/>
          <p:cNvSpPr/>
          <p:nvPr/>
        </p:nvSpPr>
        <p:spPr>
          <a:xfrm>
            <a:off x="7242048" y="5623560"/>
            <a:ext cx="2139696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「追不上」</a:t>
            </a:r>
            <a:endParaRPr lang="en-US" sz="1200" dirty="0"/>
          </a:p>
        </p:txBody>
      </p:sp>
      <p:sp>
        <p:nvSpPr>
          <p:cNvPr id="95" name="Text 93"/>
          <p:cNvSpPr/>
          <p:nvPr/>
        </p:nvSpPr>
        <p:spPr>
          <a:xfrm>
            <a:off x="9381744" y="4229279"/>
            <a:ext cx="2139696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16%</a:t>
            </a:r>
            <a:endParaRPr lang="en-US" sz="1800" dirty="0"/>
          </a:p>
        </p:txBody>
      </p:sp>
      <p:sp>
        <p:nvSpPr>
          <p:cNvPr id="96" name="Text 94"/>
          <p:cNvSpPr/>
          <p:nvPr/>
        </p:nvSpPr>
        <p:spPr>
          <a:xfrm>
            <a:off x="9381744" y="5212080"/>
            <a:ext cx="2139696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落后者</a:t>
            </a:r>
            <a:endParaRPr lang="en-US" sz="1400" dirty="0"/>
          </a:p>
        </p:txBody>
      </p:sp>
      <p:sp>
        <p:nvSpPr>
          <p:cNvPr id="97" name="Text 95"/>
          <p:cNvSpPr/>
          <p:nvPr/>
        </p:nvSpPr>
        <p:spPr>
          <a:xfrm>
            <a:off x="9381744" y="5623560"/>
            <a:ext cx="2139696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「拉倒吧」</a:t>
            </a:r>
            <a:endParaRPr lang="en-US" sz="1200" dirty="0"/>
          </a:p>
        </p:txBody>
      </p:sp>
      <p:sp>
        <p:nvSpPr>
          <p:cNvPr id="98" name="Shape 96"/>
          <p:cNvSpPr/>
          <p:nvPr/>
        </p:nvSpPr>
        <p:spPr>
          <a:xfrm>
            <a:off x="3886200" y="3551828"/>
            <a:ext cx="292608" cy="292608"/>
          </a:xfrm>
          <a:prstGeom prst="ellipse">
            <a:avLst/>
          </a:prstGeom>
          <a:solidFill>
            <a:srgbClr val="FBBF24"/>
          </a:solidFill>
          <a:ln w="31750">
            <a:solidFill>
              <a:srgbClr val="FFFFFF"/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4032504" y="3048908"/>
            <a:ext cx="0" cy="502920"/>
          </a:xfrm>
          <a:prstGeom prst="line">
            <a:avLst/>
          </a:prstGeom>
          <a:noFill/>
          <a:ln w="19050">
            <a:solidFill>
              <a:srgbClr val="FBBF24"/>
            </a:solidFill>
            <a:prstDash val="solid"/>
          </a:ln>
        </p:spPr>
      </p:sp>
      <p:sp>
        <p:nvSpPr>
          <p:cNvPr id="100" name="Text 98"/>
          <p:cNvSpPr/>
          <p:nvPr/>
        </p:nvSpPr>
        <p:spPr>
          <a:xfrm>
            <a:off x="2660904" y="2738012"/>
            <a:ext cx="27432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2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▼ BTC 当前 ~3-4%</a:t>
            </a:r>
            <a:endParaRPr lang="en-US" sz="1400" dirty="0"/>
          </a:p>
        </p:txBody>
      </p:sp>
      <p:sp>
        <p:nvSpPr>
          <p:cNvPr id="101" name="Text 99"/>
          <p:cNvSpPr/>
          <p:nvPr/>
        </p:nvSpPr>
        <p:spPr>
          <a:xfrm>
            <a:off x="640080" y="5989320"/>
            <a:ext cx="1088136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全球 BTC 持有率 &lt; 4% · 仍处于「创新者 → 早期采用者」过渡区，还有 5 倍空间到达「早期大众 34%」</a:t>
            </a:r>
            <a:endParaRPr lang="en-US" sz="1200" dirty="0"/>
          </a:p>
        </p:txBody>
      </p:sp>
      <p:sp>
        <p:nvSpPr>
          <p:cNvPr id="102" name="Text 100"/>
          <p:cNvSpPr/>
          <p:nvPr/>
        </p:nvSpPr>
        <p:spPr>
          <a:xfrm>
            <a:off x="640080" y="6355080"/>
            <a:ext cx="1088136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数据来源:Rogers《创新扩散理论》/ River Financial《2026 Bitcoin Adoption Report》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BTC HOLDERS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6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比特币地址数量：5,640 万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640080" y="205740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持有 ≥ 0.01 BTC 的地址数：1,276 万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1828800" y="2560320"/>
            <a:ext cx="2926080" cy="2926080"/>
          </a:xfrm>
          <a:prstGeom prst="ellipse">
            <a:avLst/>
          </a:prstGeom>
          <a:solidFill>
            <a:srgbClr val="EEF4FB"/>
          </a:solidFill>
          <a:ln w="19050">
            <a:solidFill>
              <a:srgbClr val="2B6CB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456432" y="3346704"/>
            <a:ext cx="585216" cy="585216"/>
          </a:xfrm>
          <a:prstGeom prst="ellipse">
            <a:avLst/>
          </a:prstGeom>
          <a:solidFill>
            <a:srgbClr val="FBBF24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463040" y="4434840"/>
            <a:ext cx="36576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kern="0" spc="600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全 球 总 人 口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1463040" y="4736592"/>
            <a:ext cx="36576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80 亿</a:t>
            </a:r>
            <a:endParaRPr lang="en-US" sz="3000" dirty="0"/>
          </a:p>
        </p:txBody>
      </p:sp>
      <p:sp>
        <p:nvSpPr>
          <p:cNvPr id="18" name="Text 16"/>
          <p:cNvSpPr/>
          <p:nvPr/>
        </p:nvSpPr>
        <p:spPr>
          <a:xfrm>
            <a:off x="4160520" y="3474720"/>
            <a:ext cx="128016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持币人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7040880" y="2788920"/>
            <a:ext cx="4572000" cy="11887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4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&lt; 4%</a:t>
            </a:r>
            <a:endParaRPr lang="en-US" sz="8400" dirty="0"/>
          </a:p>
        </p:txBody>
      </p:sp>
      <p:sp>
        <p:nvSpPr>
          <p:cNvPr id="20" name="Text 18"/>
          <p:cNvSpPr/>
          <p:nvPr/>
        </p:nvSpPr>
        <p:spPr>
          <a:xfrm>
            <a:off x="7040880" y="4023360"/>
            <a:ext cx="45720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全球持币率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7040880" y="4343400"/>
            <a:ext cx="45720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80 亿人里，仅不到 4% 真正持有比特币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7040880" y="4846320"/>
            <a:ext cx="457200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5,640 万</a:t>
            </a:r>
            <a:endParaRPr lang="en-US" sz="2600" dirty="0"/>
          </a:p>
        </p:txBody>
      </p:sp>
      <p:sp>
        <p:nvSpPr>
          <p:cNvPr id="23" name="Text 21"/>
          <p:cNvSpPr/>
          <p:nvPr/>
        </p:nvSpPr>
        <p:spPr>
          <a:xfrm>
            <a:off x="7040880" y="5330952"/>
            <a:ext cx="45720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比特币地址总数 · 持有 ≥ 0.01 BTC 仅 1,276 万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640080" y="580644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i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全球 80 亿人口，仅不到 4% 真正持有比特币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6199632"/>
            <a:ext cx="1088136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数据来源:Newhedge / BitInfoCharts / River 2026 Bitcoin Adoption Report（截至 2026-05-03）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A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36815" y="182880"/>
            <a:ext cx="4572000" cy="6492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?</a:t>
            </a:r>
            <a:endParaRPr lang="en-US" sz="48000" dirty="0"/>
          </a:p>
        </p:txBody>
      </p:sp>
      <p:sp>
        <p:nvSpPr>
          <p:cNvPr id="3" name="Shape 1"/>
          <p:cNvSpPr/>
          <p:nvPr/>
        </p:nvSpPr>
        <p:spPr>
          <a:xfrm>
            <a:off x="777240" y="2395728"/>
            <a:ext cx="201168" cy="228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4" name="Text 2"/>
          <p:cNvSpPr/>
          <p:nvPr/>
        </p:nvSpPr>
        <p:spPr>
          <a:xfrm>
            <a:off x="1069848" y="2286000"/>
            <a:ext cx="54864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5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QUESTION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2697480"/>
            <a:ext cx="7132320" cy="29260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2600" b="1" kern="0" spc="2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听说，各国政府都在禁止比特币？</a:t>
            </a:r>
            <a:endParaRPr lang="en-US" sz="26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2377440"/>
            <a:ext cx="50292" cy="76200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3139440"/>
            <a:ext cx="50292" cy="76200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01440"/>
            <a:ext cx="50292" cy="76200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914400" y="2560320"/>
            <a:ext cx="10515600" cy="1645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kern="0" spc="5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这个世界最可怕的，是信息差</a:t>
            </a:r>
            <a:endParaRPr lang="en-US" sz="40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WALL STREET REVERSAL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2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当年说「骗局」的人，现在自己买比特币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640080" y="205740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华尔街三大领袖的态度反转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40080" y="2651760"/>
            <a:ext cx="3474720" cy="329184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40080" y="2651760"/>
            <a:ext cx="3474720" cy="54864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6" name="Text 14"/>
          <p:cNvSpPr/>
          <p:nvPr/>
        </p:nvSpPr>
        <p:spPr>
          <a:xfrm>
            <a:off x="822960" y="2816352"/>
            <a:ext cx="31089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Larry Fink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22960" y="3154680"/>
            <a:ext cx="3108960" cy="29260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100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贝莱德 CEO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804672" y="3566160"/>
            <a:ext cx="3145536" cy="868680"/>
          </a:xfrm>
          <a:prstGeom prst="rect">
            <a:avLst/>
          </a:prstGeom>
          <a:solidFill>
            <a:srgbClr val="FEE2E2"/>
          </a:solidFill>
          <a:ln w="6350">
            <a:solidFill>
              <a:srgbClr val="DC262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96112" y="3566160"/>
            <a:ext cx="2962656" cy="8686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100" b="1" dirty="0">
                <a:solidFill>
                  <a:srgbClr val="DC2626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2017</a:t>
            </a:r>
            <a:endParaRPr lang="en-US" sz="11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100" b="1" dirty="0">
                <a:solidFill>
                  <a:srgbClr val="DC2626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BTC 是</a:t>
            </a:r>
            <a:endParaRPr lang="en-US" sz="11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100" b="1" dirty="0">
                <a:solidFill>
                  <a:srgbClr val="DC2626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「洗钱指数」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40080" y="4480560"/>
            <a:ext cx="347472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4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▼ 反转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04672" y="4800600"/>
            <a:ext cx="3145536" cy="1051560"/>
          </a:xfrm>
          <a:prstGeom prst="rect">
            <a:avLst/>
          </a:prstGeom>
          <a:solidFill>
            <a:srgbClr val="D1FAE5"/>
          </a:solidFill>
          <a:ln w="6350">
            <a:solidFill>
              <a:srgbClr val="05966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96112" y="4800600"/>
            <a:ext cx="2962656" cy="10515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000" b="1" dirty="0">
                <a:solidFill>
                  <a:srgbClr val="0596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2024 推 IBIT 现货 ETF</a:t>
            </a:r>
            <a:endParaRPr lang="en-US" sz="10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000" b="1" dirty="0">
                <a:solidFill>
                  <a:srgbClr val="0596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称 BTC 是「数字黄金」</a:t>
            </a:r>
            <a:endParaRPr lang="en-US" sz="10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000" b="1" dirty="0">
                <a:solidFill>
                  <a:srgbClr val="0596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2026-04 持仓 80 万枚</a:t>
            </a:r>
            <a:endParaRPr lang="en-US" sz="10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000" b="1" dirty="0">
                <a:solidFill>
                  <a:srgbClr val="0596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AUM $620 亿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4343400" y="2651760"/>
            <a:ext cx="3474720" cy="329184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343400" y="2651760"/>
            <a:ext cx="3474720" cy="54864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5" name="Text 23"/>
          <p:cNvSpPr/>
          <p:nvPr/>
        </p:nvSpPr>
        <p:spPr>
          <a:xfrm>
            <a:off x="4526280" y="2816352"/>
            <a:ext cx="31089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Jamie Dimon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4526280" y="3154680"/>
            <a:ext cx="3108960" cy="29260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100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摩根大通 CEO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4507992" y="3566160"/>
            <a:ext cx="3145536" cy="868680"/>
          </a:xfrm>
          <a:prstGeom prst="rect">
            <a:avLst/>
          </a:prstGeom>
          <a:solidFill>
            <a:srgbClr val="FEE2E2"/>
          </a:solidFill>
          <a:ln w="6350">
            <a:solidFill>
              <a:srgbClr val="DC2626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599432" y="3566160"/>
            <a:ext cx="2962656" cy="8686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100" b="1" dirty="0">
                <a:solidFill>
                  <a:srgbClr val="DC2626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2017</a:t>
            </a:r>
            <a:endParaRPr lang="en-US" sz="11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100" b="1" dirty="0">
                <a:solidFill>
                  <a:srgbClr val="DC2626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「比郁金香泡沫更糟</a:t>
            </a:r>
            <a:endParaRPr lang="en-US" sz="11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100" b="1" dirty="0">
                <a:solidFill>
                  <a:srgbClr val="DC2626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是个骗局」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4343400" y="4480560"/>
            <a:ext cx="347472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4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▼ 反转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4507992" y="4800600"/>
            <a:ext cx="3145536" cy="1051560"/>
          </a:xfrm>
          <a:prstGeom prst="rect">
            <a:avLst/>
          </a:prstGeom>
          <a:solidFill>
            <a:srgbClr val="D1FAE5"/>
          </a:solidFill>
          <a:ln w="6350">
            <a:solidFill>
              <a:srgbClr val="059669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599432" y="4800600"/>
            <a:ext cx="2962656" cy="10515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000" b="1" dirty="0">
                <a:solidFill>
                  <a:srgbClr val="0596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2025-05</a:t>
            </a:r>
            <a:endParaRPr lang="en-US" sz="10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000" b="1" dirty="0">
                <a:solidFill>
                  <a:srgbClr val="0596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JPM 正式开放客户购买</a:t>
            </a:r>
            <a:endParaRPr lang="en-US" sz="10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000" b="1" dirty="0">
                <a:solidFill>
                  <a:srgbClr val="0596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2025 年底允许机构客户</a:t>
            </a:r>
            <a:endParaRPr lang="en-US" sz="10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000" b="1" dirty="0">
                <a:solidFill>
                  <a:srgbClr val="0596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用 BTC/ETH 作贷款抵押品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8046720" y="2651760"/>
            <a:ext cx="3474720" cy="329184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8046720" y="2651760"/>
            <a:ext cx="3474720" cy="54864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34" name="Text 32"/>
          <p:cNvSpPr/>
          <p:nvPr/>
        </p:nvSpPr>
        <p:spPr>
          <a:xfrm>
            <a:off x="8229600" y="2816352"/>
            <a:ext cx="31089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Ray Dalio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8229600" y="3154680"/>
            <a:ext cx="3108960" cy="29260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100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桥水基金创始人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8211312" y="3566160"/>
            <a:ext cx="3145536" cy="868680"/>
          </a:xfrm>
          <a:prstGeom prst="rect">
            <a:avLst/>
          </a:prstGeom>
          <a:solidFill>
            <a:srgbClr val="FEE2E2"/>
          </a:solidFill>
          <a:ln w="6350">
            <a:solidFill>
              <a:srgbClr val="DC2626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8302752" y="3566160"/>
            <a:ext cx="2962656" cy="8686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100" b="1" dirty="0">
                <a:solidFill>
                  <a:srgbClr val="DC2626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2017</a:t>
            </a:r>
            <a:endParaRPr lang="en-US" sz="11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100" b="1" dirty="0">
                <a:solidFill>
                  <a:srgbClr val="DC2626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比特币是「泡沫」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8046720" y="4480560"/>
            <a:ext cx="347472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4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▼ 反转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8211312" y="4800600"/>
            <a:ext cx="3145536" cy="1051560"/>
          </a:xfrm>
          <a:prstGeom prst="rect">
            <a:avLst/>
          </a:prstGeom>
          <a:solidFill>
            <a:srgbClr val="D1FAE5"/>
          </a:solidFill>
          <a:ln w="6350">
            <a:solidFill>
              <a:srgbClr val="059669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8302752" y="4800600"/>
            <a:ext cx="2962656" cy="10515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000" b="1" dirty="0">
                <a:solidFill>
                  <a:srgbClr val="0596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2021 长文《我对比特币的看法》</a:t>
            </a:r>
            <a:endParaRPr lang="en-US" sz="10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000" b="1" dirty="0">
                <a:solidFill>
                  <a:srgbClr val="0596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称其为「了不起的发明」</a:t>
            </a:r>
            <a:endParaRPr lang="en-US" sz="10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000" b="1" dirty="0">
                <a:solidFill>
                  <a:srgbClr val="0596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承认本人持有约 1% 仓位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640080" y="6080760"/>
            <a:ext cx="1088136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数据来源:CNBC 2017 / Cointelegraph 2024 / CNBC 2025-05-19 / Bridgewater 2021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GLOBAL BTC ETF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2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全球比特币 ETF 浪潮：合规通道全面打开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640080" y="205740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美国 11 只 BTC ETF + 香港 3 只 + ETH/SOL 现货 ETF 已上线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777240" y="2788920"/>
            <a:ext cx="3352800" cy="867537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$1,005亿</a:t>
            </a:r>
            <a:endParaRPr lang="en-US" sz="4000" dirty="0"/>
          </a:p>
        </p:txBody>
      </p:sp>
      <p:sp>
        <p:nvSpPr>
          <p:cNvPr id="15" name="Text 13"/>
          <p:cNvSpPr/>
          <p:nvPr/>
        </p:nvSpPr>
        <p:spPr>
          <a:xfrm>
            <a:off x="777240" y="3643884"/>
            <a:ext cx="3352800" cy="630936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13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美国 BTC ETF 总 AUM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4248912" y="2880360"/>
            <a:ext cx="13716" cy="1211580"/>
          </a:xfrm>
          <a:prstGeom prst="rect">
            <a:avLst/>
          </a:prstGeom>
          <a:solidFill>
            <a:srgbClr val="E2E8F0"/>
          </a:solidFill>
        </p:spPr>
      </p:sp>
      <p:sp>
        <p:nvSpPr>
          <p:cNvPr id="17" name="Text 15"/>
          <p:cNvSpPr/>
          <p:nvPr/>
        </p:nvSpPr>
        <p:spPr>
          <a:xfrm>
            <a:off x="4404360" y="2788920"/>
            <a:ext cx="3352800" cy="867537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48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$580亿</a:t>
            </a:r>
            <a:endParaRPr lang="en-US" sz="4800" dirty="0"/>
          </a:p>
        </p:txBody>
      </p:sp>
      <p:sp>
        <p:nvSpPr>
          <p:cNvPr id="18" name="Text 16"/>
          <p:cNvSpPr/>
          <p:nvPr/>
        </p:nvSpPr>
        <p:spPr>
          <a:xfrm>
            <a:off x="4404360" y="3643884"/>
            <a:ext cx="3352800" cy="630936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13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美国 BTC ETF 累计净流入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7876032" y="2880360"/>
            <a:ext cx="13716" cy="1211580"/>
          </a:xfrm>
          <a:prstGeom prst="rect">
            <a:avLst/>
          </a:prstGeom>
          <a:solidFill>
            <a:srgbClr val="E2E8F0"/>
          </a:solidFill>
        </p:spPr>
      </p:sp>
      <p:sp>
        <p:nvSpPr>
          <p:cNvPr id="20" name="Text 18"/>
          <p:cNvSpPr/>
          <p:nvPr/>
        </p:nvSpPr>
        <p:spPr>
          <a:xfrm>
            <a:off x="8031480" y="2788920"/>
            <a:ext cx="3352800" cy="867537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56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11家</a:t>
            </a:r>
            <a:endParaRPr lang="en-US" sz="5600" dirty="0"/>
          </a:p>
        </p:txBody>
      </p:sp>
      <p:sp>
        <p:nvSpPr>
          <p:cNvPr id="21" name="Text 19"/>
          <p:cNvSpPr/>
          <p:nvPr/>
        </p:nvSpPr>
        <p:spPr>
          <a:xfrm>
            <a:off x="8031480" y="3643884"/>
            <a:ext cx="3352800" cy="630936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13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美国发行方</a:t>
            </a:r>
            <a:endParaRPr lang="en-US" sz="13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3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贝莱德 / 富达 / 景顺等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77240" y="4366260"/>
            <a:ext cx="3352800" cy="867537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56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3只</a:t>
            </a:r>
            <a:endParaRPr lang="en-US" sz="5600" dirty="0"/>
          </a:p>
        </p:txBody>
      </p:sp>
      <p:sp>
        <p:nvSpPr>
          <p:cNvPr id="23" name="Text 21"/>
          <p:cNvSpPr/>
          <p:nvPr/>
        </p:nvSpPr>
        <p:spPr>
          <a:xfrm>
            <a:off x="777240" y="5221224"/>
            <a:ext cx="3352800" cy="630936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13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香港 BTC ETF</a:t>
            </a:r>
            <a:endParaRPr lang="en-US" sz="13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3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华夏 / 博时 / 嘉实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4248912" y="4457700"/>
            <a:ext cx="13716" cy="1211580"/>
          </a:xfrm>
          <a:prstGeom prst="rect">
            <a:avLst/>
          </a:prstGeom>
          <a:solidFill>
            <a:srgbClr val="E2E8F0"/>
          </a:solidFill>
        </p:spPr>
      </p:sp>
      <p:sp>
        <p:nvSpPr>
          <p:cNvPr id="25" name="Text 23"/>
          <p:cNvSpPr/>
          <p:nvPr/>
        </p:nvSpPr>
        <p:spPr>
          <a:xfrm>
            <a:off x="4404360" y="4366260"/>
            <a:ext cx="3352800" cy="867537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2024-07</a:t>
            </a:r>
            <a:endParaRPr lang="en-US" sz="4000" dirty="0"/>
          </a:p>
        </p:txBody>
      </p:sp>
      <p:sp>
        <p:nvSpPr>
          <p:cNvPr id="26" name="Text 24"/>
          <p:cNvSpPr/>
          <p:nvPr/>
        </p:nvSpPr>
        <p:spPr>
          <a:xfrm>
            <a:off x="4404360" y="5221224"/>
            <a:ext cx="3352800" cy="630936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13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美国以太坊现货 ETF 上线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7876032" y="4457700"/>
            <a:ext cx="13716" cy="1211580"/>
          </a:xfrm>
          <a:prstGeom prst="rect">
            <a:avLst/>
          </a:prstGeom>
          <a:solidFill>
            <a:srgbClr val="E2E8F0"/>
          </a:solidFill>
        </p:spPr>
      </p:sp>
      <p:sp>
        <p:nvSpPr>
          <p:cNvPr id="28" name="Text 26"/>
          <p:cNvSpPr/>
          <p:nvPr/>
        </p:nvSpPr>
        <p:spPr>
          <a:xfrm>
            <a:off x="8031480" y="4366260"/>
            <a:ext cx="3352800" cy="867537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2025-10</a:t>
            </a:r>
            <a:endParaRPr lang="en-US" sz="4000" dirty="0"/>
          </a:p>
        </p:txBody>
      </p:sp>
      <p:sp>
        <p:nvSpPr>
          <p:cNvPr id="29" name="Text 27"/>
          <p:cNvSpPr/>
          <p:nvPr/>
        </p:nvSpPr>
        <p:spPr>
          <a:xfrm>
            <a:off x="8031480" y="5221224"/>
            <a:ext cx="3352800" cy="630936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13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Solana 现货 ETF 上线</a:t>
            </a:r>
            <a:endParaRPr lang="en-US" sz="13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3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首日带 staking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640080" y="594360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数据来源:CoinGlass / The Block / Schwab（截至 2026-04-30）</a:t>
            </a:r>
            <a:endParaRPr lang="en-US" sz="9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NATIONAL ADOPTION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2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国家级入场：从特朗普战略储备到全球跟进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640080" y="205740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2025-03-06 特朗普行政命令落地，多国跟进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40080" y="2606040"/>
            <a:ext cx="3474720" cy="283464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40080" y="2606040"/>
            <a:ext cx="73152" cy="283464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6" name="Shape 14"/>
          <p:cNvSpPr/>
          <p:nvPr/>
        </p:nvSpPr>
        <p:spPr>
          <a:xfrm>
            <a:off x="914400" y="2880360"/>
            <a:ext cx="329184" cy="329184"/>
          </a:xfrm>
          <a:prstGeom prst="ellipse">
            <a:avLst/>
          </a:prstGeom>
          <a:solidFill>
            <a:srgbClr val="FBBF24"/>
          </a:solidFill>
        </p:spPr>
      </p:sp>
      <p:sp>
        <p:nvSpPr>
          <p:cNvPr id="17" name="Text 15"/>
          <p:cNvSpPr/>
          <p:nvPr/>
        </p:nvSpPr>
        <p:spPr>
          <a:xfrm>
            <a:off x="914400" y="2880360"/>
            <a:ext cx="329184" cy="32918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1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353312" y="2862072"/>
            <a:ext cx="260604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美国战略 BTC 储备 SBR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914400" y="3474720"/>
            <a:ext cx="2926080" cy="13716"/>
          </a:xfrm>
          <a:prstGeom prst="rect">
            <a:avLst/>
          </a:prstGeom>
          <a:solidFill>
            <a:srgbClr val="E2E8F0"/>
          </a:solidFill>
        </p:spPr>
      </p:sp>
      <p:sp>
        <p:nvSpPr>
          <p:cNvPr id="20" name="Text 18"/>
          <p:cNvSpPr/>
          <p:nvPr/>
        </p:nvSpPr>
        <p:spPr>
          <a:xfrm>
            <a:off x="914400" y="3611880"/>
            <a:ext cx="2926080" cy="164592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2025-03-06:特朗普签署 EO 建立 SBR</a:t>
            </a:r>
            <a:endParaRPr lang="en-US" sz="10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2026-01:财长 Bessent 宣布没收 BTC 全部加入永不卖出</a:t>
            </a:r>
            <a:endParaRPr lang="en-US" sz="10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美国政府持有约 328,372 BTC（约 $250 亿）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4343400" y="2606040"/>
            <a:ext cx="3474720" cy="283464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343400" y="2606040"/>
            <a:ext cx="73152" cy="283464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23" name="Shape 21"/>
          <p:cNvSpPr/>
          <p:nvPr/>
        </p:nvSpPr>
        <p:spPr>
          <a:xfrm>
            <a:off x="4617720" y="2880360"/>
            <a:ext cx="329184" cy="329184"/>
          </a:xfrm>
          <a:prstGeom prst="ellipse">
            <a:avLst/>
          </a:prstGeom>
          <a:solidFill>
            <a:srgbClr val="FBBF24"/>
          </a:solidFill>
        </p:spPr>
      </p:sp>
      <p:sp>
        <p:nvSpPr>
          <p:cNvPr id="24" name="Text 22"/>
          <p:cNvSpPr/>
          <p:nvPr/>
        </p:nvSpPr>
        <p:spPr>
          <a:xfrm>
            <a:off x="4617720" y="2880360"/>
            <a:ext cx="329184" cy="32918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2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5056632" y="2862072"/>
            <a:ext cx="260604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主权国家跟进</a:t>
            </a:r>
            <a:endParaRPr lang="en-US" sz="1900" dirty="0"/>
          </a:p>
        </p:txBody>
      </p:sp>
      <p:sp>
        <p:nvSpPr>
          <p:cNvPr id="26" name="Shape 24"/>
          <p:cNvSpPr/>
          <p:nvPr/>
        </p:nvSpPr>
        <p:spPr>
          <a:xfrm>
            <a:off x="4617720" y="3474720"/>
            <a:ext cx="2926080" cy="13716"/>
          </a:xfrm>
          <a:prstGeom prst="rect">
            <a:avLst/>
          </a:prstGeom>
          <a:solidFill>
            <a:srgbClr val="E2E8F0"/>
          </a:solidFill>
        </p:spPr>
      </p:sp>
      <p:sp>
        <p:nvSpPr>
          <p:cNvPr id="27" name="Text 25"/>
          <p:cNvSpPr/>
          <p:nvPr/>
        </p:nvSpPr>
        <p:spPr>
          <a:xfrm>
            <a:off x="4617720" y="3611880"/>
            <a:ext cx="2926080" cy="164592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萨尔瓦多:7,547 BTC，每日买入 1 BTC</a:t>
            </a:r>
            <a:endParaRPr lang="en-US" sz="10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巴基斯坦:国家级 SBR · 2,000MW 电力给挖矿</a:t>
            </a:r>
            <a:endParaRPr lang="en-US" sz="10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不丹:曾持 13,000 BTC（多为挖矿所得）</a:t>
            </a:r>
            <a:endParaRPr lang="en-US" sz="10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德州 / 新罕布什尔领跑州级立法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8046720" y="2606040"/>
            <a:ext cx="3474720" cy="283464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046720" y="2606040"/>
            <a:ext cx="73152" cy="283464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0" name="Shape 28"/>
          <p:cNvSpPr/>
          <p:nvPr/>
        </p:nvSpPr>
        <p:spPr>
          <a:xfrm>
            <a:off x="8321040" y="2880360"/>
            <a:ext cx="329184" cy="329184"/>
          </a:xfrm>
          <a:prstGeom prst="ellipse">
            <a:avLst/>
          </a:prstGeom>
          <a:solidFill>
            <a:srgbClr val="FBBF24"/>
          </a:solidFill>
        </p:spPr>
      </p:sp>
      <p:sp>
        <p:nvSpPr>
          <p:cNvPr id="31" name="Text 29"/>
          <p:cNvSpPr/>
          <p:nvPr/>
        </p:nvSpPr>
        <p:spPr>
          <a:xfrm>
            <a:off x="8321040" y="2880360"/>
            <a:ext cx="329184" cy="32918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3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8759952" y="2862072"/>
            <a:ext cx="260604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美国大学 / 机构入场</a:t>
            </a:r>
            <a:endParaRPr lang="en-US" sz="1700" dirty="0"/>
          </a:p>
        </p:txBody>
      </p:sp>
      <p:sp>
        <p:nvSpPr>
          <p:cNvPr id="33" name="Shape 31"/>
          <p:cNvSpPr/>
          <p:nvPr/>
        </p:nvSpPr>
        <p:spPr>
          <a:xfrm>
            <a:off x="8321040" y="3474720"/>
            <a:ext cx="2926080" cy="13716"/>
          </a:xfrm>
          <a:prstGeom prst="rect">
            <a:avLst/>
          </a:prstGeom>
          <a:solidFill>
            <a:srgbClr val="E2E8F0"/>
          </a:solidFill>
        </p:spPr>
      </p:sp>
      <p:sp>
        <p:nvSpPr>
          <p:cNvPr id="34" name="Text 32"/>
          <p:cNvSpPr/>
          <p:nvPr/>
        </p:nvSpPr>
        <p:spPr>
          <a:xfrm>
            <a:off x="8321040" y="3611880"/>
            <a:ext cx="2926080" cy="164592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奥斯汀大学:500 万美元 BTC 基金（2025-02）</a:t>
            </a:r>
            <a:endParaRPr lang="en-US" sz="11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埃默里大学:1,500 万美元 BTC ETF（2024-12）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640080" y="5532120"/>
            <a:ext cx="10881360" cy="640080"/>
          </a:xfrm>
          <a:prstGeom prst="rect">
            <a:avLst/>
          </a:prstGeom>
          <a:solidFill>
            <a:srgbClr val="EEF4FB"/>
          </a:solidFill>
          <a:ln w="6350">
            <a:solidFill>
              <a:srgbClr val="2B6CB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40080" y="5532120"/>
            <a:ext cx="1088136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i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数据来源：白宫官网 / Wikipedia U.S. Strategic Bitcoin Reserve / BitcoinTreasuries（截至 2026-05）</a:t>
            </a:r>
            <a:endParaRPr lang="en-US" sz="14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CORPORATE TREASURY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2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上市公司 BTC 财库榜：千亿美金已经买入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640080" y="205740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Top 5 上市公司持仓（2026-Q1）· @ $78,000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40080" y="2606040"/>
            <a:ext cx="10881360" cy="41148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15" name="Text 13"/>
          <p:cNvSpPr/>
          <p:nvPr/>
        </p:nvSpPr>
        <p:spPr>
          <a:xfrm>
            <a:off x="640080" y="2606040"/>
            <a:ext cx="228600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公司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2926080" y="2606040"/>
            <a:ext cx="246888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BTC 持仓数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5394960" y="2606040"/>
            <a:ext cx="457200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相对规模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9966960" y="2606040"/>
            <a:ext cx="155448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当前市值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40080" y="3108960"/>
            <a:ext cx="10881360" cy="502920"/>
          </a:xfrm>
          <a:prstGeom prst="rect">
            <a:avLst/>
          </a:prstGeom>
          <a:solidFill>
            <a:srgbClr val="EEF4FB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77240" y="3108960"/>
            <a:ext cx="21031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Strategy（原 MicroStrategy）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2926080" y="3108960"/>
            <a:ext cx="18288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818,334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4800600" y="3108960"/>
            <a:ext cx="54864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BTC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5577840" y="3255264"/>
            <a:ext cx="4206240" cy="210312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4" name="Text 22"/>
          <p:cNvSpPr/>
          <p:nvPr/>
        </p:nvSpPr>
        <p:spPr>
          <a:xfrm>
            <a:off x="9966960" y="3108960"/>
            <a:ext cx="14173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$638 亿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640080" y="3685032"/>
            <a:ext cx="10881360" cy="502920"/>
          </a:xfrm>
          <a:prstGeom prst="rect">
            <a:avLst/>
          </a:prstGeom>
          <a:solidFill>
            <a:srgbClr val="F8FAFC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77240" y="3685032"/>
            <a:ext cx="21031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Twenty One Capital (XXI)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2926080" y="3685032"/>
            <a:ext cx="18288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43,514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4800600" y="3685032"/>
            <a:ext cx="54864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BTC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577840" y="3831336"/>
            <a:ext cx="223662" cy="210312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0" name="Text 28"/>
          <p:cNvSpPr/>
          <p:nvPr/>
        </p:nvSpPr>
        <p:spPr>
          <a:xfrm>
            <a:off x="9966960" y="3685032"/>
            <a:ext cx="14173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$34 亿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640080" y="4261104"/>
            <a:ext cx="10881360" cy="502920"/>
          </a:xfrm>
          <a:prstGeom prst="rect">
            <a:avLst/>
          </a:prstGeom>
          <a:solidFill>
            <a:srgbClr val="FFFFFF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777240" y="4261104"/>
            <a:ext cx="21031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Metaplanet（日本东京上市）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2926080" y="4261104"/>
            <a:ext cx="18288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40,177</a:t>
            </a:r>
            <a:endParaRPr lang="en-US" sz="1800" dirty="0"/>
          </a:p>
        </p:txBody>
      </p:sp>
      <p:sp>
        <p:nvSpPr>
          <p:cNvPr id="34" name="Text 32"/>
          <p:cNvSpPr/>
          <p:nvPr/>
        </p:nvSpPr>
        <p:spPr>
          <a:xfrm>
            <a:off x="4800600" y="4261104"/>
            <a:ext cx="54864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BTC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5577840" y="4407408"/>
            <a:ext cx="206510" cy="210312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6" name="Text 34"/>
          <p:cNvSpPr/>
          <p:nvPr/>
        </p:nvSpPr>
        <p:spPr>
          <a:xfrm>
            <a:off x="9966960" y="4261104"/>
            <a:ext cx="14173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$31 亿</a:t>
            </a:r>
            <a:endParaRPr lang="en-US" sz="1400" dirty="0"/>
          </a:p>
        </p:txBody>
      </p:sp>
      <p:sp>
        <p:nvSpPr>
          <p:cNvPr id="37" name="Shape 35"/>
          <p:cNvSpPr/>
          <p:nvPr/>
        </p:nvSpPr>
        <p:spPr>
          <a:xfrm>
            <a:off x="640080" y="4837176"/>
            <a:ext cx="10881360" cy="502920"/>
          </a:xfrm>
          <a:prstGeom prst="rect">
            <a:avLst/>
          </a:prstGeom>
          <a:solidFill>
            <a:srgbClr val="F8FAFC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77240" y="4837176"/>
            <a:ext cx="21031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Marathon Digital (MARA)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2926080" y="4837176"/>
            <a:ext cx="18288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38,000</a:t>
            </a:r>
            <a:endParaRPr lang="en-US" sz="1800" dirty="0"/>
          </a:p>
        </p:txBody>
      </p:sp>
      <p:sp>
        <p:nvSpPr>
          <p:cNvPr id="40" name="Text 38"/>
          <p:cNvSpPr/>
          <p:nvPr/>
        </p:nvSpPr>
        <p:spPr>
          <a:xfrm>
            <a:off x="4800600" y="4837176"/>
            <a:ext cx="54864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BTC</a:t>
            </a:r>
            <a:endParaRPr lang="en-US" sz="1100" dirty="0"/>
          </a:p>
        </p:txBody>
      </p:sp>
      <p:sp>
        <p:nvSpPr>
          <p:cNvPr id="41" name="Shape 39"/>
          <p:cNvSpPr/>
          <p:nvPr/>
        </p:nvSpPr>
        <p:spPr>
          <a:xfrm>
            <a:off x="5577840" y="4983480"/>
            <a:ext cx="195320" cy="210312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42" name="Text 40"/>
          <p:cNvSpPr/>
          <p:nvPr/>
        </p:nvSpPr>
        <p:spPr>
          <a:xfrm>
            <a:off x="9966960" y="4837176"/>
            <a:ext cx="14173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$30 亿</a:t>
            </a:r>
            <a:endParaRPr lang="en-US" sz="1400" dirty="0"/>
          </a:p>
        </p:txBody>
      </p:sp>
      <p:sp>
        <p:nvSpPr>
          <p:cNvPr id="43" name="Shape 41"/>
          <p:cNvSpPr/>
          <p:nvPr/>
        </p:nvSpPr>
        <p:spPr>
          <a:xfrm>
            <a:off x="640080" y="5413248"/>
            <a:ext cx="10881360" cy="502920"/>
          </a:xfrm>
          <a:prstGeom prst="rect">
            <a:avLst/>
          </a:prstGeom>
          <a:solidFill>
            <a:srgbClr val="FFFFFF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777240" y="5413248"/>
            <a:ext cx="21031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Tesla</a:t>
            </a:r>
            <a:endParaRPr lang="en-US" sz="1300" dirty="0"/>
          </a:p>
        </p:txBody>
      </p:sp>
      <p:sp>
        <p:nvSpPr>
          <p:cNvPr id="45" name="Text 43"/>
          <p:cNvSpPr/>
          <p:nvPr/>
        </p:nvSpPr>
        <p:spPr>
          <a:xfrm>
            <a:off x="2926080" y="5413248"/>
            <a:ext cx="18288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11,509</a:t>
            </a:r>
            <a:endParaRPr lang="en-US" sz="1800" dirty="0"/>
          </a:p>
        </p:txBody>
      </p:sp>
      <p:sp>
        <p:nvSpPr>
          <p:cNvPr id="46" name="Text 44"/>
          <p:cNvSpPr/>
          <p:nvPr/>
        </p:nvSpPr>
        <p:spPr>
          <a:xfrm>
            <a:off x="4800600" y="5413248"/>
            <a:ext cx="54864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BTC</a:t>
            </a:r>
            <a:endParaRPr lang="en-US" sz="1100" dirty="0"/>
          </a:p>
        </p:txBody>
      </p:sp>
      <p:sp>
        <p:nvSpPr>
          <p:cNvPr id="47" name="Shape 45"/>
          <p:cNvSpPr/>
          <p:nvPr/>
        </p:nvSpPr>
        <p:spPr>
          <a:xfrm>
            <a:off x="5577840" y="5559552"/>
            <a:ext cx="59156" cy="210312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48" name="Text 46"/>
          <p:cNvSpPr/>
          <p:nvPr/>
        </p:nvSpPr>
        <p:spPr>
          <a:xfrm>
            <a:off x="9966960" y="5413248"/>
            <a:ext cx="14173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$9 亿</a:t>
            </a:r>
            <a:endParaRPr lang="en-US" sz="1400" dirty="0"/>
          </a:p>
        </p:txBody>
      </p:sp>
      <p:sp>
        <p:nvSpPr>
          <p:cNvPr id="49" name="Text 47"/>
          <p:cNvSpPr/>
          <p:nvPr/>
        </p:nvSpPr>
        <p:spPr>
          <a:xfrm>
            <a:off x="640080" y="598932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i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散户对面坐的不是散户，是华尔街和上市公司 · Top 5 合计 ~95.2 万 BTC / ~$742 亿</a:t>
            </a:r>
            <a:endParaRPr lang="en-US" sz="1300" dirty="0"/>
          </a:p>
        </p:txBody>
      </p:sp>
      <p:sp>
        <p:nvSpPr>
          <p:cNvPr id="50" name="Text 48"/>
          <p:cNvSpPr/>
          <p:nvPr/>
        </p:nvSpPr>
        <p:spPr>
          <a:xfrm>
            <a:off x="365760" y="6355080"/>
            <a:ext cx="105156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i="1" kern="0" spc="1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数据来源:BitcoinTreasuries.NET / Strategy 官方 Purchases 页 / CoinDesk（持仓截至 2026-04-27 · BTC @ $78,000）</a:t>
            </a:r>
            <a:endParaRPr lang="en-US" sz="8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1920240"/>
            <a:ext cx="50292" cy="10058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2926080"/>
            <a:ext cx="50292" cy="100584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31920"/>
            <a:ext cx="50292" cy="100584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914400" y="1965960"/>
            <a:ext cx="10515600" cy="2926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28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未来 10 年，将有越来越多的政府、</a:t>
            </a:r>
            <a:endParaRPr lang="en-US" sz="28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28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机构投资者拥抱比特币</a:t>
            </a:r>
            <a:endParaRPr lang="en-US" sz="28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BTC VS GOLD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6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比特币正在追赶黄金，速度史无前例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640080" y="205740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IBIT $620 亿 vs GLD $971 亿｜成立时长 1 年 vs 21 年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1508760" y="3474720"/>
            <a:ext cx="822960" cy="8229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5" name="Text 13"/>
          <p:cNvSpPr/>
          <p:nvPr/>
        </p:nvSpPr>
        <p:spPr>
          <a:xfrm>
            <a:off x="1371600" y="2880360"/>
            <a:ext cx="109728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IBIT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371600" y="3154680"/>
            <a:ext cx="109728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1 年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371600" y="4343400"/>
            <a:ext cx="109728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$620 亿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3246120" y="2971800"/>
            <a:ext cx="822960" cy="13258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9" name="Text 17"/>
          <p:cNvSpPr/>
          <p:nvPr/>
        </p:nvSpPr>
        <p:spPr>
          <a:xfrm>
            <a:off x="3108960" y="2377440"/>
            <a:ext cx="109728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GLD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3108960" y="2651760"/>
            <a:ext cx="109728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21 年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3108960" y="4343400"/>
            <a:ext cx="109728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$971 亿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4572000" y="2926080"/>
            <a:ext cx="1280160" cy="10058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000" dirty="0">
                <a:solidFill>
                  <a:srgbClr val="00000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🚀</a:t>
            </a:r>
            <a:endParaRPr lang="en-US" sz="6000" dirty="0"/>
          </a:p>
        </p:txBody>
      </p:sp>
      <p:sp>
        <p:nvSpPr>
          <p:cNvPr id="23" name="Text 21"/>
          <p:cNvSpPr/>
          <p:nvPr/>
        </p:nvSpPr>
        <p:spPr>
          <a:xfrm>
            <a:off x="5943600" y="2743200"/>
            <a:ext cx="5029200" cy="1463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400" b="1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IBIT 仅 72 天</a:t>
            </a:r>
            <a:endParaRPr lang="en-US" sz="14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400" b="1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达到 GLD 用 808 天</a:t>
            </a:r>
            <a:endParaRPr lang="en-US" sz="14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400" b="1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才达到的规模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640080" y="4846320"/>
            <a:ext cx="10881360" cy="1325880"/>
          </a:xfrm>
          <a:prstGeom prst="rect">
            <a:avLst/>
          </a:prstGeom>
          <a:solidFill>
            <a:srgbClr val="EEF4FB"/>
          </a:solidFill>
          <a:ln w="6350">
            <a:solidFill>
              <a:srgbClr val="2B6CB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22960" y="4937760"/>
            <a:ext cx="105156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总市值对比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1371600" y="5349240"/>
            <a:ext cx="640080" cy="640080"/>
          </a:xfrm>
          <a:prstGeom prst="ellipse">
            <a:avLst/>
          </a:prstGeom>
          <a:solidFill>
            <a:srgbClr val="FBBF24"/>
          </a:solidFill>
        </p:spPr>
      </p:sp>
      <p:sp>
        <p:nvSpPr>
          <p:cNvPr id="27" name="Text 25"/>
          <p:cNvSpPr/>
          <p:nvPr/>
        </p:nvSpPr>
        <p:spPr>
          <a:xfrm>
            <a:off x="2194560" y="5349240"/>
            <a:ext cx="22860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$1.56 万亿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2194560" y="5669280"/>
            <a:ext cx="22860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比特币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4572000" y="4956048"/>
            <a:ext cx="1097280" cy="1097280"/>
          </a:xfrm>
          <a:prstGeom prst="ellipse">
            <a:avLst/>
          </a:prstGeom>
          <a:solidFill>
            <a:srgbClr val="D4A017"/>
          </a:solidFill>
        </p:spPr>
      </p:sp>
      <p:sp>
        <p:nvSpPr>
          <p:cNvPr id="30" name="Text 28"/>
          <p:cNvSpPr/>
          <p:nvPr/>
        </p:nvSpPr>
        <p:spPr>
          <a:xfrm>
            <a:off x="5852160" y="5212080"/>
            <a:ext cx="22860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4A017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$32 万亿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5852160" y="5559552"/>
            <a:ext cx="22860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黄金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8229600" y="5212080"/>
            <a:ext cx="320040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200" b="1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若 BTC 达到黄金 1/2 → 单价 $80 万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640080" y="6172200"/>
            <a:ext cx="1088136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数据来源:贝莱德 iShares / SPDR Gold Shares / CompaniesMarketCap / CoinMarketCap（截至 2026-04-30）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1920240"/>
            <a:ext cx="50292" cy="10058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2926080"/>
            <a:ext cx="50292" cy="100584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31920"/>
            <a:ext cx="50292" cy="100584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914400" y="1965960"/>
            <a:ext cx="10515600" cy="2926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3600" b="1" kern="0" spc="4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今晚课程适合谁：</a:t>
            </a:r>
            <a:endParaRPr lang="en-US" sz="36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3600" b="1" kern="0" spc="4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心态开放，愿意接触了解新事物</a:t>
            </a:r>
            <a:endParaRPr lang="en-US" sz="36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ACCESSIBILITY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zh-CN" altLang="en-US" sz="22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全球范围，</a:t>
            </a:r>
            <a:r>
              <a:rPr lang="en-US" sz="22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普通人买比特币：从地狱难度到</a:t>
            </a:r>
            <a:r>
              <a:rPr lang="zh-CN" altLang="en-US" sz="22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更方便</a:t>
            </a:r>
            <a:r>
              <a:rPr lang="en-US" sz="22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购买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640080" y="205740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2014 vs 2026 门槛对比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40080" y="2606040"/>
            <a:ext cx="5212080" cy="3017520"/>
          </a:xfrm>
          <a:prstGeom prst="rect">
            <a:avLst/>
          </a:prstGeom>
          <a:solidFill>
            <a:srgbClr val="0F172A"/>
          </a:solidFill>
        </p:spPr>
      </p:sp>
      <p:sp>
        <p:nvSpPr>
          <p:cNvPr id="15" name="Text 13"/>
          <p:cNvSpPr/>
          <p:nvPr/>
        </p:nvSpPr>
        <p:spPr>
          <a:xfrm>
            <a:off x="777240" y="2743200"/>
            <a:ext cx="49377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kern="0" spc="400" dirty="0">
                <a:solidFill>
                  <a:srgbClr val="EF444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2014 年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777240" y="3108960"/>
            <a:ext cx="493776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F87171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「勇敢者游戏」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68680" y="3520440"/>
            <a:ext cx="4846320" cy="42062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900" dirty="0">
                <a:solidFill>
                  <a:srgbClr val="D1D5DB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· Mt. Gox（已倒闭）/ 火币 / OKCoin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68680" y="3941064"/>
            <a:ext cx="4846320" cy="42062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900" dirty="0">
                <a:solidFill>
                  <a:srgbClr val="D1D5DB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· 银行电汇日元 / 美元，2-3 周 · 中国人民币通道时常被切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868680" y="4361688"/>
            <a:ext cx="4846320" cy="42062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900" dirty="0">
                <a:solidFill>
                  <a:srgbClr val="D1D5DB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· 自己管私钥 / 纸钱包 / 硬盘，密码丢=钱没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868680" y="4782312"/>
            <a:ext cx="4846320" cy="42062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900" dirty="0">
                <a:solidFill>
                  <a:srgbClr val="D1D5DB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· 完全裸奔，Mt. Gox 倒闭 85 万 BTC 蒸发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68680" y="5202936"/>
            <a:ext cx="4846320" cy="42062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900" dirty="0">
                <a:solidFill>
                  <a:srgbClr val="D1D5DB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· BTCC / 火币本地化，但 2013 央行已禁银行服务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6126480" y="2606040"/>
            <a:ext cx="5394960" cy="3017520"/>
          </a:xfrm>
          <a:prstGeom prst="rect">
            <a:avLst/>
          </a:prstGeom>
          <a:solidFill>
            <a:srgbClr val="FEF9C3"/>
          </a:solidFill>
          <a:ln w="8890">
            <a:solidFill>
              <a:srgbClr val="FBBF2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263640" y="2743200"/>
            <a:ext cx="512064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kern="0" spc="400" dirty="0">
                <a:solidFill>
                  <a:srgbClr val="0596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2026 年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6263640" y="3108960"/>
            <a:ext cx="512064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0596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「普及化拐点」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6355080" y="3520440"/>
            <a:ext cx="5029200" cy="42062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9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· Fidelity / Coinbase / Robinhood / 香港 HashKey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6355080" y="3941064"/>
            <a:ext cx="5029200" cy="42062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9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· 银行卡 / Apple Pay / 稳定币入金，几分钟完成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355080" y="4361688"/>
            <a:ext cx="5029200" cy="42062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9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· 券商账户托管（IBIT）/ Coinbase Custody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6355080" y="4782312"/>
            <a:ext cx="5029200" cy="42062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9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· 美国 GENIUS Act（2025-07 签署）/ 香港稳定币条例（2025-08 生效）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6355080" y="5202936"/>
            <a:ext cx="5029200" cy="42062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9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· 大陆仍禁，但可走香港持牌交易所 / 海外身份通道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5486400" y="3840480"/>
            <a:ext cx="128016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0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→</a:t>
            </a:r>
            <a:endParaRPr lang="en-US" sz="5000" dirty="0"/>
          </a:p>
        </p:txBody>
      </p:sp>
      <p:sp>
        <p:nvSpPr>
          <p:cNvPr id="31" name="Text 29"/>
          <p:cNvSpPr/>
          <p:nvPr/>
        </p:nvSpPr>
        <p:spPr>
          <a:xfrm>
            <a:off x="640080" y="580644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i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2014 是「勇敢者游戏」，2026 才是普通人真正能上车的时代</a:t>
            </a:r>
            <a:endParaRPr lang="en-US" sz="13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A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36815" y="182880"/>
            <a:ext cx="4572000" cy="6492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?</a:t>
            </a:r>
            <a:endParaRPr lang="en-US" sz="48000" dirty="0"/>
          </a:p>
        </p:txBody>
      </p:sp>
      <p:sp>
        <p:nvSpPr>
          <p:cNvPr id="3" name="Shape 1"/>
          <p:cNvSpPr/>
          <p:nvPr/>
        </p:nvSpPr>
        <p:spPr>
          <a:xfrm>
            <a:off x="777240" y="2395728"/>
            <a:ext cx="201168" cy="228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4" name="Text 2"/>
          <p:cNvSpPr/>
          <p:nvPr/>
        </p:nvSpPr>
        <p:spPr>
          <a:xfrm>
            <a:off x="1069848" y="2286000"/>
            <a:ext cx="54864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5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QUESTION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2697480"/>
            <a:ext cx="7132320" cy="29260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32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怎样让自己能够赚到这份钱？</a:t>
            </a:r>
            <a:endParaRPr lang="en-US" sz="32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2377440"/>
            <a:ext cx="50292" cy="76200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3139440"/>
            <a:ext cx="50292" cy="76200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01440"/>
            <a:ext cx="50292" cy="76200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914400" y="2560320"/>
            <a:ext cx="10515600" cy="1645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800" b="1" kern="0" spc="6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1.深度学习，用注意力换认知</a:t>
            </a:r>
            <a:endParaRPr lang="en-US" sz="48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2377440"/>
            <a:ext cx="50292" cy="76200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3139440"/>
            <a:ext cx="50292" cy="76200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01440"/>
            <a:ext cx="50292" cy="76200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914400" y="2560320"/>
            <a:ext cx="10515600" cy="1645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3200" b="1" kern="0" spc="4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本金比机会更重要，认知比本金更重要</a:t>
            </a:r>
            <a:endParaRPr lang="en-US" sz="3200" dirty="0"/>
          </a:p>
        </p:txBody>
      </p:sp>
      <p:pic>
        <p:nvPicPr>
          <p:cNvPr id="14" name="图片 13" descr="c3a672317c507c93e822a1f62b5c91c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36050" y="-15240"/>
            <a:ext cx="3141980" cy="682752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2377440"/>
            <a:ext cx="50292" cy="76200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3139440"/>
            <a:ext cx="50292" cy="76200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01440"/>
            <a:ext cx="50292" cy="76200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914400" y="2560320"/>
            <a:ext cx="10515600" cy="1645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3200" b="1" kern="0" spc="4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如果你不深入学习，你就</a:t>
            </a:r>
            <a:r>
              <a:rPr lang="zh-CN" altLang="en-US" sz="3200" b="1" kern="0" spc="4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无法持有比特币穿越</a:t>
            </a:r>
            <a:r>
              <a:rPr lang="zh-CN" altLang="en-US" sz="3200" b="1" kern="0" spc="4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周期</a:t>
            </a:r>
            <a:endParaRPr lang="zh-CN" altLang="en-US" sz="3200" b="1" kern="0" spc="400" dirty="0">
              <a:solidFill>
                <a:srgbClr val="0F172A"/>
              </a:solidFill>
              <a:latin typeface="苹方-简" panose="020B0400000000000000" pitchFamily="34" charset="-122"/>
              <a:ea typeface="苹方-简" panose="020B0400000000000000" pitchFamily="34" charset="-122"/>
              <a:cs typeface="苹方-简" panose="020B0400000000000000" pitchFamily="34" charset="-12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A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36815" y="182880"/>
            <a:ext cx="4572000" cy="6492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?</a:t>
            </a:r>
            <a:endParaRPr lang="en-US" sz="48000" dirty="0"/>
          </a:p>
        </p:txBody>
      </p:sp>
      <p:sp>
        <p:nvSpPr>
          <p:cNvPr id="3" name="Shape 1"/>
          <p:cNvSpPr/>
          <p:nvPr/>
        </p:nvSpPr>
        <p:spPr>
          <a:xfrm>
            <a:off x="777240" y="2395728"/>
            <a:ext cx="201168" cy="228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4" name="Text 2"/>
          <p:cNvSpPr/>
          <p:nvPr/>
        </p:nvSpPr>
        <p:spPr>
          <a:xfrm>
            <a:off x="1069848" y="2286000"/>
            <a:ext cx="54864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5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QUESTION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2697480"/>
            <a:ext cx="7132320" cy="29260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34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学完以后，投多少钱？</a:t>
            </a:r>
            <a:endParaRPr lang="en-US" sz="34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2377440"/>
            <a:ext cx="50292" cy="76200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3139440"/>
            <a:ext cx="50292" cy="76200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01440"/>
            <a:ext cx="50292" cy="76200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914400" y="2560320"/>
            <a:ext cx="10515600" cy="1645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kern="0" spc="5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2. 杠铃策略，让自己睡得着觉</a:t>
            </a:r>
            <a:endParaRPr lang="en-US" sz="40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1920240"/>
            <a:ext cx="50292" cy="10058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2926080"/>
            <a:ext cx="50292" cy="100584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31920"/>
            <a:ext cx="50292" cy="100584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914400" y="1965960"/>
            <a:ext cx="10515600" cy="2926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28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风险管理是投资中最重要的事</a:t>
            </a:r>
            <a:endParaRPr lang="en-US" sz="28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28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那么——投入比特币有什么风险？</a:t>
            </a:r>
            <a:endParaRPr lang="en-US" sz="28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1920240"/>
            <a:ext cx="50292" cy="10058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2926080"/>
            <a:ext cx="50292" cy="100584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31920"/>
            <a:ext cx="50292" cy="100584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914400" y="1965960"/>
            <a:ext cx="10515600" cy="2926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28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项目方倒闭、操作失误、黑客盗窃</a:t>
            </a:r>
            <a:endParaRPr lang="en-US" sz="28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28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所有的投资，都要防备小概率风险</a:t>
            </a:r>
            <a:endParaRPr lang="en-US" sz="28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BARBELL STRATEGY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杠铃投资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640080" y="205740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90% 闲钱投资稳健资产 · 10% 闲钱投资创新资产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2286000" y="4059936"/>
            <a:ext cx="7680960" cy="109728"/>
          </a:xfrm>
          <a:prstGeom prst="rect">
            <a:avLst/>
          </a:prstGeom>
          <a:solidFill>
            <a:srgbClr val="475569"/>
          </a:solidFill>
        </p:spPr>
      </p:sp>
      <p:sp>
        <p:nvSpPr>
          <p:cNvPr id="15" name="Shape 13"/>
          <p:cNvSpPr/>
          <p:nvPr/>
        </p:nvSpPr>
        <p:spPr>
          <a:xfrm>
            <a:off x="1097280" y="2834640"/>
            <a:ext cx="2194560" cy="256032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6" name="Text 14"/>
          <p:cNvSpPr/>
          <p:nvPr/>
        </p:nvSpPr>
        <p:spPr>
          <a:xfrm>
            <a:off x="1097280" y="2926080"/>
            <a:ext cx="2194560" cy="9144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600" b="1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90%</a:t>
            </a:r>
            <a:endParaRPr lang="en-US" sz="5600" dirty="0"/>
          </a:p>
        </p:txBody>
      </p:sp>
      <p:sp>
        <p:nvSpPr>
          <p:cNvPr id="17" name="Text 15"/>
          <p:cNvSpPr/>
          <p:nvPr/>
        </p:nvSpPr>
        <p:spPr>
          <a:xfrm>
            <a:off x="1097280" y="3886200"/>
            <a:ext cx="219456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kern="0" spc="600" dirty="0">
                <a:solidFill>
                  <a:srgbClr val="FFE082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稳健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1097280" y="4389120"/>
            <a:ext cx="219456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kern="0" spc="4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磐石计划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8961120" y="3337560"/>
            <a:ext cx="1554480" cy="155448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0" name="Text 18"/>
          <p:cNvSpPr/>
          <p:nvPr/>
        </p:nvSpPr>
        <p:spPr>
          <a:xfrm>
            <a:off x="8961120" y="3383280"/>
            <a:ext cx="155448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10%</a:t>
            </a:r>
            <a:endParaRPr lang="en-US" sz="3600" dirty="0"/>
          </a:p>
        </p:txBody>
      </p:sp>
      <p:sp>
        <p:nvSpPr>
          <p:cNvPr id="21" name="Text 19"/>
          <p:cNvSpPr/>
          <p:nvPr/>
        </p:nvSpPr>
        <p:spPr>
          <a:xfrm>
            <a:off x="8961120" y="3977640"/>
            <a:ext cx="155448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kern="0" spc="4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创新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8961120" y="4343400"/>
            <a:ext cx="155448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BTC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297680" y="3611880"/>
            <a:ext cx="36576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600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杠铃投资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4297680" y="4251960"/>
            <a:ext cx="36576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整体风险可控 · 收益不减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A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36815" y="182880"/>
            <a:ext cx="4572000" cy="6492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?</a:t>
            </a:r>
            <a:endParaRPr lang="en-US" sz="48000" dirty="0"/>
          </a:p>
        </p:txBody>
      </p:sp>
      <p:sp>
        <p:nvSpPr>
          <p:cNvPr id="3" name="Shape 1"/>
          <p:cNvSpPr/>
          <p:nvPr/>
        </p:nvSpPr>
        <p:spPr>
          <a:xfrm>
            <a:off x="777240" y="2395728"/>
            <a:ext cx="201168" cy="228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4" name="Text 2"/>
          <p:cNvSpPr/>
          <p:nvPr/>
        </p:nvSpPr>
        <p:spPr>
          <a:xfrm>
            <a:off x="1069848" y="2286000"/>
            <a:ext cx="54864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5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QUESTION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2697480"/>
            <a:ext cx="7132320" cy="29260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34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感觉到行业越来越卷，</a:t>
            </a:r>
            <a:endParaRPr lang="en-US" sz="34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34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公司内越来越卷？</a:t>
            </a:r>
            <a:endParaRPr lang="en-US" sz="34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POSITION SIZING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仓位这么低，能赚到钱吗？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822960" y="2377440"/>
            <a:ext cx="10515600" cy="1219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2000" b="1" kern="0" spc="2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假设一个家庭当前闲钱 100 万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822960" y="3596640"/>
            <a:ext cx="10515600" cy="1219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800" kern="0" spc="2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投入 10%，一个周期赚 3 倍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822960" y="4815840"/>
            <a:ext cx="10515600" cy="1219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26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两个周期赚多少倍？</a:t>
            </a:r>
            <a:endParaRPr lang="en-US" sz="2600" dirty="0"/>
          </a:p>
        </p:txBody>
      </p:sp>
      <p:sp>
        <p:nvSpPr>
          <p:cNvPr id="16" name="Shape 14"/>
          <p:cNvSpPr/>
          <p:nvPr/>
        </p:nvSpPr>
        <p:spPr>
          <a:xfrm>
            <a:off x="822960" y="4861560"/>
            <a:ext cx="365760" cy="36576"/>
          </a:xfrm>
          <a:prstGeom prst="rect">
            <a:avLst/>
          </a:prstGeom>
          <a:solidFill>
            <a:srgbClr val="FBBF24"/>
          </a:solidFill>
        </p:spPr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10-YEAR OUTCOME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10 年后两种结果对比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Shape 11"/>
          <p:cNvSpPr/>
          <p:nvPr/>
        </p:nvSpPr>
        <p:spPr>
          <a:xfrm>
            <a:off x="640080" y="2377440"/>
            <a:ext cx="5212080" cy="306324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0080" y="2377440"/>
            <a:ext cx="73152" cy="306324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5" name="Text 13"/>
          <p:cNvSpPr/>
          <p:nvPr/>
        </p:nvSpPr>
        <p:spPr>
          <a:xfrm>
            <a:off x="914400" y="2560320"/>
            <a:ext cx="45720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400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好情况 · 磐石 + BTC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868680" y="3017520"/>
            <a:ext cx="4754880" cy="2743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32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→ 326 万</a:t>
            </a:r>
            <a:endParaRPr lang="en-US" sz="3200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sz="32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年化 13%</a:t>
            </a:r>
            <a:endParaRPr lang="en-US" sz="3200" dirty="0"/>
          </a:p>
        </p:txBody>
      </p:sp>
      <p:sp>
        <p:nvSpPr>
          <p:cNvPr id="17" name="Shape 15"/>
          <p:cNvSpPr/>
          <p:nvPr/>
        </p:nvSpPr>
        <p:spPr>
          <a:xfrm>
            <a:off x="6126480" y="2377440"/>
            <a:ext cx="5394960" cy="30632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18" name="Text 16"/>
          <p:cNvSpPr/>
          <p:nvPr/>
        </p:nvSpPr>
        <p:spPr>
          <a:xfrm>
            <a:off x="6400800" y="2560320"/>
            <a:ext cx="50292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4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最坏情况 · BTC 全亏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400800" y="3108960"/>
            <a:ext cx="5029200" cy="23317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sz="2400" b="1" kern="0" spc="2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→ 236 万</a:t>
            </a:r>
            <a:endParaRPr lang="en-US" sz="2400" dirty="0"/>
          </a:p>
          <a:p>
            <a:pPr marL="0" indent="0" algn="ctr">
              <a:lnSpc>
                <a:spcPct val="140000"/>
              </a:lnSpc>
              <a:buNone/>
            </a:pPr>
            <a:r>
              <a:rPr lang="en-US" sz="2400" b="1" kern="0" spc="2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年化 9%（磐石 90%）</a:t>
            </a:r>
            <a:endParaRPr lang="en-US" sz="2400" dirty="0"/>
          </a:p>
        </p:txBody>
      </p:sp>
      <p:sp>
        <p:nvSpPr>
          <p:cNvPr id="20" name="Shape 18"/>
          <p:cNvSpPr/>
          <p:nvPr/>
        </p:nvSpPr>
        <p:spPr>
          <a:xfrm>
            <a:off x="640080" y="5605272"/>
            <a:ext cx="10881360" cy="594360"/>
          </a:xfrm>
          <a:prstGeom prst="rect">
            <a:avLst/>
          </a:prstGeom>
          <a:solidFill>
            <a:srgbClr val="EEF4FB"/>
          </a:solidFill>
          <a:ln w="6350">
            <a:solidFill>
              <a:srgbClr val="2B6CB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0080" y="5605272"/>
            <a:ext cx="1088136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i="1" kern="0" spc="2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对比：基础盘永远在，只多不少</a:t>
            </a:r>
            <a:endParaRPr lang="en-US" sz="16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PAN SHI PERFORMANCE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过去 21 个月，磐石计划稳健表现（截至 2026-05-08）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640080" y="205740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1400" b="1" i="1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计划你的交易，交易你的计划：</a:t>
            </a:r>
            <a:r>
              <a:rPr lang="en-US" sz="1400" b="1" i="1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一年一调仓</a:t>
            </a:r>
            <a:r>
              <a:rPr lang="zh-CN" altLang="en-US" sz="1400" b="1" i="1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，简单</a:t>
            </a:r>
            <a:r>
              <a:rPr lang="zh-CN" altLang="en-US" sz="1400" b="1" i="1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方便</a:t>
            </a:r>
            <a:endParaRPr lang="zh-CN" altLang="en-US" sz="1400" b="1" i="1" dirty="0">
              <a:solidFill>
                <a:srgbClr val="2B6CB0"/>
              </a:solidFill>
              <a:latin typeface="苹方-简" panose="020B0400000000000000" pitchFamily="34" charset="-122"/>
              <a:ea typeface="苹方-简" panose="020B0400000000000000" pitchFamily="34" charset="-122"/>
              <a:cs typeface="苹方-简" panose="020B0400000000000000" pitchFamily="34" charset="-12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640080" y="2606040"/>
            <a:ext cx="10881360" cy="50292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15" name="Text 13"/>
          <p:cNvSpPr/>
          <p:nvPr/>
        </p:nvSpPr>
        <p:spPr>
          <a:xfrm>
            <a:off x="640080" y="2606040"/>
            <a:ext cx="544068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指标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080760" y="2606040"/>
            <a:ext cx="544068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数值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640080" y="3108960"/>
            <a:ext cx="10881360" cy="388620"/>
          </a:xfrm>
          <a:prstGeom prst="rect">
            <a:avLst/>
          </a:prstGeom>
          <a:solidFill>
            <a:srgbClr val="EEF4FB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13232" y="3108960"/>
            <a:ext cx="5294376" cy="3886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累计单位净值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153912" y="3108960"/>
            <a:ext cx="5294376" cy="3886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+25.29%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3497580"/>
            <a:ext cx="10881360" cy="388620"/>
          </a:xfrm>
          <a:prstGeom prst="rect">
            <a:avLst/>
          </a:prstGeom>
          <a:solidFill>
            <a:srgbClr val="EEF4FB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13232" y="3497580"/>
            <a:ext cx="5294376" cy="3886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年化（TWR 单位净值）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153912" y="3497580"/>
            <a:ext cx="5294376" cy="3886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+13.94%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640080" y="3886200"/>
            <a:ext cx="10881360" cy="388620"/>
          </a:xfrm>
          <a:prstGeom prst="rect">
            <a:avLst/>
          </a:prstGeom>
          <a:solidFill>
            <a:srgbClr val="FFFFFF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13232" y="3886200"/>
            <a:ext cx="5294376" cy="3886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年化（IRR 实际投入回报）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6153912" y="3886200"/>
            <a:ext cx="5294376" cy="3886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+10.99%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640080" y="4274820"/>
            <a:ext cx="10881360" cy="388620"/>
          </a:xfrm>
          <a:prstGeom prst="rect">
            <a:avLst/>
          </a:prstGeom>
          <a:solidFill>
            <a:srgbClr val="F8FAFC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13232" y="4274820"/>
            <a:ext cx="5294376" cy="3886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最大回撤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6153912" y="4274820"/>
            <a:ext cx="5294376" cy="3886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-9.75%（2024-12 → 2025-04 全球关税风暴期）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640080" y="4663440"/>
            <a:ext cx="10881360" cy="388620"/>
          </a:xfrm>
          <a:prstGeom prst="rect">
            <a:avLst/>
          </a:prstGeom>
          <a:solidFill>
            <a:srgbClr val="FFFFFF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13232" y="4663440"/>
            <a:ext cx="5294376" cy="3886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期末市值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6153912" y="4663440"/>
            <a:ext cx="5294376" cy="3886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$75,408 / 起始投入 $62,975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640080" y="5623560"/>
            <a:ext cx="10881360" cy="594360"/>
          </a:xfrm>
          <a:prstGeom prst="rect">
            <a:avLst/>
          </a:prstGeom>
          <a:solidFill>
            <a:srgbClr val="EEF4FB"/>
          </a:solidFill>
          <a:ln w="6350">
            <a:solidFill>
              <a:srgbClr val="2B6CB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40080" y="5623560"/>
            <a:ext cx="1088136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zh-CN" altLang="en-US" sz="1400" b="1" i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用风险对冲的资产配置组合，穿越</a:t>
            </a:r>
            <a:r>
              <a:rPr lang="zh-CN" altLang="en-US" sz="1400" b="1" i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周期</a:t>
            </a:r>
            <a:endParaRPr lang="zh-CN" altLang="en-US" sz="1400" b="1" i="1" dirty="0">
              <a:solidFill>
                <a:srgbClr val="1E3A8A"/>
              </a:solidFill>
              <a:latin typeface="苹方-简" panose="020B0400000000000000" pitchFamily="34" charset="-122"/>
              <a:ea typeface="苹方-简" panose="020B0400000000000000" pitchFamily="34" charset="-122"/>
              <a:cs typeface="苹方-简" panose="020B0400000000000000" pitchFamily="34" charset="-12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ARK PLAN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方舟计划：私董会专属实盘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640080" y="205740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2026 年 2 月启动 · 启昌本人实盘操作 · 全程同步可见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40080" y="2606040"/>
            <a:ext cx="4937760" cy="35204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15" name="Shape 13"/>
          <p:cNvSpPr/>
          <p:nvPr/>
        </p:nvSpPr>
        <p:spPr>
          <a:xfrm>
            <a:off x="640080" y="2606040"/>
            <a:ext cx="73152" cy="352044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6" name="Text 14"/>
          <p:cNvSpPr/>
          <p:nvPr/>
        </p:nvSpPr>
        <p:spPr>
          <a:xfrm>
            <a:off x="868680" y="2788920"/>
            <a:ext cx="45720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kern="0" spc="8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A R K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68680" y="3246120"/>
            <a:ext cx="2286000" cy="1508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方</a:t>
            </a:r>
            <a:endParaRPr lang="en-US" sz="11000" dirty="0"/>
          </a:p>
        </p:txBody>
      </p:sp>
      <p:sp>
        <p:nvSpPr>
          <p:cNvPr id="18" name="Text 16"/>
          <p:cNvSpPr/>
          <p:nvPr/>
        </p:nvSpPr>
        <p:spPr>
          <a:xfrm>
            <a:off x="2926080" y="3246120"/>
            <a:ext cx="2286000" cy="1508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舟</a:t>
            </a:r>
            <a:endParaRPr lang="en-US" sz="11000" dirty="0"/>
          </a:p>
        </p:txBody>
      </p:sp>
      <p:sp>
        <p:nvSpPr>
          <p:cNvPr id="19" name="Shape 17"/>
          <p:cNvSpPr/>
          <p:nvPr/>
        </p:nvSpPr>
        <p:spPr>
          <a:xfrm>
            <a:off x="2697480" y="4937760"/>
            <a:ext cx="914400" cy="36576"/>
          </a:xfrm>
          <a:prstGeom prst="rect">
            <a:avLst/>
          </a:prstGeom>
          <a:solidFill>
            <a:srgbClr val="FFE082">
              <a:alpha val="70000"/>
            </a:srgbClr>
          </a:solidFill>
        </p:spPr>
      </p:sp>
      <p:sp>
        <p:nvSpPr>
          <p:cNvPr id="20" name="Text 18"/>
          <p:cNvSpPr/>
          <p:nvPr/>
        </p:nvSpPr>
        <p:spPr>
          <a:xfrm>
            <a:off x="868680" y="5074920"/>
            <a:ext cx="45720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kern="0" spc="2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面对法币失序的诺亚方舟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868680" y="5532120"/>
            <a:ext cx="45720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kern="0" spc="100" dirty="0">
                <a:solidFill>
                  <a:srgbClr val="FFE082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启昌本人实盘 · 私董会专属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5943600" y="2606040"/>
            <a:ext cx="5577840" cy="1097280"/>
          </a:xfrm>
          <a:prstGeom prst="rect">
            <a:avLst/>
          </a:prstGeom>
          <a:solidFill>
            <a:srgbClr val="EEF4FB"/>
          </a:solidFill>
        </p:spPr>
      </p:sp>
      <p:sp>
        <p:nvSpPr>
          <p:cNvPr id="23" name="Shape 21"/>
          <p:cNvSpPr/>
          <p:nvPr/>
        </p:nvSpPr>
        <p:spPr>
          <a:xfrm>
            <a:off x="5943600" y="2606040"/>
            <a:ext cx="54864" cy="109728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4" name="Text 22"/>
          <p:cNvSpPr/>
          <p:nvPr/>
        </p:nvSpPr>
        <p:spPr>
          <a:xfrm>
            <a:off x="6126480" y="2697480"/>
            <a:ext cx="457200" cy="6400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①</a:t>
            </a:r>
            <a:endParaRPr lang="en-US" sz="3200" dirty="0"/>
          </a:p>
        </p:txBody>
      </p:sp>
      <p:sp>
        <p:nvSpPr>
          <p:cNvPr id="25" name="Text 23"/>
          <p:cNvSpPr/>
          <p:nvPr/>
        </p:nvSpPr>
        <p:spPr>
          <a:xfrm>
            <a:off x="6720840" y="2743200"/>
            <a:ext cx="466344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真实仓位 · 公开可见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6720840" y="3154680"/>
            <a:ext cx="466344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启昌本人买入卖出全程公开 · 不是参考是同步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5943600" y="3813048"/>
            <a:ext cx="5577840" cy="1097280"/>
          </a:xfrm>
          <a:prstGeom prst="rect">
            <a:avLst/>
          </a:prstGeom>
          <a:solidFill>
            <a:srgbClr val="EEF4FB"/>
          </a:solidFill>
        </p:spPr>
      </p:sp>
      <p:sp>
        <p:nvSpPr>
          <p:cNvPr id="28" name="Shape 26"/>
          <p:cNvSpPr/>
          <p:nvPr/>
        </p:nvSpPr>
        <p:spPr>
          <a:xfrm>
            <a:off x="5943600" y="3813048"/>
            <a:ext cx="54864" cy="109728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9" name="Text 27"/>
          <p:cNvSpPr/>
          <p:nvPr/>
        </p:nvSpPr>
        <p:spPr>
          <a:xfrm>
            <a:off x="6126480" y="3904488"/>
            <a:ext cx="457200" cy="6400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②</a:t>
            </a:r>
            <a:endParaRPr lang="en-US" sz="3200" dirty="0"/>
          </a:p>
        </p:txBody>
      </p:sp>
      <p:sp>
        <p:nvSpPr>
          <p:cNvPr id="30" name="Text 28"/>
          <p:cNvSpPr/>
          <p:nvPr/>
        </p:nvSpPr>
        <p:spPr>
          <a:xfrm>
            <a:off x="6720840" y="3950208"/>
            <a:ext cx="466344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完成挑战 · 解锁实时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6720840" y="4361688"/>
            <a:ext cx="466344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完成私董会指定挑战后 · 看实时持仓更新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5943600" y="5020056"/>
            <a:ext cx="5577840" cy="1097280"/>
          </a:xfrm>
          <a:prstGeom prst="rect">
            <a:avLst/>
          </a:prstGeom>
          <a:solidFill>
            <a:srgbClr val="EEF4FB"/>
          </a:solidFill>
        </p:spPr>
      </p:sp>
      <p:sp>
        <p:nvSpPr>
          <p:cNvPr id="33" name="Shape 31"/>
          <p:cNvSpPr/>
          <p:nvPr/>
        </p:nvSpPr>
        <p:spPr>
          <a:xfrm>
            <a:off x="5943600" y="5020056"/>
            <a:ext cx="54864" cy="109728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34" name="Text 32"/>
          <p:cNvSpPr/>
          <p:nvPr/>
        </p:nvSpPr>
        <p:spPr>
          <a:xfrm>
            <a:off x="6126480" y="5111496"/>
            <a:ext cx="457200" cy="6400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③</a:t>
            </a:r>
            <a:endParaRPr lang="en-US" sz="3200" dirty="0"/>
          </a:p>
        </p:txBody>
      </p:sp>
      <p:sp>
        <p:nvSpPr>
          <p:cNvPr id="35" name="Text 33"/>
          <p:cNvSpPr/>
          <p:nvPr/>
        </p:nvSpPr>
        <p:spPr>
          <a:xfrm>
            <a:off x="6720840" y="5157216"/>
            <a:ext cx="466344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私董会专属 · 不公开</a:t>
            </a:r>
            <a:endParaRPr lang="en-US" sz="1500" dirty="0"/>
          </a:p>
        </p:txBody>
      </p:sp>
      <p:sp>
        <p:nvSpPr>
          <p:cNvPr id="36" name="Text 34"/>
          <p:cNvSpPr/>
          <p:nvPr/>
        </p:nvSpPr>
        <p:spPr>
          <a:xfrm>
            <a:off x="6720840" y="5568696"/>
            <a:ext cx="466344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只有完成全套学习的私董成员可见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640080" y="6309360"/>
            <a:ext cx="1088136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风险提示：方舟计划展示为启昌本人实盘操作，不构成对学员的投资建议</a:t>
            </a:r>
            <a:endParaRPr lang="en-US" sz="11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2377440"/>
            <a:ext cx="50292" cy="76200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3139440"/>
            <a:ext cx="50292" cy="76200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01440"/>
            <a:ext cx="50292" cy="76200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914400" y="2560320"/>
            <a:ext cx="10515600" cy="1645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800" b="1" kern="0" spc="6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3. 逆向投资，真正赚到钱</a:t>
            </a:r>
            <a:endParaRPr lang="en-US" sz="48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1920240"/>
            <a:ext cx="50292" cy="10058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2926080"/>
            <a:ext cx="50292" cy="100584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31920"/>
            <a:ext cx="50292" cy="100584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914400" y="1965960"/>
            <a:ext cx="10515600" cy="2926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3600" b="1" kern="0" spc="4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90% 的人都是亏钱的</a:t>
            </a:r>
            <a:endParaRPr lang="en-US" sz="36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3600" b="1" kern="0" spc="4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因为他们高买低卖</a:t>
            </a:r>
            <a:endParaRPr lang="en-US" sz="36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2194560"/>
            <a:ext cx="50292" cy="82296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3017520"/>
            <a:ext cx="50292" cy="82296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840480"/>
            <a:ext cx="50292" cy="82296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1371600" y="2377440"/>
            <a:ext cx="9875520" cy="13716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在别人恐惧时贪婪，在别人贪婪时恐惧。</a:t>
            </a:r>
            <a:endParaRPr lang="en-US" sz="2800" dirty="0"/>
          </a:p>
        </p:txBody>
      </p:sp>
      <p:sp>
        <p:nvSpPr>
          <p:cNvPr id="14" name="Shape 12"/>
          <p:cNvSpPr/>
          <p:nvPr/>
        </p:nvSpPr>
        <p:spPr>
          <a:xfrm>
            <a:off x="1371600" y="4114800"/>
            <a:ext cx="457200" cy="32004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5" name="Shape 13"/>
          <p:cNvSpPr/>
          <p:nvPr/>
        </p:nvSpPr>
        <p:spPr>
          <a:xfrm>
            <a:off x="1874520" y="4114800"/>
            <a:ext cx="228600" cy="32004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6" name="Text 14"/>
          <p:cNvSpPr/>
          <p:nvPr/>
        </p:nvSpPr>
        <p:spPr>
          <a:xfrm>
            <a:off x="1371600" y="4297680"/>
            <a:ext cx="987552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—  巴菲特</a:t>
            </a:r>
            <a:endParaRPr lang="en-US" sz="14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RETAIL BEHAVIOR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6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数据：散户为什么总是高买低卖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640080" y="205740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价格越高 · 成交量越大 —— 散户在最贵的时候交易最多</a:t>
            </a:r>
            <a:endParaRPr lang="en-US" sz="1400" dirty="0"/>
          </a:p>
        </p:txBody>
      </p:sp>
      <p:graphicFrame>
        <p:nvGraphicFramePr>
          <p:cNvPr id="14" name="Chart 0"/>
          <p:cNvGraphicFramePr/>
          <p:nvPr/>
        </p:nvGraphicFramePr>
        <p:xfrm>
          <a:off x="822960" y="2542032"/>
          <a:ext cx="105156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5" name="Text 12"/>
          <p:cNvSpPr/>
          <p:nvPr/>
        </p:nvSpPr>
        <p:spPr>
          <a:xfrm>
            <a:off x="731520" y="5440680"/>
            <a:ext cx="2743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596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●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1005840" y="5440680"/>
            <a:ext cx="18288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2018 熊底</a:t>
            </a:r>
            <a:endParaRPr lang="en-US" sz="10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成交量低 · 无人问津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3383280" y="5440680"/>
            <a:ext cx="2743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DC2626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▲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3657600" y="5440680"/>
            <a:ext cx="18288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2021 牛顶</a:t>
            </a:r>
            <a:endParaRPr lang="en-US" sz="10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成交量爆发 · 散户冲入</a:t>
            </a: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6035040" y="5440680"/>
            <a:ext cx="2743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596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●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6309360" y="5440680"/>
            <a:ext cx="18288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2022 熊底</a:t>
            </a:r>
            <a:endParaRPr lang="en-US" sz="10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成交量再次冷清</a:t>
            </a:r>
            <a:endParaRPr lang="en-US" sz="1000" dirty="0"/>
          </a:p>
        </p:txBody>
      </p:sp>
      <p:sp>
        <p:nvSpPr>
          <p:cNvPr id="21" name="Text 18"/>
          <p:cNvSpPr/>
          <p:nvPr/>
        </p:nvSpPr>
        <p:spPr>
          <a:xfrm>
            <a:off x="8686800" y="5440680"/>
            <a:ext cx="2743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DC2626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▲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8961120" y="5440680"/>
            <a:ext cx="18288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2024 创新高</a:t>
            </a:r>
            <a:endParaRPr lang="en-US" sz="10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成交量再次爆发</a:t>
            </a:r>
            <a:endParaRPr lang="en-US" sz="1000" dirty="0"/>
          </a:p>
        </p:txBody>
      </p:sp>
      <p:sp>
        <p:nvSpPr>
          <p:cNvPr id="23" name="Text 20"/>
          <p:cNvSpPr/>
          <p:nvPr/>
        </p:nvSpPr>
        <p:spPr>
          <a:xfrm>
            <a:off x="640080" y="5989320"/>
            <a:ext cx="1088136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散户在最高点冲进去 · 在最低点割掉</a:t>
            </a:r>
            <a:endParaRPr lang="en-US" sz="1300" dirty="0"/>
          </a:p>
        </p:txBody>
      </p:sp>
      <p:sp>
        <p:nvSpPr>
          <p:cNvPr id="24" name="Text 21"/>
          <p:cNvSpPr/>
          <p:nvPr/>
        </p:nvSpPr>
        <p:spPr>
          <a:xfrm>
            <a:off x="365760" y="6355080"/>
            <a:ext cx="105156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i="1" kern="0" spc="1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数据来源：CoinMarketCap / The Block 全球交易所 BTC 月度现货成交量 / Glassnode 历史价格（2017-2026 · 单位：十亿 USD）</a:t>
            </a:r>
            <a:endParaRPr lang="en-US" sz="8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2377440"/>
            <a:ext cx="50292" cy="76200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3139440"/>
            <a:ext cx="50292" cy="76200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01440"/>
            <a:ext cx="50292" cy="76200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914400" y="2560320"/>
            <a:ext cx="10515600" cy="1645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800" b="1" kern="0" spc="6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投资最难的是人性的考验</a:t>
            </a:r>
            <a:endParaRPr lang="en-US" sz="48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1920240"/>
            <a:ext cx="50292" cy="10058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2926080"/>
            <a:ext cx="50292" cy="100584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31920"/>
            <a:ext cx="50292" cy="100584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914400" y="1965960"/>
            <a:ext cx="10515600" cy="2926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3600" b="1" kern="0" spc="4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少数人能识别周期</a:t>
            </a:r>
            <a:endParaRPr lang="en-US" sz="36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3600" b="1" kern="0" spc="4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极少数人能逆周期投资</a:t>
            </a:r>
            <a:endParaRPr lang="en-US" sz="3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A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36815" y="182880"/>
            <a:ext cx="4572000" cy="6492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?</a:t>
            </a:r>
            <a:endParaRPr lang="en-US" sz="48000" dirty="0"/>
          </a:p>
        </p:txBody>
      </p:sp>
      <p:sp>
        <p:nvSpPr>
          <p:cNvPr id="3" name="Shape 1"/>
          <p:cNvSpPr/>
          <p:nvPr/>
        </p:nvSpPr>
        <p:spPr>
          <a:xfrm>
            <a:off x="777240" y="2395728"/>
            <a:ext cx="201168" cy="228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4" name="Text 2"/>
          <p:cNvSpPr/>
          <p:nvPr/>
        </p:nvSpPr>
        <p:spPr>
          <a:xfrm>
            <a:off x="1069848" y="2286000"/>
            <a:ext cx="54864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5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QUESTION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2697480"/>
            <a:ext cx="7132320" cy="29260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34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感觉到世界越来越混乱？</a:t>
            </a:r>
            <a:endParaRPr lang="en-US" sz="34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CYCLE STAGES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2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从熊市到牛市三阶段：朋友态度的变化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640080" y="205740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一个完整周期里，朋友的态度会从冷漠 → 好奇 → 狂热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40080" y="2697480"/>
            <a:ext cx="3657600" cy="361188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15" name="Shape 13"/>
          <p:cNvSpPr/>
          <p:nvPr/>
        </p:nvSpPr>
        <p:spPr>
          <a:xfrm>
            <a:off x="4297680" y="2697480"/>
            <a:ext cx="3657600" cy="3611880"/>
          </a:xfrm>
          <a:prstGeom prst="rect">
            <a:avLst/>
          </a:prstGeom>
          <a:solidFill>
            <a:srgbClr val="EFF6FB"/>
          </a:solidFill>
        </p:spPr>
      </p:sp>
      <p:sp>
        <p:nvSpPr>
          <p:cNvPr id="16" name="Shape 14"/>
          <p:cNvSpPr/>
          <p:nvPr/>
        </p:nvSpPr>
        <p:spPr>
          <a:xfrm>
            <a:off x="7955280" y="2697480"/>
            <a:ext cx="3840480" cy="3611880"/>
          </a:xfrm>
          <a:prstGeom prst="rect">
            <a:avLst/>
          </a:prstGeom>
          <a:solidFill>
            <a:srgbClr val="FEF7E0"/>
          </a:solidFill>
        </p:spPr>
      </p:sp>
      <p:sp>
        <p:nvSpPr>
          <p:cNvPr id="17" name="Shape 15"/>
          <p:cNvSpPr/>
          <p:nvPr/>
        </p:nvSpPr>
        <p:spPr>
          <a:xfrm>
            <a:off x="914400" y="5827969"/>
            <a:ext cx="176784" cy="3689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91184" y="5823623"/>
            <a:ext cx="176784" cy="4346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267968" y="5818504"/>
            <a:ext cx="176784" cy="5119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444752" y="5812479"/>
            <a:ext cx="176784" cy="6025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621536" y="5805393"/>
            <a:ext cx="176784" cy="7087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798320" y="5797064"/>
            <a:ext cx="176784" cy="8329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975104" y="5787283"/>
            <a:ext cx="176784" cy="9781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2151888" y="5775810"/>
            <a:ext cx="176784" cy="11473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2328672" y="5762369"/>
            <a:ext cx="176784" cy="13441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505456" y="5746646"/>
            <a:ext cx="176784" cy="15724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2682240" y="5728284"/>
            <a:ext cx="176784" cy="18362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2859024" y="5706883"/>
            <a:ext cx="176784" cy="21401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3035808" y="5681999"/>
            <a:ext cx="176784" cy="24884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3212592" y="5653144"/>
            <a:ext cx="176784" cy="28855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3389376" y="5619788"/>
            <a:ext cx="176784" cy="33356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3566160" y="5581370"/>
            <a:ext cx="176784" cy="38418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3742944" y="5537308"/>
            <a:ext cx="176784" cy="44063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3919728" y="5487013"/>
            <a:ext cx="176784" cy="50295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4096512" y="5429918"/>
            <a:ext cx="176784" cy="57095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4273296" y="5365506"/>
            <a:ext cx="176784" cy="64412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4450080" y="5293347"/>
            <a:ext cx="176784" cy="72159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4626864" y="5213142"/>
            <a:ext cx="176784" cy="80205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4803648" y="5124769"/>
            <a:ext cx="176784" cy="88373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4980432" y="5028328"/>
            <a:ext cx="176784" cy="96441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5157216" y="4924180"/>
            <a:ext cx="176784" cy="104148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5334000" y="4812975"/>
            <a:ext cx="176784" cy="111205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5510784" y="4695662"/>
            <a:ext cx="176784" cy="117313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5687568" y="4573472"/>
            <a:ext cx="176784" cy="122190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5864352" y="4447880"/>
            <a:ext cx="176784" cy="125592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6041136" y="4320540"/>
            <a:ext cx="176784" cy="127340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6217920" y="4193200"/>
            <a:ext cx="176784" cy="127340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6394704" y="4067608"/>
            <a:ext cx="176784" cy="125592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6571488" y="3945418"/>
            <a:ext cx="176784" cy="122190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6748272" y="3828105"/>
            <a:ext cx="176784" cy="117313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6925056" y="3716900"/>
            <a:ext cx="176784" cy="111205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7101840" y="3612752"/>
            <a:ext cx="176784" cy="104148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7278624" y="3516311"/>
            <a:ext cx="176784" cy="96441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7455408" y="3427938"/>
            <a:ext cx="176784" cy="88373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7632192" y="3347733"/>
            <a:ext cx="176784" cy="80205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7808976" y="3275574"/>
            <a:ext cx="176784" cy="72159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7985760" y="3211162"/>
            <a:ext cx="176784" cy="64412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8162544" y="3154067"/>
            <a:ext cx="176784" cy="57095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8339328" y="3103772"/>
            <a:ext cx="176784" cy="50295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8516112" y="3059709"/>
            <a:ext cx="176784" cy="44063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8692896" y="3021291"/>
            <a:ext cx="176784" cy="38418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8869680" y="2987936"/>
            <a:ext cx="176784" cy="33356"/>
          </a:xfrm>
          <a:prstGeom prst="line">
            <a:avLst/>
          </a:prstGeom>
          <a:noFill/>
          <a:ln w="50800">
            <a:solidFill>
              <a:srgbClr val="1E3A8A"/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9046464" y="2959081"/>
            <a:ext cx="176784" cy="28855"/>
          </a:xfrm>
          <a:prstGeom prst="line">
            <a:avLst/>
          </a:prstGeom>
          <a:noFill/>
          <a:ln w="57150">
            <a:solidFill>
              <a:srgbClr val="FBBF24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9223248" y="2934197"/>
            <a:ext cx="176784" cy="24884"/>
          </a:xfrm>
          <a:prstGeom prst="line">
            <a:avLst/>
          </a:prstGeom>
          <a:noFill/>
          <a:ln w="57150">
            <a:solidFill>
              <a:srgbClr val="FBBF24"/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9400032" y="2912796"/>
            <a:ext cx="176784" cy="21401"/>
          </a:xfrm>
          <a:prstGeom prst="line">
            <a:avLst/>
          </a:prstGeom>
          <a:noFill/>
          <a:ln w="57150">
            <a:solidFill>
              <a:srgbClr val="FBBF24"/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9576816" y="2894434"/>
            <a:ext cx="176784" cy="18362"/>
          </a:xfrm>
          <a:prstGeom prst="line">
            <a:avLst/>
          </a:prstGeom>
          <a:noFill/>
          <a:ln w="57150">
            <a:solidFill>
              <a:srgbClr val="FBBF24"/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753600" y="2878710"/>
            <a:ext cx="176784" cy="15724"/>
          </a:xfrm>
          <a:prstGeom prst="line">
            <a:avLst/>
          </a:prstGeom>
          <a:noFill/>
          <a:ln w="57150">
            <a:solidFill>
              <a:srgbClr val="FBBF24"/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930384" y="2865269"/>
            <a:ext cx="176784" cy="13441"/>
          </a:xfrm>
          <a:prstGeom prst="line">
            <a:avLst/>
          </a:prstGeom>
          <a:noFill/>
          <a:ln w="57150">
            <a:solidFill>
              <a:srgbClr val="FBBF24"/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10107168" y="2853797"/>
            <a:ext cx="176784" cy="11473"/>
          </a:xfrm>
          <a:prstGeom prst="line">
            <a:avLst/>
          </a:prstGeom>
          <a:noFill/>
          <a:ln w="57150">
            <a:solidFill>
              <a:srgbClr val="FBBF24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283952" y="2844016"/>
            <a:ext cx="176784" cy="9781"/>
          </a:xfrm>
          <a:prstGeom prst="line">
            <a:avLst/>
          </a:prstGeom>
          <a:noFill/>
          <a:ln w="57150">
            <a:solidFill>
              <a:srgbClr val="FBBF24"/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460736" y="2835687"/>
            <a:ext cx="176784" cy="8329"/>
          </a:xfrm>
          <a:prstGeom prst="line">
            <a:avLst/>
          </a:prstGeom>
          <a:noFill/>
          <a:ln w="57150">
            <a:solidFill>
              <a:srgbClr val="FBBF24"/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637520" y="2828600"/>
            <a:ext cx="176784" cy="7087"/>
          </a:xfrm>
          <a:prstGeom prst="line">
            <a:avLst/>
          </a:prstGeom>
          <a:noFill/>
          <a:ln w="57150">
            <a:solidFill>
              <a:srgbClr val="FBBF24"/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814304" y="2822575"/>
            <a:ext cx="176784" cy="6025"/>
          </a:xfrm>
          <a:prstGeom prst="line">
            <a:avLst/>
          </a:prstGeom>
          <a:noFill/>
          <a:ln w="57150">
            <a:solidFill>
              <a:srgbClr val="FBBF24"/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91088" y="2817457"/>
            <a:ext cx="176784" cy="5119"/>
          </a:xfrm>
          <a:prstGeom prst="line">
            <a:avLst/>
          </a:prstGeom>
          <a:noFill/>
          <a:ln w="57150">
            <a:solidFill>
              <a:srgbClr val="FBBF24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7872" y="2813111"/>
            <a:ext cx="176784" cy="4346"/>
          </a:xfrm>
          <a:prstGeom prst="line">
            <a:avLst/>
          </a:prstGeom>
          <a:noFill/>
          <a:ln w="57150">
            <a:solidFill>
              <a:srgbClr val="FBBF24"/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44656" y="2809422"/>
            <a:ext cx="176784" cy="3689"/>
          </a:xfrm>
          <a:prstGeom prst="line">
            <a:avLst/>
          </a:prstGeom>
          <a:noFill/>
          <a:ln w="57150">
            <a:solidFill>
              <a:srgbClr val="FBBF24"/>
            </a:solidFill>
            <a:prstDash val="solid"/>
            <a:tailEnd type="triangle"/>
          </a:ln>
        </p:spPr>
      </p:sp>
      <p:sp>
        <p:nvSpPr>
          <p:cNvPr id="77" name="Shape 75"/>
          <p:cNvSpPr/>
          <p:nvPr/>
        </p:nvSpPr>
        <p:spPr>
          <a:xfrm>
            <a:off x="2139696" y="5431536"/>
            <a:ext cx="658368" cy="658368"/>
          </a:xfrm>
          <a:prstGeom prst="ellipse">
            <a:avLst/>
          </a:prstGeom>
          <a:solidFill>
            <a:srgbClr val="FFFFFF"/>
          </a:solidFill>
          <a:ln w="50800">
            <a:solidFill>
              <a:srgbClr val="64748B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2139696" y="5431536"/>
            <a:ext cx="658368" cy="65836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dirty="0">
                <a:solidFill>
                  <a:srgbClr val="000000"/>
                </a:solidFill>
              </a:rPr>
              <a:t>😒</a:t>
            </a:r>
            <a:endParaRPr lang="en-US" sz="3200" dirty="0"/>
          </a:p>
        </p:txBody>
      </p:sp>
      <p:sp>
        <p:nvSpPr>
          <p:cNvPr id="79" name="Text 77"/>
          <p:cNvSpPr/>
          <p:nvPr/>
        </p:nvSpPr>
        <p:spPr>
          <a:xfrm>
            <a:off x="1463040" y="4663440"/>
            <a:ext cx="201168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kern="0" spc="200" dirty="0">
                <a:solidFill>
                  <a:srgbClr val="64748B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①  熊市底部</a:t>
            </a:r>
            <a:endParaRPr lang="en-US" sz="2000" dirty="0"/>
          </a:p>
        </p:txBody>
      </p:sp>
      <p:sp>
        <p:nvSpPr>
          <p:cNvPr id="80" name="Text 78"/>
          <p:cNvSpPr/>
          <p:nvPr/>
        </p:nvSpPr>
        <p:spPr>
          <a:xfrm>
            <a:off x="1463040" y="5120640"/>
            <a:ext cx="201168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「朋友觉得你是骗子」</a:t>
            </a:r>
            <a:endParaRPr lang="en-US" sz="1300" dirty="0"/>
          </a:p>
        </p:txBody>
      </p:sp>
      <p:sp>
        <p:nvSpPr>
          <p:cNvPr id="81" name="Shape 79"/>
          <p:cNvSpPr/>
          <p:nvPr/>
        </p:nvSpPr>
        <p:spPr>
          <a:xfrm>
            <a:off x="5797296" y="4105656"/>
            <a:ext cx="658368" cy="658368"/>
          </a:xfrm>
          <a:prstGeom prst="ellipse">
            <a:avLst/>
          </a:prstGeom>
          <a:solidFill>
            <a:srgbClr val="FFFFFF"/>
          </a:solidFill>
          <a:ln w="50800">
            <a:solidFill>
              <a:srgbClr val="2B6CB0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5797296" y="4105656"/>
            <a:ext cx="658368" cy="65836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dirty="0">
                <a:solidFill>
                  <a:srgbClr val="000000"/>
                </a:solidFill>
              </a:rPr>
              <a:t>🤔</a:t>
            </a:r>
            <a:endParaRPr lang="en-US" sz="3200" dirty="0"/>
          </a:p>
        </p:txBody>
      </p:sp>
      <p:sp>
        <p:nvSpPr>
          <p:cNvPr id="83" name="Text 81"/>
          <p:cNvSpPr/>
          <p:nvPr/>
        </p:nvSpPr>
        <p:spPr>
          <a:xfrm>
            <a:off x="5120640" y="2743200"/>
            <a:ext cx="201168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kern="0" spc="200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②  牛市初期</a:t>
            </a:r>
            <a:endParaRPr lang="en-US" sz="2000" dirty="0"/>
          </a:p>
        </p:txBody>
      </p:sp>
      <p:sp>
        <p:nvSpPr>
          <p:cNvPr id="84" name="Text 82"/>
          <p:cNvSpPr/>
          <p:nvPr/>
        </p:nvSpPr>
        <p:spPr>
          <a:xfrm>
            <a:off x="5120640" y="3200400"/>
            <a:ext cx="201168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「朋友开始向你打听」</a:t>
            </a:r>
            <a:endParaRPr lang="en-US" sz="1300" dirty="0"/>
          </a:p>
        </p:txBody>
      </p:sp>
      <p:sp>
        <p:nvSpPr>
          <p:cNvPr id="85" name="Shape 83"/>
          <p:cNvSpPr/>
          <p:nvPr/>
        </p:nvSpPr>
        <p:spPr>
          <a:xfrm>
            <a:off x="9546336" y="2596896"/>
            <a:ext cx="658368" cy="658368"/>
          </a:xfrm>
          <a:prstGeom prst="ellipse">
            <a:avLst/>
          </a:prstGeom>
          <a:solidFill>
            <a:srgbClr val="FFFFFF"/>
          </a:solidFill>
          <a:ln w="50800">
            <a:solidFill>
              <a:srgbClr val="FBBF24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9546336" y="2596896"/>
            <a:ext cx="658368" cy="65836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dirty="0">
                <a:solidFill>
                  <a:srgbClr val="000000"/>
                </a:solidFill>
              </a:rPr>
              <a:t>🤩</a:t>
            </a:r>
            <a:endParaRPr lang="en-US" sz="3200" dirty="0"/>
          </a:p>
        </p:txBody>
      </p:sp>
      <p:sp>
        <p:nvSpPr>
          <p:cNvPr id="87" name="Text 85"/>
          <p:cNvSpPr/>
          <p:nvPr/>
        </p:nvSpPr>
        <p:spPr>
          <a:xfrm>
            <a:off x="8869680" y="3429000"/>
            <a:ext cx="201168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kern="0" spc="2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③  牛市顶峰</a:t>
            </a:r>
            <a:endParaRPr lang="en-US" sz="2000" dirty="0"/>
          </a:p>
        </p:txBody>
      </p:sp>
      <p:sp>
        <p:nvSpPr>
          <p:cNvPr id="88" name="Text 86"/>
          <p:cNvSpPr/>
          <p:nvPr/>
        </p:nvSpPr>
        <p:spPr>
          <a:xfrm>
            <a:off x="8869680" y="3886200"/>
            <a:ext cx="201168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「朋友开始狂热推荐」</a:t>
            </a:r>
            <a:endParaRPr lang="en-US" sz="1300" dirty="0"/>
          </a:p>
        </p:txBody>
      </p:sp>
      <p:sp>
        <p:nvSpPr>
          <p:cNvPr id="89" name="Text 87"/>
          <p:cNvSpPr/>
          <p:nvPr/>
        </p:nvSpPr>
        <p:spPr>
          <a:xfrm>
            <a:off x="274320" y="2697480"/>
            <a:ext cx="118872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kern="0" spc="1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情绪热度 ↑</a:t>
            </a:r>
            <a:endParaRPr lang="en-US" sz="1000" dirty="0"/>
          </a:p>
        </p:txBody>
      </p:sp>
      <p:sp>
        <p:nvSpPr>
          <p:cNvPr id="90" name="Text 88"/>
          <p:cNvSpPr/>
          <p:nvPr/>
        </p:nvSpPr>
        <p:spPr>
          <a:xfrm>
            <a:off x="7772400" y="6126480"/>
            <a:ext cx="384048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时间 · 一个完整周期 →</a:t>
            </a:r>
            <a:endParaRPr lang="en-US" sz="1000" dirty="0"/>
          </a:p>
        </p:txBody>
      </p:sp>
      <p:sp>
        <p:nvSpPr>
          <p:cNvPr id="91" name="Text 89"/>
          <p:cNvSpPr/>
          <p:nvPr/>
        </p:nvSpPr>
        <p:spPr>
          <a:xfrm>
            <a:off x="640080" y="6492240"/>
            <a:ext cx="1088136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i="1" kern="0" spc="2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· 朋友的态度，比 K 线更早告诉你周期到哪了 ·</a:t>
            </a:r>
            <a:endParaRPr lang="en-US" sz="12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1920240"/>
            <a:ext cx="50292" cy="10058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2926080"/>
            <a:ext cx="50292" cy="100584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31920"/>
            <a:ext cx="50292" cy="100584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914400" y="1965960"/>
            <a:ext cx="10515600" cy="2926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3600" b="1" kern="0" spc="4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私董会不仅帮你突破认知关</a:t>
            </a:r>
            <a:endParaRPr lang="en-US" sz="36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3600" b="1" kern="0" spc="4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更帮你突破人性关</a:t>
            </a:r>
            <a:endParaRPr lang="en-US" sz="36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640080" y="2286000"/>
            <a:ext cx="50292" cy="76200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640080" y="3048000"/>
            <a:ext cx="50292" cy="76200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640080" y="3810000"/>
            <a:ext cx="50292" cy="76200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Text 8"/>
          <p:cNvSpPr/>
          <p:nvPr/>
        </p:nvSpPr>
        <p:spPr>
          <a:xfrm>
            <a:off x="868680" y="2377440"/>
            <a:ext cx="6035040" cy="23774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30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当绝佳机会来临的时候，</a:t>
            </a:r>
            <a:endParaRPr lang="en-US" sz="30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30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你需要有人背后推你一把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7965440" y="1645920"/>
            <a:ext cx="2327275" cy="3380740"/>
          </a:xfrm>
          <a:prstGeom prst="rect">
            <a:avLst/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772400" y="1645920"/>
            <a:ext cx="2717800" cy="3105785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证言 1.17 · 5 年老私董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下跌期被陪伴 + 长期托举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40080" y="5897880"/>
            <a:ext cx="68580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00" i="1" kern="0" spc="2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【证言占位】学员复盘 · 「2024 年最最感恩的贵人」</a:t>
            </a:r>
            <a:endParaRPr lang="en-US" sz="1100" dirty="0"/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0" y="1272540"/>
            <a:ext cx="2794000" cy="4624705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640080" y="2286000"/>
            <a:ext cx="50292" cy="76200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640080" y="3048000"/>
            <a:ext cx="50292" cy="76200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640080" y="3810000"/>
            <a:ext cx="50292" cy="76200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Text 8"/>
          <p:cNvSpPr/>
          <p:nvPr/>
        </p:nvSpPr>
        <p:spPr>
          <a:xfrm>
            <a:off x="868680" y="2377440"/>
            <a:ext cx="6035040" cy="23774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30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保姆式</a:t>
            </a:r>
            <a:r>
              <a:rPr lang="zh-CN" altLang="en-US" sz="30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提醒</a:t>
            </a:r>
            <a:endParaRPr lang="en-US" sz="3000" dirty="0"/>
          </a:p>
          <a:p>
            <a:pPr marL="0" indent="0">
              <a:lnSpc>
                <a:spcPct val="145000"/>
              </a:lnSpc>
              <a:buNone/>
            </a:pPr>
            <a:r>
              <a:rPr lang="zh-CN" altLang="en-US" sz="30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在熊市</a:t>
            </a:r>
            <a:r>
              <a:rPr lang="zh-CN" altLang="en-US" sz="30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定投</a:t>
            </a:r>
            <a:endParaRPr lang="zh-CN" altLang="en-US" sz="3000" b="1" kern="0" spc="300" dirty="0">
              <a:solidFill>
                <a:srgbClr val="0F172A"/>
              </a:solidFill>
              <a:latin typeface="苹方-简" panose="020B0400000000000000" pitchFamily="34" charset="-122"/>
              <a:ea typeface="苹方-简" panose="020B0400000000000000" pitchFamily="34" charset="-122"/>
              <a:cs typeface="苹方-简" panose="020B0400000000000000" pitchFamily="34" charset="-12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7772400" y="3999230"/>
            <a:ext cx="2579370" cy="1603375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40080" y="5897880"/>
            <a:ext cx="68580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00" i="1" kern="0" spc="2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【证言占位】完整下跌买入→上涨止盈的保姆式陪伴</a:t>
            </a:r>
            <a:endParaRPr lang="en-US" sz="1100" dirty="0"/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395960" y="2665730"/>
            <a:ext cx="4575175" cy="988949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6810" y="865505"/>
            <a:ext cx="3254375" cy="229933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1050" y="865505"/>
            <a:ext cx="3242310" cy="233299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6810" y="3318510"/>
            <a:ext cx="3255010" cy="305371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01050" y="3318510"/>
            <a:ext cx="3239135" cy="3051175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640080" y="2286000"/>
            <a:ext cx="50292" cy="76200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640080" y="3048000"/>
            <a:ext cx="50292" cy="76200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640080" y="3810000"/>
            <a:ext cx="50292" cy="76200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Text 8"/>
          <p:cNvSpPr/>
          <p:nvPr/>
        </p:nvSpPr>
        <p:spPr>
          <a:xfrm>
            <a:off x="868680" y="2377440"/>
            <a:ext cx="6035040" cy="23774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30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当上涨让你害怕的时候，</a:t>
            </a:r>
            <a:endParaRPr lang="en-US" sz="30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30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帮助你安心渡过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7680960" y="1645920"/>
            <a:ext cx="2248535" cy="4572000"/>
          </a:xfrm>
          <a:prstGeom prst="rect">
            <a:avLst/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772400" y="1645920"/>
            <a:ext cx="2418080" cy="4572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证言 1.30 · 杜世伟 / </a:t>
            </a:r>
            <a:endParaRPr lang="en-US" sz="1100" kern="0" spc="400" dirty="0">
              <a:solidFill>
                <a:srgbClr val="94A3B8"/>
              </a:solidFill>
              <a:latin typeface="苹方-简" panose="020B0400000000000000" pitchFamily="34" charset="-122"/>
              <a:ea typeface="苹方-简" panose="020B0400000000000000" pitchFamily="34" charset="-122"/>
              <a:cs typeface="苹方-简" panose="020B0400000000000000" pitchFamily="34" charset="-120"/>
            </a:endParaRPr>
          </a:p>
          <a:p>
            <a:pPr marL="0" indent="0" algn="ctr">
              <a:buNone/>
            </a:pPr>
            <a:endParaRPr lang="en-US" sz="1100" kern="0" spc="400" dirty="0">
              <a:solidFill>
                <a:srgbClr val="94A3B8"/>
              </a:solidFill>
              <a:latin typeface="苹方-简" panose="020B0400000000000000" pitchFamily="34" charset="-122"/>
              <a:ea typeface="苹方-简" panose="020B0400000000000000" pitchFamily="34" charset="-122"/>
              <a:cs typeface="苹方-简" panose="020B0400000000000000" pitchFamily="34" charset="-120"/>
            </a:endParaRPr>
          </a:p>
          <a:p>
            <a:pPr marL="0" indent="0" algn="ctr">
              <a:buNone/>
            </a:pPr>
            <a:r>
              <a:rPr lang="en-US" sz="11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Judy / 周颖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BTC 突破 10 万分批止盈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40080" y="5897880"/>
            <a:ext cx="68580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00" i="1" kern="0" spc="2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【证言占位】上涨期被启昌帮助止盈的喜悦</a:t>
            </a:r>
            <a:endParaRPr lang="en-US" sz="1100" dirty="0"/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0" y="941705"/>
            <a:ext cx="2513330" cy="5614670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STOP PROFIT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0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价格突破 100,000 美金时，提醒适当止盈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640080" y="2606040"/>
            <a:ext cx="5852160" cy="66751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400" kern="0" spc="1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私董会原话提醒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40080" y="3273552"/>
            <a:ext cx="5852160" cy="66751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400" kern="0" spc="1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（2024 年底 100,000 美金突破时）：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40080" y="3941064"/>
            <a:ext cx="5852160" cy="66751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700" b="1" kern="0" spc="1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「此时此刻，买入风险比较高了，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640080" y="4608576"/>
            <a:ext cx="5852160" cy="66751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700" b="1" kern="0" spc="1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请耐心等待更好的时机」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640080" y="5276088"/>
            <a:ext cx="5852160" cy="66751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8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把高位浮盈锁住 · 把风险规避在前面</a:t>
            </a:r>
            <a:endParaRPr lang="en-US" sz="1800" dirty="0"/>
          </a:p>
        </p:txBody>
      </p:sp>
      <p:sp>
        <p:nvSpPr>
          <p:cNvPr id="18" name="Shape 16"/>
          <p:cNvSpPr/>
          <p:nvPr/>
        </p:nvSpPr>
        <p:spPr>
          <a:xfrm>
            <a:off x="640080" y="5367528"/>
            <a:ext cx="36576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2" name="Text 20"/>
          <p:cNvSpPr/>
          <p:nvPr/>
        </p:nvSpPr>
        <p:spPr>
          <a:xfrm>
            <a:off x="9123680" y="2456180"/>
            <a:ext cx="2628900" cy="2667635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【证言占位】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证言 7.30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启昌 · 知识星球长帖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2024-12-09 卖出复盘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「8 万 / 9 万 / 10 万</a:t>
            </a:r>
            <a:endParaRPr lang="en-US" sz="1100" kern="0" spc="400" dirty="0">
              <a:solidFill>
                <a:srgbClr val="94A3B8"/>
              </a:solidFill>
              <a:latin typeface="苹方-简" panose="020B0400000000000000" pitchFamily="34" charset="-122"/>
              <a:ea typeface="苹方-简" panose="020B0400000000000000" pitchFamily="34" charset="-122"/>
              <a:cs typeface="苹方-简" panose="020B0400000000000000" pitchFamily="34" charset="-120"/>
            </a:endParaRPr>
          </a:p>
          <a:p>
            <a:pPr marL="0" indent="0" algn="ctr">
              <a:buNone/>
            </a:pPr>
            <a:r>
              <a:rPr lang="en-US" sz="11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 三个价格挂卖单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做计划比不做计划</a:t>
            </a:r>
            <a:endParaRPr lang="en-US" sz="1100" kern="0" spc="400" dirty="0">
              <a:solidFill>
                <a:srgbClr val="94A3B8"/>
              </a:solidFill>
              <a:latin typeface="苹方-简" panose="020B0400000000000000" pitchFamily="34" charset="-122"/>
              <a:ea typeface="苹方-简" panose="020B0400000000000000" pitchFamily="34" charset="-122"/>
              <a:cs typeface="苹方-简" panose="020B0400000000000000" pitchFamily="34" charset="-120"/>
            </a:endParaRPr>
          </a:p>
          <a:p>
            <a:pPr marL="0" indent="0" algn="ctr">
              <a:buNone/>
            </a:pPr>
            <a:r>
              <a:rPr lang="en-US" sz="11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至少好 10 倍」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365760" y="6355080"/>
            <a:ext cx="105156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i="1" kern="0" spc="1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数据来源：启昌私董会 2024-12 群聊截图 / CoinMarketCap 历史价格</a:t>
            </a:r>
            <a:endParaRPr lang="en-US" sz="800" dirty="0"/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47505" y="739775"/>
            <a:ext cx="2450465" cy="5615305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240" y="739140"/>
            <a:ext cx="2507615" cy="5615940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1920240"/>
            <a:ext cx="50292" cy="10058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2926080"/>
            <a:ext cx="50292" cy="100584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31920"/>
            <a:ext cx="50292" cy="100584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914400" y="1965960"/>
            <a:ext cx="10515600" cy="2926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3600" b="1" kern="0" spc="4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只有完整经历一个周期</a:t>
            </a:r>
            <a:endParaRPr lang="en-US" sz="36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3600" b="1" kern="0" spc="4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才会成为一个成熟投资者</a:t>
            </a:r>
            <a:endParaRPr lang="en-US" sz="3600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1920240"/>
            <a:ext cx="50292" cy="10058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2926080"/>
            <a:ext cx="50292" cy="100584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31920"/>
            <a:ext cx="50292" cy="100584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914400" y="1965960"/>
            <a:ext cx="10515600" cy="2926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3600" b="1" kern="0" spc="4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比特币的投资甜蜜阶段</a:t>
            </a:r>
            <a:endParaRPr lang="en-US" sz="36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3600" b="1" kern="0" spc="4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大概还有 6-10 年</a:t>
            </a:r>
            <a:endParaRPr lang="en-US" sz="3600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NEXT CYCLE · DIY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2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下一个周期，抓住比特币机会的「必经之路」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Shape 11"/>
          <p:cNvSpPr/>
          <p:nvPr/>
        </p:nvSpPr>
        <p:spPr>
          <a:xfrm>
            <a:off x="640080" y="3268066"/>
            <a:ext cx="2044598" cy="2995574"/>
          </a:xfrm>
          <a:prstGeom prst="rect">
            <a:avLst/>
          </a:prstGeom>
          <a:solidFill>
            <a:srgbClr val="EEF4FB"/>
          </a:solidFill>
        </p:spPr>
      </p:sp>
      <p:sp>
        <p:nvSpPr>
          <p:cNvPr id="14" name="Shape 12"/>
          <p:cNvSpPr/>
          <p:nvPr/>
        </p:nvSpPr>
        <p:spPr>
          <a:xfrm>
            <a:off x="640080" y="3268066"/>
            <a:ext cx="2044598" cy="54864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15" name="Text 13"/>
          <p:cNvSpPr/>
          <p:nvPr/>
        </p:nvSpPr>
        <p:spPr>
          <a:xfrm>
            <a:off x="822960" y="3450946"/>
            <a:ext cx="1678838" cy="6400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600" b="1" kern="0" spc="1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01</a:t>
            </a:r>
            <a:endParaRPr lang="en-US" sz="3600" dirty="0"/>
          </a:p>
        </p:txBody>
      </p:sp>
      <p:sp>
        <p:nvSpPr>
          <p:cNvPr id="16" name="Text 14"/>
          <p:cNvSpPr/>
          <p:nvPr/>
        </p:nvSpPr>
        <p:spPr>
          <a:xfrm>
            <a:off x="822960" y="4136746"/>
            <a:ext cx="1678838" cy="4572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花 100 个小时做研究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822960" y="4639666"/>
            <a:ext cx="1678838" cy="1532534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8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《比特币本位》《货币的非国家化》《区块链：从数字货币到信用社会》/ B 站肖臻教授课程 / What Is Money? The Saylor Series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2849270" y="3056839"/>
            <a:ext cx="2044598" cy="3206801"/>
          </a:xfrm>
          <a:prstGeom prst="rect">
            <a:avLst/>
          </a:prstGeom>
          <a:solidFill>
            <a:srgbClr val="CDE3F7"/>
          </a:solidFill>
        </p:spPr>
      </p:sp>
      <p:sp>
        <p:nvSpPr>
          <p:cNvPr id="19" name="Shape 17"/>
          <p:cNvSpPr/>
          <p:nvPr/>
        </p:nvSpPr>
        <p:spPr>
          <a:xfrm>
            <a:off x="2849270" y="3056839"/>
            <a:ext cx="2044598" cy="54864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20" name="Text 18"/>
          <p:cNvSpPr/>
          <p:nvPr/>
        </p:nvSpPr>
        <p:spPr>
          <a:xfrm>
            <a:off x="3032150" y="3239719"/>
            <a:ext cx="1678838" cy="6400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600" b="1" kern="0" spc="1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02</a:t>
            </a:r>
            <a:endParaRPr lang="en-US" sz="3600" dirty="0"/>
          </a:p>
        </p:txBody>
      </p:sp>
      <p:sp>
        <p:nvSpPr>
          <p:cNvPr id="21" name="Text 19"/>
          <p:cNvSpPr/>
          <p:nvPr/>
        </p:nvSpPr>
        <p:spPr>
          <a:xfrm>
            <a:off x="3032150" y="3925519"/>
            <a:ext cx="1678838" cy="4572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摸索操作流程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3032150" y="4428439"/>
            <a:ext cx="1678838" cy="1743761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网络 / 钱包 / 避开各种坑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5058461" y="2845613"/>
            <a:ext cx="2044598" cy="3418027"/>
          </a:xfrm>
          <a:prstGeom prst="rect">
            <a:avLst/>
          </a:prstGeom>
          <a:solidFill>
            <a:srgbClr val="A6CCEC"/>
          </a:solidFill>
        </p:spPr>
      </p:sp>
      <p:sp>
        <p:nvSpPr>
          <p:cNvPr id="24" name="Shape 22"/>
          <p:cNvSpPr/>
          <p:nvPr/>
        </p:nvSpPr>
        <p:spPr>
          <a:xfrm>
            <a:off x="5058461" y="2845613"/>
            <a:ext cx="2044598" cy="54864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25" name="Text 23"/>
          <p:cNvSpPr/>
          <p:nvPr/>
        </p:nvSpPr>
        <p:spPr>
          <a:xfrm>
            <a:off x="5241341" y="3028493"/>
            <a:ext cx="1678838" cy="6400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600" b="1" kern="0" spc="1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03</a:t>
            </a:r>
            <a:endParaRPr lang="en-US" sz="3600" dirty="0"/>
          </a:p>
        </p:txBody>
      </p:sp>
      <p:sp>
        <p:nvSpPr>
          <p:cNvPr id="26" name="Text 24"/>
          <p:cNvSpPr/>
          <p:nvPr/>
        </p:nvSpPr>
        <p:spPr>
          <a:xfrm>
            <a:off x="5241341" y="3714293"/>
            <a:ext cx="1678838" cy="4572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充分测试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5241341" y="4217213"/>
            <a:ext cx="1678838" cy="1954987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每次交易都做测试，避免出错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7267651" y="2634386"/>
            <a:ext cx="2044598" cy="3629254"/>
          </a:xfrm>
          <a:prstGeom prst="rect">
            <a:avLst/>
          </a:prstGeom>
          <a:solidFill>
            <a:srgbClr val="7EB6E0"/>
          </a:solidFill>
        </p:spPr>
      </p:sp>
      <p:sp>
        <p:nvSpPr>
          <p:cNvPr id="29" name="Shape 27"/>
          <p:cNvSpPr/>
          <p:nvPr/>
        </p:nvSpPr>
        <p:spPr>
          <a:xfrm>
            <a:off x="7267651" y="2634386"/>
            <a:ext cx="2044598" cy="54864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30" name="Text 28"/>
          <p:cNvSpPr/>
          <p:nvPr/>
        </p:nvSpPr>
        <p:spPr>
          <a:xfrm>
            <a:off x="7450531" y="2817266"/>
            <a:ext cx="1678838" cy="6400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600" b="1" kern="0" spc="1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04</a:t>
            </a:r>
            <a:endParaRPr lang="en-US" sz="3600" dirty="0"/>
          </a:p>
        </p:txBody>
      </p:sp>
      <p:sp>
        <p:nvSpPr>
          <p:cNvPr id="31" name="Text 29"/>
          <p:cNvSpPr/>
          <p:nvPr/>
        </p:nvSpPr>
        <p:spPr>
          <a:xfrm>
            <a:off x="7450531" y="3503066"/>
            <a:ext cx="1678838" cy="4572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严格控制仓位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7450531" y="4005986"/>
            <a:ext cx="1678838" cy="2166214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只拿可以接受亏成 0 的钱去参与，不要超过闲钱的 10%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9476842" y="2423160"/>
            <a:ext cx="2044598" cy="3840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4" name="Shape 32"/>
          <p:cNvSpPr/>
          <p:nvPr/>
        </p:nvSpPr>
        <p:spPr>
          <a:xfrm>
            <a:off x="9476842" y="2423160"/>
            <a:ext cx="2044598" cy="54864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35" name="Text 33"/>
          <p:cNvSpPr/>
          <p:nvPr/>
        </p:nvSpPr>
        <p:spPr>
          <a:xfrm>
            <a:off x="9659722" y="2606040"/>
            <a:ext cx="1678838" cy="6400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600" b="1" kern="0" spc="1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05</a:t>
            </a:r>
            <a:endParaRPr lang="en-US" sz="3600" dirty="0"/>
          </a:p>
        </p:txBody>
      </p:sp>
      <p:sp>
        <p:nvSpPr>
          <p:cNvPr id="36" name="Text 34"/>
          <p:cNvSpPr/>
          <p:nvPr/>
        </p:nvSpPr>
        <p:spPr>
          <a:xfrm>
            <a:off x="9659722" y="3291840"/>
            <a:ext cx="1678838" cy="4572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b="1" kern="0" spc="1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逆向定投</a:t>
            </a:r>
            <a:endParaRPr lang="en-US" sz="1300" dirty="0"/>
          </a:p>
        </p:txBody>
      </p:sp>
      <p:sp>
        <p:nvSpPr>
          <p:cNvPr id="37" name="Text 35"/>
          <p:cNvSpPr/>
          <p:nvPr/>
        </p:nvSpPr>
        <p:spPr>
          <a:xfrm>
            <a:off x="9659722" y="3794760"/>
            <a:ext cx="1678838" cy="237744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FFE082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从高点下跌 50% 以后，开始定投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640080" y="6309360"/>
            <a:ext cx="1088136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→ 步步进阶 →</a:t>
            </a:r>
            <a:endParaRPr lang="en-US" sz="1100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NEXT CYCLE · WITH US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2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抓住比特币机会的简单版本 — 报名启昌私董会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640080" y="205740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全程护航 · 让普通人用比较轻松的方式抓住关键机会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40080" y="2697480"/>
            <a:ext cx="3444240" cy="3246120"/>
          </a:xfrm>
          <a:prstGeom prst="rect">
            <a:avLst/>
          </a:prstGeom>
          <a:solidFill>
            <a:srgbClr val="FFFFFF"/>
          </a:solidFill>
          <a:ln w="7620">
            <a:solidFill>
              <a:srgbClr val="E2E8F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40080" y="2697480"/>
            <a:ext cx="3444240" cy="128016"/>
          </a:xfrm>
          <a:prstGeom prst="rect">
            <a:avLst/>
          </a:prstGeom>
          <a:solidFill>
            <a:srgbClr val="475569"/>
          </a:solidFill>
        </p:spPr>
      </p:sp>
      <p:sp>
        <p:nvSpPr>
          <p:cNvPr id="16" name="Text 14"/>
          <p:cNvSpPr/>
          <p:nvPr/>
        </p:nvSpPr>
        <p:spPr>
          <a:xfrm>
            <a:off x="777240" y="2990088"/>
            <a:ext cx="316992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kern="0" spc="2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跨越「认知关」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777240" y="3502152"/>
            <a:ext cx="3169920" cy="8229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600" dirty="0">
                <a:solidFill>
                  <a:srgbClr val="000000"/>
                </a:solidFill>
              </a:rPr>
              <a:t>🧠</a:t>
            </a:r>
            <a:endParaRPr lang="en-US" sz="5600" dirty="0"/>
          </a:p>
        </p:txBody>
      </p:sp>
      <p:sp>
        <p:nvSpPr>
          <p:cNvPr id="18" name="Text 16"/>
          <p:cNvSpPr/>
          <p:nvPr/>
        </p:nvSpPr>
        <p:spPr>
          <a:xfrm>
            <a:off x="777240" y="4416552"/>
            <a:ext cx="316992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区块链实战训练营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1501140" y="4818888"/>
            <a:ext cx="1722120" cy="0"/>
          </a:xfrm>
          <a:prstGeom prst="line">
            <a:avLst/>
          </a:prstGeom>
          <a:noFill/>
          <a:ln w="12700">
            <a:solidFill>
              <a:srgbClr val="475569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68680" y="5111496"/>
            <a:ext cx="109728" cy="109728"/>
          </a:xfrm>
          <a:prstGeom prst="ellipse">
            <a:avLst/>
          </a:prstGeom>
          <a:solidFill>
            <a:srgbClr val="475569"/>
          </a:solidFill>
        </p:spPr>
      </p:sp>
      <p:sp>
        <p:nvSpPr>
          <p:cNvPr id="21" name="Text 19"/>
          <p:cNvSpPr/>
          <p:nvPr/>
        </p:nvSpPr>
        <p:spPr>
          <a:xfrm>
            <a:off x="1051560" y="4983480"/>
            <a:ext cx="2895600" cy="4572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我把研究结果用人话讲给你听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868680" y="5614416"/>
            <a:ext cx="109728" cy="109728"/>
          </a:xfrm>
          <a:prstGeom prst="ellipse">
            <a:avLst/>
          </a:prstGeom>
          <a:solidFill>
            <a:srgbClr val="475569"/>
          </a:solidFill>
        </p:spPr>
      </p:sp>
      <p:sp>
        <p:nvSpPr>
          <p:cNvPr id="23" name="Text 21"/>
          <p:cNvSpPr/>
          <p:nvPr/>
        </p:nvSpPr>
        <p:spPr>
          <a:xfrm>
            <a:off x="1051560" y="5486400"/>
            <a:ext cx="2895600" cy="4572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助教带你完成关键入门操作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4358640" y="2697480"/>
            <a:ext cx="3444240" cy="3246120"/>
          </a:xfrm>
          <a:prstGeom prst="rect">
            <a:avLst/>
          </a:prstGeom>
          <a:solidFill>
            <a:srgbClr val="FFFFFF"/>
          </a:solidFill>
          <a:ln w="7620">
            <a:solidFill>
              <a:srgbClr val="E2E8F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358640" y="2697480"/>
            <a:ext cx="3444240" cy="12801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26" name="Text 24"/>
          <p:cNvSpPr/>
          <p:nvPr/>
        </p:nvSpPr>
        <p:spPr>
          <a:xfrm>
            <a:off x="4495800" y="2990088"/>
            <a:ext cx="316992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kern="0" spc="200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跨越「实操关」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4495800" y="3502152"/>
            <a:ext cx="3169920" cy="8229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600" dirty="0">
                <a:solidFill>
                  <a:srgbClr val="000000"/>
                </a:solidFill>
              </a:rPr>
              <a:t>🎯</a:t>
            </a:r>
            <a:endParaRPr lang="en-US" sz="5600" dirty="0"/>
          </a:p>
        </p:txBody>
      </p:sp>
      <p:sp>
        <p:nvSpPr>
          <p:cNvPr id="28" name="Text 26"/>
          <p:cNvSpPr/>
          <p:nvPr/>
        </p:nvSpPr>
        <p:spPr>
          <a:xfrm>
            <a:off x="4495800" y="4416552"/>
            <a:ext cx="316992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同步我的投资策略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5219700" y="4818888"/>
            <a:ext cx="1722120" cy="0"/>
          </a:xfrm>
          <a:prstGeom prst="line">
            <a:avLst/>
          </a:prstGeom>
          <a:noFill/>
          <a:ln w="12700">
            <a:solidFill>
              <a:srgbClr val="2B6CB0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4587240" y="5111496"/>
            <a:ext cx="109728" cy="109728"/>
          </a:xfrm>
          <a:prstGeom prst="ellipse">
            <a:avLst/>
          </a:prstGeom>
          <a:solidFill>
            <a:srgbClr val="2B6CB0"/>
          </a:solidFill>
        </p:spPr>
      </p:sp>
      <p:sp>
        <p:nvSpPr>
          <p:cNvPr id="31" name="Text 29"/>
          <p:cNvSpPr/>
          <p:nvPr/>
        </p:nvSpPr>
        <p:spPr>
          <a:xfrm>
            <a:off x="4770120" y="4983480"/>
            <a:ext cx="2895600" cy="4572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关键机会出现，反复提醒你定投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4587240" y="5614416"/>
            <a:ext cx="109728" cy="109728"/>
          </a:xfrm>
          <a:prstGeom prst="ellipse">
            <a:avLst/>
          </a:prstGeom>
          <a:solidFill>
            <a:srgbClr val="2B6CB0"/>
          </a:solidFill>
        </p:spPr>
      </p:sp>
      <p:sp>
        <p:nvSpPr>
          <p:cNvPr id="33" name="Text 31"/>
          <p:cNvSpPr/>
          <p:nvPr/>
        </p:nvSpPr>
        <p:spPr>
          <a:xfrm>
            <a:off x="4770120" y="5486400"/>
            <a:ext cx="2895600" cy="4572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过高价格出现，提醒你卖出止盈</a:t>
            </a:r>
            <a:endParaRPr lang="en-US" sz="1200" dirty="0"/>
          </a:p>
        </p:txBody>
      </p:sp>
      <p:sp>
        <p:nvSpPr>
          <p:cNvPr id="34" name="Shape 32"/>
          <p:cNvSpPr/>
          <p:nvPr/>
        </p:nvSpPr>
        <p:spPr>
          <a:xfrm>
            <a:off x="8077200" y="2697480"/>
            <a:ext cx="3444240" cy="3246120"/>
          </a:xfrm>
          <a:prstGeom prst="rect">
            <a:avLst/>
          </a:prstGeom>
          <a:solidFill>
            <a:srgbClr val="FFFFFF"/>
          </a:solidFill>
          <a:ln w="7620">
            <a:solidFill>
              <a:srgbClr val="E2E8F0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8077200" y="2697480"/>
            <a:ext cx="3444240" cy="12801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36" name="Text 34"/>
          <p:cNvSpPr/>
          <p:nvPr/>
        </p:nvSpPr>
        <p:spPr>
          <a:xfrm>
            <a:off x="8214360" y="2990088"/>
            <a:ext cx="316992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kern="0" spc="2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跨越「心理关」</a:t>
            </a:r>
            <a:endParaRPr lang="en-US" sz="1800" dirty="0"/>
          </a:p>
        </p:txBody>
      </p:sp>
      <p:sp>
        <p:nvSpPr>
          <p:cNvPr id="37" name="Text 35"/>
          <p:cNvSpPr/>
          <p:nvPr/>
        </p:nvSpPr>
        <p:spPr>
          <a:xfrm>
            <a:off x="8214360" y="3502152"/>
            <a:ext cx="3169920" cy="8229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600" dirty="0">
                <a:solidFill>
                  <a:srgbClr val="000000"/>
                </a:solidFill>
              </a:rPr>
              <a:t>🤝</a:t>
            </a:r>
            <a:endParaRPr lang="en-US" sz="5600" dirty="0"/>
          </a:p>
        </p:txBody>
      </p:sp>
      <p:sp>
        <p:nvSpPr>
          <p:cNvPr id="38" name="Text 36"/>
          <p:cNvSpPr/>
          <p:nvPr/>
        </p:nvSpPr>
        <p:spPr>
          <a:xfrm>
            <a:off x="8214360" y="4416552"/>
            <a:ext cx="316992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真诚社群 · 共同陪伴</a:t>
            </a:r>
            <a:endParaRPr lang="en-US" sz="1300" dirty="0"/>
          </a:p>
        </p:txBody>
      </p:sp>
      <p:sp>
        <p:nvSpPr>
          <p:cNvPr id="39" name="Shape 37"/>
          <p:cNvSpPr/>
          <p:nvPr/>
        </p:nvSpPr>
        <p:spPr>
          <a:xfrm>
            <a:off x="8938260" y="4818888"/>
            <a:ext cx="1722120" cy="0"/>
          </a:xfrm>
          <a:prstGeom prst="line">
            <a:avLst/>
          </a:prstGeom>
          <a:noFill/>
          <a:ln w="12700">
            <a:solidFill>
              <a:srgbClr val="FBBF24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8305800" y="5111496"/>
            <a:ext cx="109728" cy="109728"/>
          </a:xfrm>
          <a:prstGeom prst="ellipse">
            <a:avLst/>
          </a:prstGeom>
          <a:solidFill>
            <a:srgbClr val="FBBF24"/>
          </a:solidFill>
        </p:spPr>
      </p:sp>
      <p:sp>
        <p:nvSpPr>
          <p:cNvPr id="41" name="Text 39"/>
          <p:cNvSpPr/>
          <p:nvPr/>
        </p:nvSpPr>
        <p:spPr>
          <a:xfrm>
            <a:off x="8488680" y="4983480"/>
            <a:ext cx="2895600" cy="4572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各种问题随时提问答疑（专属小群）</a:t>
            </a:r>
            <a:endParaRPr lang="en-US" sz="1200" dirty="0"/>
          </a:p>
        </p:txBody>
      </p:sp>
      <p:sp>
        <p:nvSpPr>
          <p:cNvPr id="42" name="Shape 40"/>
          <p:cNvSpPr/>
          <p:nvPr/>
        </p:nvSpPr>
        <p:spPr>
          <a:xfrm>
            <a:off x="8305800" y="5614416"/>
            <a:ext cx="109728" cy="109728"/>
          </a:xfrm>
          <a:prstGeom prst="ellipse">
            <a:avLst/>
          </a:prstGeom>
          <a:solidFill>
            <a:srgbClr val="FBBF24"/>
          </a:solidFill>
        </p:spPr>
      </p:sp>
      <p:sp>
        <p:nvSpPr>
          <p:cNvPr id="43" name="Text 41"/>
          <p:cNvSpPr/>
          <p:nvPr/>
        </p:nvSpPr>
        <p:spPr>
          <a:xfrm>
            <a:off x="8488680" y="5486400"/>
            <a:ext cx="2895600" cy="4572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困惑犹豫时一群人交流（大群）</a:t>
            </a:r>
            <a:endParaRPr lang="en-US" sz="1200" dirty="0"/>
          </a:p>
        </p:txBody>
      </p:sp>
      <p:sp>
        <p:nvSpPr>
          <p:cNvPr id="44" name="Shape 42"/>
          <p:cNvSpPr/>
          <p:nvPr/>
        </p:nvSpPr>
        <p:spPr>
          <a:xfrm>
            <a:off x="640080" y="6126480"/>
            <a:ext cx="10881360" cy="50292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45" name="Text 43"/>
          <p:cNvSpPr/>
          <p:nvPr/>
        </p:nvSpPr>
        <p:spPr>
          <a:xfrm>
            <a:off x="640080" y="6126480"/>
            <a:ext cx="108813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2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全程护航 · 让普通人用比较轻松的方式，抓住未来 5-10 年最大的机会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1920240"/>
            <a:ext cx="50292" cy="10058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2926080"/>
            <a:ext cx="50292" cy="100584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31920"/>
            <a:ext cx="50292" cy="100584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914400" y="1965960"/>
            <a:ext cx="10515600" cy="2926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24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问题的根源：全球经济体系进入混乱期</a:t>
            </a:r>
            <a:endParaRPr lang="en-US" sz="24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24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逆全球化 + 惨无人道的货币超发 + 技术进步</a:t>
            </a:r>
            <a:endParaRPr lang="en-US" sz="2400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A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36815" y="182880"/>
            <a:ext cx="4572000" cy="6492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?</a:t>
            </a:r>
            <a:endParaRPr lang="en-US" sz="48000" dirty="0"/>
          </a:p>
        </p:txBody>
      </p:sp>
      <p:sp>
        <p:nvSpPr>
          <p:cNvPr id="3" name="Shape 1"/>
          <p:cNvSpPr/>
          <p:nvPr/>
        </p:nvSpPr>
        <p:spPr>
          <a:xfrm>
            <a:off x="777240" y="2395728"/>
            <a:ext cx="201168" cy="228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4" name="Text 2"/>
          <p:cNvSpPr/>
          <p:nvPr/>
        </p:nvSpPr>
        <p:spPr>
          <a:xfrm>
            <a:off x="1069848" y="2286000"/>
            <a:ext cx="54864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5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QUESTION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2697480"/>
            <a:ext cx="7132320" cy="29260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34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你愿意给自己一个机会，</a:t>
            </a:r>
            <a:endParaRPr lang="en-US" sz="34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34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创造百万级的可能性吗？</a:t>
            </a:r>
            <a:endParaRPr lang="en-US" sz="3400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1920240"/>
            <a:ext cx="50292" cy="10058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2926080"/>
            <a:ext cx="50292" cy="100584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31920"/>
            <a:ext cx="50292" cy="100584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914400" y="1965960"/>
            <a:ext cx="10515600" cy="2926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24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订金 0 风险，面试后全额退款</a:t>
            </a:r>
            <a:endParaRPr lang="en-US" sz="24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24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加入私董会 0 风险：1 个月内无理由退款</a:t>
            </a:r>
            <a:endParaRPr lang="en-US" sz="2400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EARLY BIRD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2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5 天直播 160 个定金名额，越到后面越少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640080" y="205740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今天（Day 2）你还在「前 1/3 名额窗口期」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1031809" y="2697480"/>
            <a:ext cx="1392814" cy="219456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5" name="Text 13"/>
          <p:cNvSpPr/>
          <p:nvPr/>
        </p:nvSpPr>
        <p:spPr>
          <a:xfrm>
            <a:off x="640080" y="2313432"/>
            <a:ext cx="2176272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Day 1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0080" y="4983480"/>
            <a:ext cx="2176272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100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名额最多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3208081" y="3136392"/>
            <a:ext cx="1392814" cy="1755648"/>
          </a:xfrm>
          <a:prstGeom prst="rect">
            <a:avLst/>
          </a:prstGeom>
          <a:solidFill>
            <a:srgbClr val="FBBF24"/>
          </a:solidFill>
          <a:ln w="25400">
            <a:solidFill>
              <a:srgbClr val="0F172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816352" y="2752344"/>
            <a:ext cx="2176272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Day 2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2816352" y="2423160"/>
            <a:ext cx="2176272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4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▼ 现在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2816352" y="4983480"/>
            <a:ext cx="2176272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1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前 1/3 窗口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384353" y="3575304"/>
            <a:ext cx="1392814" cy="131673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22" name="Text 20"/>
          <p:cNvSpPr/>
          <p:nvPr/>
        </p:nvSpPr>
        <p:spPr>
          <a:xfrm>
            <a:off x="4992624" y="3191256"/>
            <a:ext cx="2176272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Day 3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992624" y="4983480"/>
            <a:ext cx="2176272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100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中段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7560625" y="4014216"/>
            <a:ext cx="1392814" cy="877824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25" name="Text 23"/>
          <p:cNvSpPr/>
          <p:nvPr/>
        </p:nvSpPr>
        <p:spPr>
          <a:xfrm>
            <a:off x="7168896" y="3630168"/>
            <a:ext cx="2176272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Day 4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7168896" y="4983480"/>
            <a:ext cx="2176272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100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收尾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9736897" y="4453128"/>
            <a:ext cx="1392814" cy="438912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28" name="Text 26"/>
          <p:cNvSpPr/>
          <p:nvPr/>
        </p:nvSpPr>
        <p:spPr>
          <a:xfrm>
            <a:off x="9345168" y="4069080"/>
            <a:ext cx="2176272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Day 5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9345168" y="4983480"/>
            <a:ext cx="2176272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100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尾席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640080" y="548640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总名额 160 · 越靠后越紧 · 0 风险（订金面试后全退 + 加入 1 个月无理由退款）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640080" y="5943600"/>
            <a:ext cx="1088136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具体每日名额数销讲当晚临场公布 · 总和 160</a:t>
            </a:r>
            <a:endParaRPr lang="en-US" sz="1000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1920240"/>
            <a:ext cx="50292" cy="10058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2926080"/>
            <a:ext cx="50292" cy="100584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31920"/>
            <a:ext cx="50292" cy="100584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914400" y="1965960"/>
            <a:ext cx="10515600" cy="2926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28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种一棵树最好的机会是 10 年前，</a:t>
            </a:r>
            <a:endParaRPr lang="en-US" sz="28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28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其次是现在</a:t>
            </a:r>
            <a:endParaRPr lang="en-US" sz="2800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A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36815" y="182880"/>
            <a:ext cx="4572000" cy="6492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?</a:t>
            </a:r>
            <a:endParaRPr lang="en-US" sz="48000" dirty="0"/>
          </a:p>
        </p:txBody>
      </p:sp>
      <p:sp>
        <p:nvSpPr>
          <p:cNvPr id="3" name="Shape 1"/>
          <p:cNvSpPr/>
          <p:nvPr/>
        </p:nvSpPr>
        <p:spPr>
          <a:xfrm>
            <a:off x="777240" y="2395728"/>
            <a:ext cx="201168" cy="228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4" name="Text 2"/>
          <p:cNvSpPr/>
          <p:nvPr/>
        </p:nvSpPr>
        <p:spPr>
          <a:xfrm>
            <a:off x="1069848" y="2286000"/>
            <a:ext cx="54864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5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QUESTION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2697480"/>
            <a:ext cx="7132320" cy="29260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32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哪些人适合抓住创新机会？</a:t>
            </a:r>
            <a:endParaRPr lang="en-US" sz="3200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WHO FITS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适合抓住创新机会的三种人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Shape 11"/>
          <p:cNvSpPr/>
          <p:nvPr/>
        </p:nvSpPr>
        <p:spPr>
          <a:xfrm>
            <a:off x="640080" y="2651760"/>
            <a:ext cx="3474720" cy="3383280"/>
          </a:xfrm>
          <a:prstGeom prst="rect">
            <a:avLst/>
          </a:prstGeom>
          <a:solidFill>
            <a:srgbClr val="EEF4FB"/>
          </a:solidFill>
        </p:spPr>
      </p:sp>
      <p:sp>
        <p:nvSpPr>
          <p:cNvPr id="14" name="Shape 12"/>
          <p:cNvSpPr/>
          <p:nvPr/>
        </p:nvSpPr>
        <p:spPr>
          <a:xfrm>
            <a:off x="640080" y="2651760"/>
            <a:ext cx="3474720" cy="54864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5" name="Text 13"/>
          <p:cNvSpPr/>
          <p:nvPr/>
        </p:nvSpPr>
        <p:spPr>
          <a:xfrm>
            <a:off x="914400" y="2926080"/>
            <a:ext cx="2926080" cy="10972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60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①</a:t>
            </a:r>
            <a:endParaRPr lang="en-US" sz="6000" dirty="0"/>
          </a:p>
        </p:txBody>
      </p:sp>
      <p:sp>
        <p:nvSpPr>
          <p:cNvPr id="16" name="Text 14"/>
          <p:cNvSpPr/>
          <p:nvPr/>
        </p:nvSpPr>
        <p:spPr>
          <a:xfrm>
            <a:off x="1005840" y="4069080"/>
            <a:ext cx="2743200" cy="18288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5000"/>
              </a:lnSpc>
              <a:buNone/>
            </a:pPr>
            <a:r>
              <a:rPr lang="en-US" sz="12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家庭有超过 50 万的闲钱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4343400" y="2651760"/>
            <a:ext cx="3474720" cy="3383280"/>
          </a:xfrm>
          <a:prstGeom prst="rect">
            <a:avLst/>
          </a:prstGeom>
          <a:solidFill>
            <a:srgbClr val="EEF4FB"/>
          </a:solidFill>
        </p:spPr>
      </p:sp>
      <p:sp>
        <p:nvSpPr>
          <p:cNvPr id="18" name="Shape 16"/>
          <p:cNvSpPr/>
          <p:nvPr/>
        </p:nvSpPr>
        <p:spPr>
          <a:xfrm>
            <a:off x="4343400" y="2651760"/>
            <a:ext cx="3474720" cy="54864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9" name="Text 17"/>
          <p:cNvSpPr/>
          <p:nvPr/>
        </p:nvSpPr>
        <p:spPr>
          <a:xfrm>
            <a:off x="4617720" y="2926080"/>
            <a:ext cx="2926080" cy="10972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60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②</a:t>
            </a:r>
            <a:endParaRPr lang="en-US" sz="6000" dirty="0"/>
          </a:p>
        </p:txBody>
      </p:sp>
      <p:sp>
        <p:nvSpPr>
          <p:cNvPr id="20" name="Text 18"/>
          <p:cNvSpPr/>
          <p:nvPr/>
        </p:nvSpPr>
        <p:spPr>
          <a:xfrm>
            <a:off x="4709160" y="4069080"/>
            <a:ext cx="2743200" cy="18288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5000"/>
              </a:lnSpc>
              <a:buNone/>
            </a:pPr>
            <a:r>
              <a:rPr lang="en-US" sz="12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愿意了解新事物开启人生新可能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8046720" y="2651760"/>
            <a:ext cx="3474720" cy="3383280"/>
          </a:xfrm>
          <a:prstGeom prst="rect">
            <a:avLst/>
          </a:prstGeom>
          <a:solidFill>
            <a:srgbClr val="EEF4FB"/>
          </a:solidFill>
        </p:spPr>
      </p:sp>
      <p:sp>
        <p:nvSpPr>
          <p:cNvPr id="22" name="Shape 20"/>
          <p:cNvSpPr/>
          <p:nvPr/>
        </p:nvSpPr>
        <p:spPr>
          <a:xfrm>
            <a:off x="8046720" y="2651760"/>
            <a:ext cx="3474720" cy="54864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3" name="Text 21"/>
          <p:cNvSpPr/>
          <p:nvPr/>
        </p:nvSpPr>
        <p:spPr>
          <a:xfrm>
            <a:off x="8321040" y="2926080"/>
            <a:ext cx="2926080" cy="10972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60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③</a:t>
            </a:r>
            <a:endParaRPr lang="en-US" sz="6000" dirty="0"/>
          </a:p>
        </p:txBody>
      </p:sp>
      <p:sp>
        <p:nvSpPr>
          <p:cNvPr id="24" name="Text 22"/>
          <p:cNvSpPr/>
          <p:nvPr/>
        </p:nvSpPr>
        <p:spPr>
          <a:xfrm>
            <a:off x="8412480" y="4069080"/>
            <a:ext cx="2743200" cy="18288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5000"/>
              </a:lnSpc>
              <a:buNone/>
            </a:pPr>
            <a:r>
              <a:rPr lang="en-US" sz="12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希望和一群高能量真诚的私董实现人生跃迁</a:t>
            </a:r>
            <a:endParaRPr lang="en-US" sz="1200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1920240"/>
            <a:ext cx="50292" cy="10058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2926080"/>
            <a:ext cx="50292" cy="100584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31920"/>
            <a:ext cx="50292" cy="100584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914400" y="1965960"/>
            <a:ext cx="10515600" cy="2926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30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也许有一天，法币世界面临崩溃</a:t>
            </a:r>
            <a:endParaRPr lang="en-US" sz="30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30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比特币是我们这代人的诺亚方舟</a:t>
            </a:r>
            <a:endParaRPr lang="en-US" sz="3000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2377440"/>
            <a:ext cx="50292" cy="76200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3139440"/>
            <a:ext cx="50292" cy="76200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01440"/>
            <a:ext cx="50292" cy="76200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914400" y="2560320"/>
            <a:ext cx="10515600" cy="1645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kern="0" spc="5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给自己和下一代创造无限可能</a:t>
            </a:r>
            <a:endParaRPr lang="en-US" sz="4000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TESTIMONIAL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zh-CN" altLang="en-US" sz="26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我们</a:t>
            </a:r>
            <a:r>
              <a:rPr lang="zh-CN" altLang="en-US" sz="26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一起走了</a:t>
            </a:r>
            <a:r>
              <a:rPr lang="en-US" altLang="zh-CN" sz="26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5</a:t>
            </a:r>
            <a:r>
              <a:rPr lang="zh-CN" altLang="en-US" sz="26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年，未来会陪伴大家走</a:t>
            </a:r>
            <a:r>
              <a:rPr lang="zh-CN" altLang="en-US" sz="26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很久</a:t>
            </a:r>
            <a:endParaRPr lang="zh-CN" altLang="en-US" sz="2600" b="1" kern="0" spc="200" dirty="0">
              <a:solidFill>
                <a:srgbClr val="0F172A"/>
              </a:solidFill>
              <a:latin typeface="苹方-简" panose="020B0400000000000000" pitchFamily="34" charset="-122"/>
              <a:ea typeface="苹方-简" panose="020B0400000000000000" pitchFamily="34" charset="-122"/>
              <a:cs typeface="苹方-简" panose="020B0400000000000000" pitchFamily="34" charset="-12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640080" y="205740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学员复盘截图 / 群内发言截图 · 脱敏处理</a:t>
            </a:r>
            <a:endParaRPr lang="en-US" sz="1400" dirty="0"/>
          </a:p>
        </p:txBody>
      </p:sp>
      <p:sp>
        <p:nvSpPr>
          <p:cNvPr id="14" name="Shape 12"/>
          <p:cNvSpPr/>
          <p:nvPr>
            <p:custDataLst>
              <p:tags r:id="rId1"/>
            </p:custDataLst>
          </p:nvPr>
        </p:nvSpPr>
        <p:spPr>
          <a:xfrm>
            <a:off x="1033780" y="3086100"/>
            <a:ext cx="2656205" cy="1995170"/>
          </a:xfrm>
          <a:prstGeom prst="rect">
            <a:avLst/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5" name="Text 13"/>
          <p:cNvSpPr/>
          <p:nvPr>
            <p:custDataLst>
              <p:tags r:id="rId2"/>
            </p:custDataLst>
          </p:nvPr>
        </p:nvSpPr>
        <p:spPr>
          <a:xfrm>
            <a:off x="731520" y="2606040"/>
            <a:ext cx="3261360" cy="2743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证言 ① 4.19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啡眼睛 · 广东</a:t>
            </a:r>
            <a:endParaRPr lang="en-US" sz="1100" dirty="0"/>
          </a:p>
        </p:txBody>
      </p:sp>
      <p:sp>
        <p:nvSpPr>
          <p:cNvPr id="16" name="Text 14"/>
          <p:cNvSpPr/>
          <p:nvPr>
            <p:custDataLst>
              <p:tags r:id="rId3"/>
            </p:custDataLst>
          </p:nvPr>
        </p:nvSpPr>
        <p:spPr>
          <a:xfrm>
            <a:off x="640080" y="5486400"/>
            <a:ext cx="3444240" cy="96012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sz="1000" kern="0" spc="1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加入 2 个月</a:t>
            </a:r>
            <a:endParaRPr lang="en-US" sz="1000" dirty="0"/>
          </a:p>
          <a:p>
            <a:pPr marL="0" indent="0" algn="ctr">
              <a:lnSpc>
                <a:spcPct val="140000"/>
              </a:lnSpc>
              <a:buNone/>
            </a:pPr>
            <a:r>
              <a:rPr lang="en-US" sz="1000" kern="0" spc="1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配齐保险/港卡/盈透/十年养基</a:t>
            </a:r>
            <a:endParaRPr lang="en-US" sz="1000" dirty="0"/>
          </a:p>
          <a:p>
            <a:pPr marL="0" indent="0" algn="ctr">
              <a:lnSpc>
                <a:spcPct val="140000"/>
              </a:lnSpc>
              <a:buNone/>
            </a:pPr>
            <a:r>
              <a:rPr lang="en-US" sz="1000" kern="0" spc="1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马拉松/小确幸/磐石/黄金</a:t>
            </a:r>
            <a:endParaRPr lang="en-US" sz="1000" dirty="0"/>
          </a:p>
        </p:txBody>
      </p:sp>
      <p:sp>
        <p:nvSpPr>
          <p:cNvPr id="17" name="Shape 15"/>
          <p:cNvSpPr/>
          <p:nvPr>
            <p:custDataLst>
              <p:tags r:id="rId4"/>
            </p:custDataLst>
          </p:nvPr>
        </p:nvSpPr>
        <p:spPr>
          <a:xfrm>
            <a:off x="4661535" y="3086100"/>
            <a:ext cx="2838450" cy="1960880"/>
          </a:xfrm>
          <a:prstGeom prst="rect">
            <a:avLst/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>
            <p:custDataLst>
              <p:tags r:id="rId5"/>
            </p:custDataLst>
          </p:nvPr>
        </p:nvSpPr>
        <p:spPr>
          <a:xfrm>
            <a:off x="4450080" y="2606040"/>
            <a:ext cx="3261360" cy="2743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证言 ② 5.41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Rachel · 深圳</a:t>
            </a:r>
            <a:endParaRPr lang="en-US" sz="1100" dirty="0"/>
          </a:p>
        </p:txBody>
      </p:sp>
      <p:sp>
        <p:nvSpPr>
          <p:cNvPr id="19" name="Text 17"/>
          <p:cNvSpPr/>
          <p:nvPr>
            <p:custDataLst>
              <p:tags r:id="rId6"/>
            </p:custDataLst>
          </p:nvPr>
        </p:nvSpPr>
        <p:spPr>
          <a:xfrm>
            <a:off x="4358640" y="5486400"/>
            <a:ext cx="3444240" cy="96012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sz="1000" kern="0" spc="1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加入 140 天</a:t>
            </a:r>
            <a:endParaRPr lang="en-US" sz="1000" dirty="0"/>
          </a:p>
          <a:p>
            <a:pPr marL="0" indent="0" algn="ctr">
              <a:lnSpc>
                <a:spcPct val="140000"/>
              </a:lnSpc>
              <a:buNone/>
            </a:pPr>
            <a:r>
              <a:rPr lang="en-US" sz="1000" kern="0" spc="1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i 人女性找到组织</a:t>
            </a:r>
            <a:endParaRPr lang="en-US" sz="1000" dirty="0"/>
          </a:p>
          <a:p>
            <a:pPr marL="0" indent="0" algn="ctr">
              <a:lnSpc>
                <a:spcPct val="140000"/>
              </a:lnSpc>
              <a:buNone/>
            </a:pPr>
            <a:r>
              <a:rPr lang="en-US" sz="1000" kern="0" spc="1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闺蜜樱子 + 同频朋友</a:t>
            </a:r>
            <a:endParaRPr lang="en-US" sz="1000" dirty="0"/>
          </a:p>
        </p:txBody>
      </p:sp>
      <p:sp>
        <p:nvSpPr>
          <p:cNvPr id="20" name="Shape 18"/>
          <p:cNvSpPr/>
          <p:nvPr>
            <p:custDataLst>
              <p:tags r:id="rId7"/>
            </p:custDataLst>
          </p:nvPr>
        </p:nvSpPr>
        <p:spPr>
          <a:xfrm>
            <a:off x="8561070" y="3085465"/>
            <a:ext cx="2536825" cy="1995805"/>
          </a:xfrm>
          <a:prstGeom prst="rect">
            <a:avLst/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1" name="Text 19"/>
          <p:cNvSpPr/>
          <p:nvPr>
            <p:custDataLst>
              <p:tags r:id="rId8"/>
            </p:custDataLst>
          </p:nvPr>
        </p:nvSpPr>
        <p:spPr>
          <a:xfrm>
            <a:off x="8168640" y="2606040"/>
            <a:ext cx="3261360" cy="2743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证言 ③ 1.18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season</a:t>
            </a:r>
            <a:endParaRPr lang="en-US" sz="1100" dirty="0"/>
          </a:p>
        </p:txBody>
      </p:sp>
      <p:sp>
        <p:nvSpPr>
          <p:cNvPr id="22" name="Text 20"/>
          <p:cNvSpPr/>
          <p:nvPr>
            <p:custDataLst>
              <p:tags r:id="rId9"/>
            </p:custDataLst>
          </p:nvPr>
        </p:nvSpPr>
        <p:spPr>
          <a:xfrm>
            <a:off x="8077200" y="5486400"/>
            <a:ext cx="3444240" cy="96012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sz="1000" kern="0" spc="1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BTC 周期止盈 / 逢低买入</a:t>
            </a:r>
            <a:endParaRPr lang="en-US" sz="1000" dirty="0"/>
          </a:p>
          <a:p>
            <a:pPr marL="0" indent="0" algn="ctr">
              <a:lnSpc>
                <a:spcPct val="140000"/>
              </a:lnSpc>
              <a:buNone/>
            </a:pPr>
            <a:r>
              <a:rPr lang="en-US" sz="1000" kern="0" spc="1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2024 年 +143% 收益</a:t>
            </a:r>
            <a:endParaRPr lang="en-US" sz="1000" dirty="0"/>
          </a:p>
          <a:p>
            <a:pPr marL="0" indent="0" algn="ctr">
              <a:lnSpc>
                <a:spcPct val="140000"/>
              </a:lnSpc>
              <a:buNone/>
            </a:pPr>
            <a:r>
              <a:rPr lang="en-US" sz="1000" kern="0" spc="1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赚回门票价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40080" y="6446520"/>
            <a:ext cx="10881360" cy="25603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以上均为真实学员发言 · 已脱敏</a:t>
            </a:r>
            <a:endParaRPr lang="en-US" sz="900" dirty="0"/>
          </a:p>
        </p:txBody>
      </p:sp>
      <p:pic>
        <p:nvPicPr>
          <p:cNvPr id="24" name="图片 23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51535" y="2855595"/>
            <a:ext cx="3141345" cy="220726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4661535" y="2448560"/>
            <a:ext cx="2956560" cy="2632710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8168640" y="2852420"/>
            <a:ext cx="3147695" cy="2353310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1920240"/>
            <a:ext cx="50292" cy="10058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2926080"/>
            <a:ext cx="50292" cy="100584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31920"/>
            <a:ext cx="50292" cy="100584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914400" y="1965960"/>
            <a:ext cx="10515600" cy="2926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3600" b="1" kern="0" spc="4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未来并不属于所有人</a:t>
            </a:r>
            <a:endParaRPr lang="en-US" sz="36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3600" b="1" kern="0" spc="4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未来属于提前看到它的人</a:t>
            </a:r>
            <a:endParaRPr lang="en-US" sz="3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DATA · USA DEBT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6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美国印钞数据，国债利息超过军费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graphicFrame>
        <p:nvGraphicFramePr>
          <p:cNvPr id="13" name="Chart 0"/>
          <p:cNvGraphicFramePr/>
          <p:nvPr/>
        </p:nvGraphicFramePr>
        <p:xfrm>
          <a:off x="822960" y="2331720"/>
          <a:ext cx="10515600" cy="3154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4" name="Shape 11"/>
          <p:cNvSpPr/>
          <p:nvPr/>
        </p:nvSpPr>
        <p:spPr>
          <a:xfrm>
            <a:off x="8732520" y="2606040"/>
            <a:ext cx="0" cy="2743200"/>
          </a:xfrm>
          <a:prstGeom prst="line">
            <a:avLst/>
          </a:prstGeom>
          <a:noFill/>
          <a:ln w="15240">
            <a:solidFill>
              <a:srgbClr val="DC2626"/>
            </a:solidFill>
            <a:prstDash val="dash"/>
          </a:ln>
        </p:spPr>
      </p:sp>
      <p:sp>
        <p:nvSpPr>
          <p:cNvPr id="15" name="Text 12"/>
          <p:cNvSpPr/>
          <p:nvPr/>
        </p:nvSpPr>
        <p:spPr>
          <a:xfrm>
            <a:off x="7909560" y="2395728"/>
            <a:ext cx="237744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000" b="1" dirty="0">
                <a:solidFill>
                  <a:srgbClr val="DC2626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▼ FY2024 交叉</a:t>
            </a:r>
            <a:endParaRPr lang="en-US" sz="1000" dirty="0"/>
          </a:p>
          <a:p>
            <a:pPr marL="0" indent="0" algn="ctr">
              <a:lnSpc>
                <a:spcPct val="125000"/>
              </a:lnSpc>
              <a:buNone/>
            </a:pPr>
            <a:r>
              <a:rPr lang="en-US" sz="1000" b="1" dirty="0">
                <a:solidFill>
                  <a:srgbClr val="DC2626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利息 $881B 首超军费 $826B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640080" y="562356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美国净利息支出在 FY2024 历史性首次超过国防开支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365760" y="6053328"/>
            <a:ext cx="105156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i="1" kern="0" spc="1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数据来源：美国财政部 / OMB Fiscal Year 联邦预算 · 净利息口径（CBO Net Interest Outlays）</a:t>
            </a:r>
            <a:endParaRPr lang="en-US" sz="800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A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36815" y="182880"/>
            <a:ext cx="4572000" cy="6492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?</a:t>
            </a:r>
            <a:endParaRPr lang="en-US" sz="48000" dirty="0"/>
          </a:p>
        </p:txBody>
      </p:sp>
      <p:sp>
        <p:nvSpPr>
          <p:cNvPr id="3" name="Shape 1"/>
          <p:cNvSpPr/>
          <p:nvPr/>
        </p:nvSpPr>
        <p:spPr>
          <a:xfrm>
            <a:off x="777240" y="2395728"/>
            <a:ext cx="201168" cy="228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4" name="Text 2"/>
          <p:cNvSpPr/>
          <p:nvPr/>
        </p:nvSpPr>
        <p:spPr>
          <a:xfrm>
            <a:off x="1069848" y="2286000"/>
            <a:ext cx="54864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5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QUESTION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2697480"/>
            <a:ext cx="7132320" cy="29260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32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你一个这么保守的人</a:t>
            </a:r>
            <a:endParaRPr lang="en-US" sz="32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32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为什么要在私董会分享比特币？</a:t>
            </a:r>
            <a:endParaRPr lang="en-US" sz="3200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1920240"/>
            <a:ext cx="50292" cy="10058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2926080"/>
            <a:ext cx="50292" cy="100584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31920"/>
            <a:ext cx="50292" cy="100584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914400" y="1965960"/>
            <a:ext cx="10515600" cy="2926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28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因为它太好，太珍贵</a:t>
            </a:r>
            <a:endParaRPr lang="en-US" sz="28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28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所以我也给大家铺了一条稳健投资的路</a:t>
            </a:r>
            <a:endParaRPr lang="en-US" sz="2800" dirty="0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1920240"/>
            <a:ext cx="50292" cy="10058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2926080"/>
            <a:ext cx="50292" cy="100584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31920"/>
            <a:ext cx="50292" cy="100584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914400" y="1965960"/>
            <a:ext cx="10515600" cy="2926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30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听到今天课程的你，</a:t>
            </a:r>
            <a:endParaRPr lang="en-US" sz="30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30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我不希望你在 10 年后说：</a:t>
            </a:r>
            <a:endParaRPr lang="en-US" sz="30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30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很遗憾，当时错过了比特币</a:t>
            </a:r>
            <a:endParaRPr lang="en-US" sz="3000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A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36815" y="182880"/>
            <a:ext cx="4572000" cy="6492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?</a:t>
            </a:r>
            <a:endParaRPr lang="en-US" sz="48000" dirty="0"/>
          </a:p>
        </p:txBody>
      </p:sp>
      <p:sp>
        <p:nvSpPr>
          <p:cNvPr id="3" name="Shape 1"/>
          <p:cNvSpPr/>
          <p:nvPr/>
        </p:nvSpPr>
        <p:spPr>
          <a:xfrm>
            <a:off x="777240" y="2395728"/>
            <a:ext cx="201168" cy="228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4" name="Text 2"/>
          <p:cNvSpPr/>
          <p:nvPr/>
        </p:nvSpPr>
        <p:spPr>
          <a:xfrm>
            <a:off x="1069848" y="2286000"/>
            <a:ext cx="54864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5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QUESTION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2697480"/>
            <a:ext cx="7132320" cy="29260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32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在打破认知抓住大趋势的道路上</a:t>
            </a:r>
            <a:endParaRPr lang="en-US" sz="32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32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有哪些卡点？</a:t>
            </a:r>
            <a:endParaRPr lang="en-US" sz="3200" dirty="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A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36815" y="182880"/>
            <a:ext cx="4572000" cy="6492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?</a:t>
            </a:r>
            <a:endParaRPr lang="en-US" sz="48000" dirty="0"/>
          </a:p>
        </p:txBody>
      </p:sp>
      <p:sp>
        <p:nvSpPr>
          <p:cNvPr id="3" name="Shape 1"/>
          <p:cNvSpPr/>
          <p:nvPr/>
        </p:nvSpPr>
        <p:spPr>
          <a:xfrm>
            <a:off x="777240" y="2395728"/>
            <a:ext cx="201168" cy="228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4" name="Text 2"/>
          <p:cNvSpPr/>
          <p:nvPr/>
        </p:nvSpPr>
        <p:spPr>
          <a:xfrm>
            <a:off x="1069848" y="2286000"/>
            <a:ext cx="54864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5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QUESTION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2697480"/>
            <a:ext cx="7132320" cy="29260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34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时间不够？</a:t>
            </a:r>
            <a:endParaRPr lang="en-US" sz="3400" dirty="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2377440"/>
            <a:ext cx="50292" cy="76200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3139440"/>
            <a:ext cx="50292" cy="76200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01440"/>
            <a:ext cx="50292" cy="76200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914400" y="2560320"/>
            <a:ext cx="10515600" cy="1645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kern="0" spc="4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对 90% 的人来说，财富都是第一优先级</a:t>
            </a:r>
            <a:endParaRPr lang="en-US" sz="3200" dirty="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A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36815" y="182880"/>
            <a:ext cx="4572000" cy="6492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?</a:t>
            </a:r>
            <a:endParaRPr lang="en-US" sz="48000" dirty="0"/>
          </a:p>
        </p:txBody>
      </p:sp>
      <p:sp>
        <p:nvSpPr>
          <p:cNvPr id="3" name="Shape 1"/>
          <p:cNvSpPr/>
          <p:nvPr/>
        </p:nvSpPr>
        <p:spPr>
          <a:xfrm>
            <a:off x="777240" y="2395728"/>
            <a:ext cx="201168" cy="228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4" name="Text 2"/>
          <p:cNvSpPr/>
          <p:nvPr/>
        </p:nvSpPr>
        <p:spPr>
          <a:xfrm>
            <a:off x="1069848" y="2286000"/>
            <a:ext cx="54864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5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QUESTION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2697480"/>
            <a:ext cx="7132320" cy="29260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34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投资太难懂？</a:t>
            </a:r>
            <a:endParaRPr lang="en-US" sz="3400" dirty="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640080" y="2286000"/>
            <a:ext cx="50292" cy="76200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640080" y="3048000"/>
            <a:ext cx="50292" cy="76200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640080" y="3810000"/>
            <a:ext cx="50292" cy="76200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Text 8"/>
          <p:cNvSpPr/>
          <p:nvPr/>
        </p:nvSpPr>
        <p:spPr>
          <a:xfrm>
            <a:off x="868680" y="2377440"/>
            <a:ext cx="6035040" cy="23774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30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我每年做 500 小时研究</a:t>
            </a:r>
            <a:endParaRPr lang="en-US" sz="30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30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把结果用人话讲给你听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7680960" y="1645920"/>
            <a:ext cx="3840480" cy="4572000"/>
          </a:xfrm>
          <a:prstGeom prst="rect">
            <a:avLst/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772400" y="1645920"/>
            <a:ext cx="3657600" cy="4572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证言 2.41 · 勤勤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人生第 0.001 个比特币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小白也能听懂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40080" y="5897880"/>
            <a:ext cx="68580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00" i="1" kern="0" spc="2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【证言占位】「启昌从货币历史讲起，听完就理解了为什么会诞生比特币」</a:t>
            </a:r>
            <a:endParaRPr lang="en-US" sz="1100" dirty="0"/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81595" y="1645920"/>
            <a:ext cx="3833495" cy="4571365"/>
          </a:xfrm>
          <a:prstGeom prst="rect">
            <a:avLst/>
          </a:prstGeo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A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36815" y="182880"/>
            <a:ext cx="4572000" cy="6492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?</a:t>
            </a:r>
            <a:endParaRPr lang="en-US" sz="48000" dirty="0"/>
          </a:p>
        </p:txBody>
      </p:sp>
      <p:sp>
        <p:nvSpPr>
          <p:cNvPr id="3" name="Shape 1"/>
          <p:cNvSpPr/>
          <p:nvPr/>
        </p:nvSpPr>
        <p:spPr>
          <a:xfrm>
            <a:off x="777240" y="2395728"/>
            <a:ext cx="201168" cy="228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4" name="Text 2"/>
          <p:cNvSpPr/>
          <p:nvPr/>
        </p:nvSpPr>
        <p:spPr>
          <a:xfrm>
            <a:off x="1069848" y="2286000"/>
            <a:ext cx="54864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5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QUESTION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2697480"/>
            <a:ext cx="7132320" cy="29260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32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i 人有点担心难融入社群？</a:t>
            </a:r>
            <a:endParaRPr lang="en-US" sz="3200" dirty="0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640080" y="2286000"/>
            <a:ext cx="50292" cy="76200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640080" y="3048000"/>
            <a:ext cx="50292" cy="76200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640080" y="3810000"/>
            <a:ext cx="50292" cy="76200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Text 8"/>
          <p:cNvSpPr/>
          <p:nvPr/>
        </p:nvSpPr>
        <p:spPr>
          <a:xfrm>
            <a:off x="868680" y="2377440"/>
            <a:ext cx="6035040" cy="23774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30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真诚环境 + 支持官</a:t>
            </a:r>
            <a:endParaRPr lang="en-US" sz="30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30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+ 新手村计划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7680960" y="1645920"/>
            <a:ext cx="3204210" cy="4572000"/>
          </a:xfrm>
          <a:prstGeom prst="rect">
            <a:avLst/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772400" y="1645920"/>
            <a:ext cx="3112770" cy="4572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证言 3.59 · Vincent </a:t>
            </a:r>
            <a:endParaRPr lang="en-US" sz="1100" kern="0" spc="400" dirty="0">
              <a:solidFill>
                <a:srgbClr val="94A3B8"/>
              </a:solidFill>
              <a:latin typeface="苹方-简" panose="020B0400000000000000" pitchFamily="34" charset="-122"/>
              <a:ea typeface="苹方-简" panose="020B0400000000000000" pitchFamily="34" charset="-122"/>
              <a:cs typeface="苹方-简" panose="020B0400000000000000" pitchFamily="34" charset="-120"/>
            </a:endParaRPr>
          </a:p>
          <a:p>
            <a:pPr marL="0" indent="0" algn="ctr">
              <a:buNone/>
            </a:pPr>
            <a:r>
              <a:rPr lang="en-US" sz="11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· 广东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阳光型社恐 i 人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15 天链接 42 名小伙伴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40080" y="5897880"/>
            <a:ext cx="68580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00" i="1" kern="0" spc="2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【证言占位】「第一个积极的场域，带来更多的是滋养」</a:t>
            </a:r>
            <a:endParaRPr lang="en-US" sz="1100" dirty="0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85075" y="1521460"/>
            <a:ext cx="3300095" cy="474218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1920240"/>
            <a:ext cx="50292" cy="10058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2926080"/>
            <a:ext cx="50292" cy="100584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31920"/>
            <a:ext cx="50292" cy="100584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914400" y="1965960"/>
            <a:ext cx="10515600" cy="2926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28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货币超发是造成贫富分化的核心原因</a:t>
            </a:r>
            <a:endParaRPr lang="en-US" sz="28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28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离权力越近，越容易获得超发货币</a:t>
            </a:r>
            <a:endParaRPr lang="en-US" sz="2800" dirty="0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A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36815" y="182880"/>
            <a:ext cx="4572000" cy="6492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?</a:t>
            </a:r>
            <a:endParaRPr lang="en-US" sz="48000" dirty="0"/>
          </a:p>
        </p:txBody>
      </p:sp>
      <p:sp>
        <p:nvSpPr>
          <p:cNvPr id="3" name="Shape 1"/>
          <p:cNvSpPr/>
          <p:nvPr/>
        </p:nvSpPr>
        <p:spPr>
          <a:xfrm>
            <a:off x="777240" y="2395728"/>
            <a:ext cx="201168" cy="228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4" name="Text 2"/>
          <p:cNvSpPr/>
          <p:nvPr/>
        </p:nvSpPr>
        <p:spPr>
          <a:xfrm>
            <a:off x="1069848" y="2286000"/>
            <a:ext cx="54864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5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QUESTION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2697480"/>
            <a:ext cx="7132320" cy="29260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34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自己不算有钱人？</a:t>
            </a:r>
            <a:endParaRPr lang="en-US" sz="3400" dirty="0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2377440"/>
            <a:ext cx="50292" cy="76200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3139440"/>
            <a:ext cx="50292" cy="76200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01440"/>
            <a:ext cx="50292" cy="76200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914400" y="2560320"/>
            <a:ext cx="10515600" cy="1645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kern="0" spc="5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不要问你配不配，而要问你想不要</a:t>
            </a:r>
            <a:endParaRPr lang="en-US" sz="4000" dirty="0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A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36815" y="182880"/>
            <a:ext cx="4572000" cy="6492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?</a:t>
            </a:r>
            <a:endParaRPr lang="en-US" sz="48000" dirty="0"/>
          </a:p>
        </p:txBody>
      </p:sp>
      <p:sp>
        <p:nvSpPr>
          <p:cNvPr id="3" name="Shape 1"/>
          <p:cNvSpPr/>
          <p:nvPr/>
        </p:nvSpPr>
        <p:spPr>
          <a:xfrm>
            <a:off x="777240" y="2395728"/>
            <a:ext cx="201168" cy="228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4" name="Text 2"/>
          <p:cNvSpPr/>
          <p:nvPr/>
        </p:nvSpPr>
        <p:spPr>
          <a:xfrm>
            <a:off x="1069848" y="2286000"/>
            <a:ext cx="54864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5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QUESTION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2697480"/>
            <a:ext cx="7132320" cy="29260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32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你想让自己突破财富天花板</a:t>
            </a:r>
            <a:endParaRPr lang="en-US" sz="32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32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实现自由人生吗？</a:t>
            </a:r>
            <a:endParaRPr lang="en-US" sz="3200" dirty="0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49301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49301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48844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142240"/>
            <a:ext cx="50292" cy="76200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904240"/>
            <a:ext cx="50292" cy="76200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42351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914400" y="325120"/>
            <a:ext cx="10515600" cy="1645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3200" b="1" kern="0" spc="4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最重要的成长方法，被一群人推着</a:t>
            </a:r>
            <a:r>
              <a:rPr lang="zh-CN" altLang="en-US" sz="3200" b="1" kern="0" spc="4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走</a:t>
            </a:r>
            <a:endParaRPr lang="zh-CN" altLang="en-US" sz="3200" b="1" kern="0" spc="400" dirty="0">
              <a:solidFill>
                <a:srgbClr val="0F172A"/>
              </a:solidFill>
              <a:latin typeface="苹方-简" panose="020B0400000000000000" pitchFamily="34" charset="-122"/>
              <a:ea typeface="苹方-简" panose="020B0400000000000000" pitchFamily="34" charset="-122"/>
              <a:cs typeface="苹方-简" panose="020B0400000000000000" pitchFamily="34" charset="-120"/>
            </a:endParaRPr>
          </a:p>
        </p:txBody>
      </p:sp>
      <p:pic>
        <p:nvPicPr>
          <p:cNvPr id="14" name="图片 13" descr="7.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8845" y="2484120"/>
            <a:ext cx="3934460" cy="2212975"/>
          </a:xfrm>
          <a:prstGeom prst="rect">
            <a:avLst/>
          </a:prstGeom>
        </p:spPr>
      </p:pic>
      <p:pic>
        <p:nvPicPr>
          <p:cNvPr id="15" name="图片 14" descr="9.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3305" y="2484120"/>
            <a:ext cx="3304540" cy="2202815"/>
          </a:xfrm>
          <a:prstGeom prst="rect">
            <a:avLst/>
          </a:prstGeom>
        </p:spPr>
      </p:pic>
      <p:pic>
        <p:nvPicPr>
          <p:cNvPr id="16" name="图片 15" descr="9.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7845" y="2461260"/>
            <a:ext cx="3340100" cy="2225675"/>
          </a:xfrm>
          <a:prstGeom prst="rect">
            <a:avLst/>
          </a:prstGeom>
        </p:spPr>
      </p:pic>
      <p:pic>
        <p:nvPicPr>
          <p:cNvPr id="17" name="图片 16" descr="9.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845" y="4697095"/>
            <a:ext cx="3185160" cy="2123440"/>
          </a:xfrm>
          <a:prstGeom prst="rect">
            <a:avLst/>
          </a:prstGeom>
        </p:spPr>
      </p:pic>
      <p:pic>
        <p:nvPicPr>
          <p:cNvPr id="19" name="图片 18" descr="9.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3305" y="4719320"/>
            <a:ext cx="3272790" cy="2181225"/>
          </a:xfrm>
          <a:prstGeom prst="rect">
            <a:avLst/>
          </a:prstGeom>
        </p:spPr>
      </p:pic>
      <p:pic>
        <p:nvPicPr>
          <p:cNvPr id="20" name="图片 19" descr="9.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1985" y="4730750"/>
            <a:ext cx="3507740" cy="2338705"/>
          </a:xfrm>
          <a:prstGeom prst="rect">
            <a:avLst/>
          </a:prstGeom>
        </p:spPr>
      </p:pic>
      <p:pic>
        <p:nvPicPr>
          <p:cNvPr id="21" name="图片 20" descr="9.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5620" y="4730750"/>
            <a:ext cx="3507740" cy="2338705"/>
          </a:xfrm>
          <a:prstGeom prst="rect">
            <a:avLst/>
          </a:prstGeom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2377440"/>
            <a:ext cx="50292" cy="76200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3139440"/>
            <a:ext cx="50292" cy="76200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01440"/>
            <a:ext cx="50292" cy="76200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914400" y="2560320"/>
            <a:ext cx="10515600" cy="1645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800" b="1" kern="0" spc="6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所有的机会都有窗口期</a:t>
            </a:r>
            <a:endParaRPr lang="en-US" sz="4800" dirty="0"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PRICING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zh-CN" altLang="en-US" sz="3000" b="1" kern="0" spc="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越早加入，优惠</a:t>
            </a:r>
            <a:r>
              <a:rPr lang="zh-CN" altLang="en-US" sz="3000" b="1" kern="0" spc="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越多</a:t>
            </a:r>
            <a:endParaRPr lang="zh-CN" altLang="en-US" sz="3000" b="1" kern="0" spc="200" dirty="0">
              <a:solidFill>
                <a:srgbClr val="0F172A"/>
              </a:solidFill>
              <a:latin typeface="PingFang SC" pitchFamily="34" charset="0"/>
              <a:ea typeface="PingFang SC" pitchFamily="34" charset="-122"/>
              <a:cs typeface="PingFang SC" pitchFamily="34" charset="-12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640080" y="2057400"/>
            <a:ext cx="1088136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2B6CB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你现在看到的价格，是私董会未来最便宜的价格  ·  越早加入越划算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40080" y="2487168"/>
            <a:ext cx="5486400" cy="25603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年度费用  ·  三阶段递进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40080" y="2761488"/>
            <a:ext cx="320040" cy="27432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6" name="Shape 14"/>
          <p:cNvSpPr/>
          <p:nvPr/>
        </p:nvSpPr>
        <p:spPr>
          <a:xfrm>
            <a:off x="640080" y="2852928"/>
            <a:ext cx="3456432" cy="3429000"/>
          </a:xfrm>
          <a:prstGeom prst="rect">
            <a:avLst/>
          </a:prstGeom>
          <a:solidFill>
            <a:srgbClr val="EEF4FB"/>
          </a:solidFill>
          <a:ln w="25400">
            <a:solidFill>
              <a:srgbClr val="FBBF24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40080" y="2852928"/>
            <a:ext cx="3456432" cy="475488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18" name="Text 16"/>
          <p:cNvSpPr/>
          <p:nvPr/>
        </p:nvSpPr>
        <p:spPr>
          <a:xfrm>
            <a:off x="640080" y="2852928"/>
            <a:ext cx="3456432" cy="47548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300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第一年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914400" y="3447288"/>
            <a:ext cx="2907792" cy="34747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kern="0" spc="2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早鸟前 80 名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914400" y="3813048"/>
            <a:ext cx="2907792" cy="65836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¥25,000</a:t>
            </a:r>
            <a:endParaRPr lang="en-US" sz="3200" dirty="0"/>
          </a:p>
        </p:txBody>
      </p:sp>
      <p:sp>
        <p:nvSpPr>
          <p:cNvPr id="21" name="Shape 19"/>
          <p:cNvSpPr/>
          <p:nvPr/>
        </p:nvSpPr>
        <p:spPr>
          <a:xfrm>
            <a:off x="914400" y="4572000"/>
            <a:ext cx="2907792" cy="18288"/>
          </a:xfrm>
          <a:prstGeom prst="rect">
            <a:avLst/>
          </a:prstGeom>
          <a:solidFill>
            <a:srgbClr val="E2E8F0"/>
          </a:solidFill>
        </p:spPr>
      </p:sp>
      <p:sp>
        <p:nvSpPr>
          <p:cNvPr id="22" name="Text 20"/>
          <p:cNvSpPr/>
          <p:nvPr/>
        </p:nvSpPr>
        <p:spPr>
          <a:xfrm>
            <a:off x="914400" y="4663440"/>
            <a:ext cx="2907792" cy="34747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原价 ¥39,800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914400" y="5065776"/>
            <a:ext cx="2907792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立省 ¥14,800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3675888" y="2990088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25" name="Shape 23"/>
          <p:cNvSpPr/>
          <p:nvPr/>
        </p:nvSpPr>
        <p:spPr>
          <a:xfrm>
            <a:off x="4370832" y="2852928"/>
            <a:ext cx="3456432" cy="3429000"/>
          </a:xfrm>
          <a:prstGeom prst="rect">
            <a:avLst/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370832" y="2852928"/>
            <a:ext cx="3456432" cy="475488"/>
          </a:xfrm>
          <a:prstGeom prst="rect">
            <a:avLst/>
          </a:prstGeom>
          <a:solidFill>
            <a:srgbClr val="475569"/>
          </a:solidFill>
        </p:spPr>
      </p:sp>
      <p:sp>
        <p:nvSpPr>
          <p:cNvPr id="27" name="Text 25"/>
          <p:cNvSpPr/>
          <p:nvPr/>
        </p:nvSpPr>
        <p:spPr>
          <a:xfrm>
            <a:off x="4370832" y="2852928"/>
            <a:ext cx="3456432" cy="47548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300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第二年 · 第三年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4645152" y="3447288"/>
            <a:ext cx="2907792" cy="34747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kern="0" spc="2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续费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4645152" y="3813048"/>
            <a:ext cx="2907792" cy="65836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¥15,500 / 年</a:t>
            </a:r>
            <a:endParaRPr lang="en-US" sz="2600" dirty="0"/>
          </a:p>
        </p:txBody>
      </p:sp>
      <p:sp>
        <p:nvSpPr>
          <p:cNvPr id="30" name="Shape 28"/>
          <p:cNvSpPr/>
          <p:nvPr/>
        </p:nvSpPr>
        <p:spPr>
          <a:xfrm>
            <a:off x="4645152" y="4572000"/>
            <a:ext cx="2907792" cy="18288"/>
          </a:xfrm>
          <a:prstGeom prst="rect">
            <a:avLst/>
          </a:prstGeom>
          <a:solidFill>
            <a:srgbClr val="E2E8F0"/>
          </a:solidFill>
        </p:spPr>
      </p:sp>
      <p:sp>
        <p:nvSpPr>
          <p:cNvPr id="31" name="Text 29"/>
          <p:cNvSpPr/>
          <p:nvPr/>
        </p:nvSpPr>
        <p:spPr>
          <a:xfrm>
            <a:off x="4645152" y="4663440"/>
            <a:ext cx="2907792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i="1" dirty="0">
                <a:solidFill>
                  <a:srgbClr val="2B6CB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续满 3 年 → 荣誉私董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8101584" y="2852928"/>
            <a:ext cx="3456432" cy="3429000"/>
          </a:xfrm>
          <a:prstGeom prst="rect">
            <a:avLst/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8101584" y="2852928"/>
            <a:ext cx="3456432" cy="475488"/>
          </a:xfrm>
          <a:prstGeom prst="rect">
            <a:avLst/>
          </a:prstGeom>
          <a:solidFill>
            <a:srgbClr val="475569"/>
          </a:solidFill>
        </p:spPr>
      </p:sp>
      <p:sp>
        <p:nvSpPr>
          <p:cNvPr id="34" name="Text 32"/>
          <p:cNvSpPr/>
          <p:nvPr/>
        </p:nvSpPr>
        <p:spPr>
          <a:xfrm>
            <a:off x="8101584" y="2852928"/>
            <a:ext cx="3456432" cy="47548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300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第四年起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8375904" y="3447288"/>
            <a:ext cx="2907792" cy="34747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kern="0" spc="2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荣誉私董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8375904" y="3813048"/>
            <a:ext cx="2907792" cy="65836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终身免续费</a:t>
            </a:r>
            <a:endParaRPr lang="en-US" sz="3200" dirty="0"/>
          </a:p>
        </p:txBody>
      </p:sp>
      <p:sp>
        <p:nvSpPr>
          <p:cNvPr id="37" name="Shape 35"/>
          <p:cNvSpPr/>
          <p:nvPr/>
        </p:nvSpPr>
        <p:spPr>
          <a:xfrm>
            <a:off x="8375904" y="4572000"/>
            <a:ext cx="2907792" cy="18288"/>
          </a:xfrm>
          <a:prstGeom prst="rect">
            <a:avLst/>
          </a:prstGeom>
          <a:solidFill>
            <a:srgbClr val="E2E8F0"/>
          </a:solidFill>
        </p:spPr>
      </p:sp>
      <p:sp>
        <p:nvSpPr>
          <p:cNvPr id="38" name="Text 36"/>
          <p:cNvSpPr/>
          <p:nvPr/>
        </p:nvSpPr>
        <p:spPr>
          <a:xfrm>
            <a:off x="8375904" y="4663440"/>
            <a:ext cx="2907792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i="1" dirty="0">
                <a:solidFill>
                  <a:srgbClr val="2B6CB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一次到位  ·  永久权益</a:t>
            </a:r>
            <a:endParaRPr lang="en-US" sz="1200" dirty="0"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EARLY BIRD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600" b="1" kern="0" spc="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早鸟前 80 名  ·  三大额外福利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Shape 11"/>
          <p:cNvSpPr/>
          <p:nvPr/>
        </p:nvSpPr>
        <p:spPr>
          <a:xfrm>
            <a:off x="640080" y="2331720"/>
            <a:ext cx="3456432" cy="3200400"/>
          </a:xfrm>
          <a:prstGeom prst="rect">
            <a:avLst/>
          </a:prstGeom>
          <a:solidFill>
            <a:srgbClr val="FFFCF0"/>
          </a:solidFill>
          <a:ln w="19050">
            <a:solidFill>
              <a:srgbClr val="FBBF24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0080" y="2331720"/>
            <a:ext cx="3456432" cy="5943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5" name="Text 13"/>
          <p:cNvSpPr/>
          <p:nvPr/>
        </p:nvSpPr>
        <p:spPr>
          <a:xfrm>
            <a:off x="640080" y="2331720"/>
            <a:ext cx="3456432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kern="0" spc="3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福利 ①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914400" y="3044952"/>
            <a:ext cx="2907792" cy="65836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立省 ¥14,800</a:t>
            </a:r>
            <a:endParaRPr lang="en-US" sz="2600" dirty="0"/>
          </a:p>
        </p:txBody>
      </p:sp>
      <p:sp>
        <p:nvSpPr>
          <p:cNvPr id="17" name="Shape 15"/>
          <p:cNvSpPr/>
          <p:nvPr/>
        </p:nvSpPr>
        <p:spPr>
          <a:xfrm>
            <a:off x="914400" y="3794760"/>
            <a:ext cx="2907792" cy="18288"/>
          </a:xfrm>
          <a:prstGeom prst="rect">
            <a:avLst/>
          </a:prstGeom>
          <a:solidFill>
            <a:srgbClr val="FBBF24">
              <a:alpha val="45000"/>
            </a:srgbClr>
          </a:solidFill>
        </p:spPr>
      </p:sp>
      <p:sp>
        <p:nvSpPr>
          <p:cNvPr id="18" name="Text 16"/>
          <p:cNvSpPr/>
          <p:nvPr/>
        </p:nvSpPr>
        <p:spPr>
          <a:xfrm>
            <a:off x="914400" y="3904488"/>
            <a:ext cx="2907792" cy="6858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¥25,000 享受价值 ¥39,800 的私董会年度服务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914400" y="4663440"/>
            <a:ext cx="2907792" cy="34747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第一年入会即享，无需等待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370832" y="2331720"/>
            <a:ext cx="3456432" cy="3200400"/>
          </a:xfrm>
          <a:prstGeom prst="rect">
            <a:avLst/>
          </a:prstGeom>
          <a:solidFill>
            <a:srgbClr val="FFFCF0"/>
          </a:solidFill>
          <a:ln w="19050">
            <a:solidFill>
              <a:srgbClr val="FBBF24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370832" y="2331720"/>
            <a:ext cx="3456432" cy="5943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2" name="Text 20"/>
          <p:cNvSpPr/>
          <p:nvPr/>
        </p:nvSpPr>
        <p:spPr>
          <a:xfrm>
            <a:off x="4370832" y="2331720"/>
            <a:ext cx="3456432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kern="0" spc="3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福利 ②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4645152" y="3044952"/>
            <a:ext cx="2907792" cy="65836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价值 ¥6,999</a:t>
            </a:r>
            <a:endParaRPr lang="en-US" sz="2600" dirty="0"/>
          </a:p>
        </p:txBody>
      </p:sp>
      <p:sp>
        <p:nvSpPr>
          <p:cNvPr id="24" name="Shape 22"/>
          <p:cNvSpPr/>
          <p:nvPr/>
        </p:nvSpPr>
        <p:spPr>
          <a:xfrm>
            <a:off x="4645152" y="3794760"/>
            <a:ext cx="2907792" cy="18288"/>
          </a:xfrm>
          <a:prstGeom prst="rect">
            <a:avLst/>
          </a:prstGeom>
          <a:solidFill>
            <a:srgbClr val="FBBF24">
              <a:alpha val="45000"/>
            </a:srgbClr>
          </a:solidFill>
        </p:spPr>
      </p:sp>
      <p:sp>
        <p:nvSpPr>
          <p:cNvPr id="25" name="Text 23"/>
          <p:cNvSpPr/>
          <p:nvPr/>
        </p:nvSpPr>
        <p:spPr>
          <a:xfrm>
            <a:off x="4645152" y="3904488"/>
            <a:ext cx="2907792" cy="6858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全球投资线下课亲友票 1 张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4645152" y="4663440"/>
            <a:ext cx="2907792" cy="34747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专属权益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8101584" y="2331720"/>
            <a:ext cx="3456432" cy="3200400"/>
          </a:xfrm>
          <a:prstGeom prst="rect">
            <a:avLst/>
          </a:prstGeom>
          <a:solidFill>
            <a:srgbClr val="FFFCF0"/>
          </a:solidFill>
          <a:ln w="19050">
            <a:solidFill>
              <a:srgbClr val="FBBF24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8101584" y="2331720"/>
            <a:ext cx="3456432" cy="5943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9" name="Text 27"/>
          <p:cNvSpPr/>
          <p:nvPr/>
        </p:nvSpPr>
        <p:spPr>
          <a:xfrm>
            <a:off x="8101584" y="2331720"/>
            <a:ext cx="3456432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kern="0" spc="3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福利 ③</a:t>
            </a:r>
            <a:endParaRPr lang="en-US" sz="1800" dirty="0"/>
          </a:p>
        </p:txBody>
      </p:sp>
      <p:sp>
        <p:nvSpPr>
          <p:cNvPr id="30" name="Text 28"/>
          <p:cNvSpPr/>
          <p:nvPr/>
        </p:nvSpPr>
        <p:spPr>
          <a:xfrm>
            <a:off x="8375904" y="3044952"/>
            <a:ext cx="2907792" cy="65836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价值 ¥39,800</a:t>
            </a:r>
            <a:endParaRPr lang="en-US" sz="2600" dirty="0"/>
          </a:p>
        </p:txBody>
      </p:sp>
      <p:sp>
        <p:nvSpPr>
          <p:cNvPr id="31" name="Shape 29"/>
          <p:cNvSpPr/>
          <p:nvPr/>
        </p:nvSpPr>
        <p:spPr>
          <a:xfrm>
            <a:off x="8375904" y="3794760"/>
            <a:ext cx="2907792" cy="18288"/>
          </a:xfrm>
          <a:prstGeom prst="rect">
            <a:avLst/>
          </a:prstGeom>
          <a:solidFill>
            <a:srgbClr val="FBBF24">
              <a:alpha val="45000"/>
            </a:srgbClr>
          </a:solidFill>
        </p:spPr>
      </p:sp>
      <p:sp>
        <p:nvSpPr>
          <p:cNvPr id="32" name="Text 30"/>
          <p:cNvSpPr/>
          <p:nvPr/>
        </p:nvSpPr>
        <p:spPr>
          <a:xfrm>
            <a:off x="8375904" y="3904488"/>
            <a:ext cx="2907792" cy="6858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启昌轻创营  ·  全套线上课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8375904" y="4663440"/>
            <a:ext cx="2907792" cy="34747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专属</a:t>
            </a:r>
            <a:r>
              <a:rPr lang="zh-CN" altLang="en-US" sz="1100" i="1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权益</a:t>
            </a:r>
            <a:endParaRPr lang="zh-CN" altLang="en-US" sz="1100" i="1" dirty="0">
              <a:solidFill>
                <a:srgbClr val="94A3B8"/>
              </a:solidFill>
              <a:latin typeface="PingFang SC" pitchFamily="34" charset="0"/>
              <a:ea typeface="PingFang SC" pitchFamily="34" charset="-122"/>
              <a:cs typeface="PingFang SC" pitchFamily="34" charset="-120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640080" y="5852160"/>
            <a:ext cx="10881360" cy="50292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35" name="Text 33"/>
          <p:cNvSpPr/>
          <p:nvPr/>
        </p:nvSpPr>
        <p:spPr>
          <a:xfrm>
            <a:off x="640080" y="5852160"/>
            <a:ext cx="108813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i="1" kern="0" spc="300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早鸟前 80 名赠送福利总价值高达 ¥61,599  ·  第一年立省现金 ¥14,800</a:t>
            </a:r>
            <a:endParaRPr lang="en-US" sz="1400" dirty="0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CORE VALUE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kern="0" spc="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私董会核心交付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Shape 11"/>
          <p:cNvSpPr/>
          <p:nvPr/>
        </p:nvSpPr>
        <p:spPr>
          <a:xfrm>
            <a:off x="640080" y="2057400"/>
            <a:ext cx="5138928" cy="1965960"/>
          </a:xfrm>
          <a:prstGeom prst="rect">
            <a:avLst/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0080" y="2057400"/>
            <a:ext cx="201168" cy="196596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16" name="Text 14"/>
          <p:cNvSpPr/>
          <p:nvPr/>
        </p:nvSpPr>
        <p:spPr>
          <a:xfrm>
            <a:off x="932688" y="2221992"/>
            <a:ext cx="4754880" cy="384048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系统认知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932688" y="2606040"/>
            <a:ext cx="475488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道法术器四层贯穿的完整投资体系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932688" y="2935224"/>
            <a:ext cx="4754880" cy="18288"/>
          </a:xfrm>
          <a:prstGeom prst="rect">
            <a:avLst/>
          </a:prstGeom>
          <a:solidFill>
            <a:srgbClr val="E2E8F0"/>
          </a:solidFill>
        </p:spPr>
      </p:sp>
      <p:sp>
        <p:nvSpPr>
          <p:cNvPr id="19" name="Text 17"/>
          <p:cNvSpPr/>
          <p:nvPr/>
        </p:nvSpPr>
        <p:spPr>
          <a:xfrm>
            <a:off x="932688" y="3026664"/>
            <a:ext cx="4754880" cy="34747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· 六大组合 · 从每月定投到家庭百万配置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932688" y="3429000"/>
            <a:ext cx="4754880" cy="34747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· </a:t>
            </a:r>
            <a:r>
              <a:rPr lang="zh-CN" alt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两次线下大课</a:t>
            </a:r>
            <a:r>
              <a:rPr lang="en-US" altLang="zh-CN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+1</a:t>
            </a:r>
            <a:r>
              <a:rPr lang="zh-CN" alt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次游学</a:t>
            </a:r>
            <a:r>
              <a:rPr lang="en-US" altLang="zh-CN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+2</a:t>
            </a:r>
            <a:r>
              <a:rPr lang="zh-CN" alt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次线上训练营</a:t>
            </a:r>
            <a:r>
              <a:rPr lang="en-US" altLang="zh-CN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+100</a:t>
            </a:r>
            <a:r>
              <a:rPr lang="zh-CN" alt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个小时课程</a:t>
            </a:r>
            <a:r>
              <a:rPr lang="zh-CN" alt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资源</a:t>
            </a:r>
            <a:endParaRPr lang="zh-CN" altLang="en-US" sz="1100" dirty="0">
              <a:solidFill>
                <a:srgbClr val="475569"/>
              </a:solidFill>
              <a:latin typeface="PingFang SC" pitchFamily="34" charset="0"/>
              <a:ea typeface="PingFang SC" pitchFamily="34" charset="-122"/>
              <a:cs typeface="PingFang SC" pitchFamily="34" charset="-12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6080760" y="2057400"/>
            <a:ext cx="5138928" cy="1965960"/>
          </a:xfrm>
          <a:prstGeom prst="rect">
            <a:avLst/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80760" y="2057400"/>
            <a:ext cx="201168" cy="196596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24" name="Text 22"/>
          <p:cNvSpPr/>
          <p:nvPr/>
        </p:nvSpPr>
        <p:spPr>
          <a:xfrm>
            <a:off x="6373368" y="2221992"/>
            <a:ext cx="4754880" cy="384048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教练陪跑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6373368" y="2606040"/>
            <a:ext cx="475488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每位私董都有贴身的财富教练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6373368" y="2935224"/>
            <a:ext cx="4754880" cy="18288"/>
          </a:xfrm>
          <a:prstGeom prst="rect">
            <a:avLst/>
          </a:prstGeom>
          <a:solidFill>
            <a:srgbClr val="E2E8F0"/>
          </a:solidFill>
        </p:spPr>
      </p:sp>
      <p:sp>
        <p:nvSpPr>
          <p:cNvPr id="27" name="Text 25"/>
          <p:cNvSpPr/>
          <p:nvPr/>
        </p:nvSpPr>
        <p:spPr>
          <a:xfrm>
            <a:off x="6373368" y="3026664"/>
            <a:ext cx="4754880" cy="34747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· 专属 1V1 小群 · 启昌本人全年在线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6373368" y="3429000"/>
            <a:ext cx="4754880" cy="34747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· 关键时刻及时提醒 · 帮你穿越情绪回到原则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640080" y="4224528"/>
            <a:ext cx="5138928" cy="1965960"/>
          </a:xfrm>
          <a:prstGeom prst="rect">
            <a:avLst/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40080" y="4224528"/>
            <a:ext cx="201168" cy="196596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32" name="Text 30"/>
          <p:cNvSpPr/>
          <p:nvPr/>
        </p:nvSpPr>
        <p:spPr>
          <a:xfrm>
            <a:off x="932688" y="4389120"/>
            <a:ext cx="4754880" cy="384048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机会捕捉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932688" y="4773168"/>
            <a:ext cx="475488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把"看见机会"变成"系统能抓住机会"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932688" y="5102352"/>
            <a:ext cx="4754880" cy="18288"/>
          </a:xfrm>
          <a:prstGeom prst="rect">
            <a:avLst/>
          </a:prstGeom>
          <a:solidFill>
            <a:srgbClr val="E2E8F0"/>
          </a:solidFill>
        </p:spPr>
      </p:sp>
      <p:sp>
        <p:nvSpPr>
          <p:cNvPr id="35" name="Text 33"/>
          <p:cNvSpPr/>
          <p:nvPr/>
        </p:nvSpPr>
        <p:spPr>
          <a:xfrm>
            <a:off x="932688" y="5193792"/>
            <a:ext cx="4754880" cy="34747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· 黄金 · 区块链 · 债券 · A股</a:t>
            </a:r>
            <a:r>
              <a:rPr lang="zh-CN" alt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指数</a:t>
            </a:r>
            <a:r>
              <a:rPr 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· </a:t>
            </a:r>
            <a:r>
              <a:rPr lang="zh-CN" alt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美股指数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932688" y="5596128"/>
            <a:ext cx="4754880" cy="34747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· 看得懂  ·  跟得住  ·  拿得稳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6080760" y="4224528"/>
            <a:ext cx="5138928" cy="1965960"/>
          </a:xfrm>
          <a:prstGeom prst="rect">
            <a:avLst/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6080760" y="4224528"/>
            <a:ext cx="201168" cy="196596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40" name="Text 38"/>
          <p:cNvSpPr/>
          <p:nvPr/>
        </p:nvSpPr>
        <p:spPr>
          <a:xfrm>
            <a:off x="6373368" y="4389120"/>
            <a:ext cx="4754880" cy="384048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富足圈层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6373368" y="4773168"/>
            <a:ext cx="475488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一群人，比一个人走快得多</a:t>
            </a:r>
            <a:endParaRPr lang="en-US" sz="1000" dirty="0"/>
          </a:p>
        </p:txBody>
      </p:sp>
      <p:sp>
        <p:nvSpPr>
          <p:cNvPr id="42" name="Shape 40"/>
          <p:cNvSpPr/>
          <p:nvPr/>
        </p:nvSpPr>
        <p:spPr>
          <a:xfrm>
            <a:off x="6373368" y="5102352"/>
            <a:ext cx="4754880" cy="18288"/>
          </a:xfrm>
          <a:prstGeom prst="rect">
            <a:avLst/>
          </a:prstGeom>
          <a:solidFill>
            <a:srgbClr val="E2E8F0"/>
          </a:solidFill>
        </p:spPr>
      </p:sp>
      <p:sp>
        <p:nvSpPr>
          <p:cNvPr id="43" name="Text 41"/>
          <p:cNvSpPr/>
          <p:nvPr/>
        </p:nvSpPr>
        <p:spPr>
          <a:xfrm>
            <a:off x="6373368" y="5193792"/>
            <a:ext cx="4754880" cy="34747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· 400+ 长期主义者 · 全国 20+ 省份及</a:t>
            </a:r>
            <a:r>
              <a:rPr lang="zh-CN" alt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美</a:t>
            </a:r>
            <a:r>
              <a:rPr lang="en-US" altLang="zh-CN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/</a:t>
            </a:r>
            <a:r>
              <a:rPr lang="zh-CN" alt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英</a:t>
            </a:r>
            <a:r>
              <a:rPr lang="en-US" altLang="zh-CN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/</a:t>
            </a:r>
            <a:r>
              <a:rPr lang="zh-CN" alt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德</a:t>
            </a:r>
            <a:endParaRPr lang="zh-CN" altLang="en-US" sz="1100" dirty="0">
              <a:solidFill>
                <a:srgbClr val="475569"/>
              </a:solidFill>
              <a:latin typeface="PingFang SC" pitchFamily="34" charset="0"/>
              <a:ea typeface="PingFang SC" pitchFamily="34" charset="-122"/>
              <a:cs typeface="PingFang SC" pitchFamily="34" charset="-120"/>
            </a:endParaRPr>
          </a:p>
        </p:txBody>
      </p:sp>
      <p:sp>
        <p:nvSpPr>
          <p:cNvPr id="44" name="Text 42"/>
          <p:cNvSpPr/>
          <p:nvPr/>
        </p:nvSpPr>
        <p:spPr>
          <a:xfrm>
            <a:off x="6373368" y="5596128"/>
            <a:ext cx="4754880" cy="34747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· 城市聚会 + 思享会</a:t>
            </a:r>
            <a:r>
              <a:rPr lang="zh-CN" alt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（北京</a:t>
            </a:r>
            <a:r>
              <a:rPr lang="en-US" altLang="zh-CN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\</a:t>
            </a:r>
            <a:r>
              <a:rPr lang="zh-CN" alt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上海</a:t>
            </a:r>
            <a:r>
              <a:rPr lang="en-US" altLang="zh-CN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\</a:t>
            </a:r>
            <a:r>
              <a:rPr lang="zh-CN" alt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深圳</a:t>
            </a:r>
            <a:r>
              <a:rPr lang="en-US" altLang="zh-CN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\</a:t>
            </a:r>
            <a:r>
              <a:rPr lang="zh-CN" alt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广州</a:t>
            </a:r>
            <a:r>
              <a:rPr lang="en-US" altLang="zh-CN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\</a:t>
            </a:r>
            <a:r>
              <a:rPr lang="zh-CN" alt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成都</a:t>
            </a:r>
            <a:r>
              <a:rPr lang="en-US" altLang="zh-CN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\</a:t>
            </a:r>
            <a:r>
              <a:rPr lang="zh-CN" alt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武汉</a:t>
            </a:r>
            <a:r>
              <a:rPr lang="en-US" altLang="zh-CN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\</a:t>
            </a:r>
            <a:r>
              <a:rPr lang="zh-CN" alt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长沙</a:t>
            </a:r>
            <a:r>
              <a:rPr lang="en-US" altLang="zh-CN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······</a:t>
            </a:r>
            <a:r>
              <a:rPr lang="zh-CN" alt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）</a:t>
            </a:r>
            <a:endParaRPr lang="zh-CN" altLang="en-US" sz="1100" dirty="0">
              <a:solidFill>
                <a:srgbClr val="475569"/>
              </a:solidFill>
              <a:latin typeface="PingFang SC" pitchFamily="34" charset="0"/>
              <a:ea typeface="PingFang SC" pitchFamily="34" charset="-122"/>
              <a:cs typeface="PingFang SC" pitchFamily="34" charset="-120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705432" y="0"/>
            <a:ext cx="5486263" cy="685800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3" name="Shape 1"/>
          <p:cNvSpPr/>
          <p:nvPr/>
        </p:nvSpPr>
        <p:spPr>
          <a:xfrm>
            <a:off x="9448564" y="-1828800"/>
            <a:ext cx="5029200" cy="4114800"/>
          </a:xfrm>
          <a:prstGeom prst="ellipse">
            <a:avLst/>
          </a:prstGeom>
          <a:solidFill>
            <a:srgbClr val="2B6CB0">
              <a:alpha val="25000"/>
            </a:srgbClr>
          </a:solidFill>
        </p:spPr>
      </p:sp>
      <p:sp>
        <p:nvSpPr>
          <p:cNvPr id="4" name="Shape 2"/>
          <p:cNvSpPr/>
          <p:nvPr/>
        </p:nvSpPr>
        <p:spPr>
          <a:xfrm>
            <a:off x="9631437" y="411480"/>
            <a:ext cx="182880" cy="182880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5" name="Shape 3"/>
          <p:cNvSpPr/>
          <p:nvPr/>
        </p:nvSpPr>
        <p:spPr>
          <a:xfrm>
            <a:off x="10874989" y="850392"/>
            <a:ext cx="219456" cy="219456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8826785" y="1618488"/>
            <a:ext cx="146304" cy="146304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7" name="Shape 5"/>
          <p:cNvSpPr/>
          <p:nvPr/>
        </p:nvSpPr>
        <p:spPr>
          <a:xfrm>
            <a:off x="10189207" y="2615184"/>
            <a:ext cx="164592" cy="164592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8" name="Shape 6"/>
          <p:cNvSpPr/>
          <p:nvPr/>
        </p:nvSpPr>
        <p:spPr>
          <a:xfrm>
            <a:off x="8250727" y="341985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9" name="Shape 7"/>
          <p:cNvSpPr/>
          <p:nvPr/>
        </p:nvSpPr>
        <p:spPr>
          <a:xfrm>
            <a:off x="11304748" y="4187952"/>
            <a:ext cx="128016" cy="128016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0" name="Shape 8"/>
          <p:cNvSpPr/>
          <p:nvPr/>
        </p:nvSpPr>
        <p:spPr>
          <a:xfrm>
            <a:off x="9357124" y="4892040"/>
            <a:ext cx="182880" cy="182880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582390" y="5641848"/>
            <a:ext cx="146304" cy="146304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8561616" y="6199632"/>
            <a:ext cx="128016" cy="128016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Shape 11"/>
          <p:cNvSpPr/>
          <p:nvPr/>
        </p:nvSpPr>
        <p:spPr>
          <a:xfrm>
            <a:off x="777240" y="2167128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14" name="Text 12"/>
          <p:cNvSpPr/>
          <p:nvPr/>
        </p:nvSpPr>
        <p:spPr>
          <a:xfrm>
            <a:off x="1069848" y="2057400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WEALTH BREAKTHROUGH · DAY 2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777240" y="2468880"/>
            <a:ext cx="6858000" cy="18288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6400" b="1" kern="0" spc="6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启 昌</a:t>
            </a:r>
            <a:endParaRPr lang="en-US" sz="64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6400" b="1" kern="0" spc="6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私 董 会</a:t>
            </a:r>
            <a:endParaRPr lang="en-US" sz="6400" dirty="0"/>
          </a:p>
        </p:txBody>
      </p:sp>
      <p:sp>
        <p:nvSpPr>
          <p:cNvPr id="16" name="Shape 14"/>
          <p:cNvSpPr/>
          <p:nvPr/>
        </p:nvSpPr>
        <p:spPr>
          <a:xfrm>
            <a:off x="777240" y="4434840"/>
            <a:ext cx="548640" cy="4572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7" name="Shape 15"/>
          <p:cNvSpPr/>
          <p:nvPr/>
        </p:nvSpPr>
        <p:spPr>
          <a:xfrm>
            <a:off x="1371600" y="4434840"/>
            <a:ext cx="320040" cy="4572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8" name="Text 16"/>
          <p:cNvSpPr/>
          <p:nvPr/>
        </p:nvSpPr>
        <p:spPr>
          <a:xfrm>
            <a:off x="777240" y="4709160"/>
            <a:ext cx="68580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kern="0" spc="4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陪你一起突破财富天花板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777240" y="5349240"/>
            <a:ext cx="68580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i="1" kern="0" spc="400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抓 住 大 趋 势 ， 做 前 1 % 的 人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777240" y="6126480"/>
            <a:ext cx="73152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@兰启昌</a:t>
            </a:r>
            <a:r>
              <a:rPr lang="en-US" sz="1200" kern="0" spc="3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  ·  Day 2 · Web3 × 比特币</a:t>
            </a:r>
            <a:endParaRPr lang="en-US" sz="1200" dirty="0"/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TOMORROW · DAY 3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6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明天晚上 8 点 · Day3:复利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640080" y="205740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不是数学课的复利，是普通人能走 10 年的「改命杠杆」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40080" y="2697480"/>
            <a:ext cx="594360" cy="7772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15" name="Text 13"/>
          <p:cNvSpPr/>
          <p:nvPr/>
        </p:nvSpPr>
        <p:spPr>
          <a:xfrm>
            <a:off x="640080" y="2697480"/>
            <a:ext cx="594360" cy="777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01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1280160" y="2697480"/>
            <a:ext cx="10241280" cy="77724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463040" y="2697480"/>
            <a:ext cx="9966960" cy="777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400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为什么巴菲特 99% 的财富，是 50 岁之后才滚出来的？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640080" y="3703320"/>
            <a:ext cx="594360" cy="7772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19" name="Text 17"/>
          <p:cNvSpPr/>
          <p:nvPr/>
        </p:nvSpPr>
        <p:spPr>
          <a:xfrm>
            <a:off x="640080" y="3703320"/>
            <a:ext cx="594360" cy="777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02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1280160" y="3703320"/>
            <a:ext cx="10241280" cy="77724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463040" y="3703320"/>
            <a:ext cx="9966960" cy="777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400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13 年前我也是月薪 5000 的北漂——中间发生了什么？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640080" y="4709160"/>
            <a:ext cx="594360" cy="7772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23" name="Text 21"/>
          <p:cNvSpPr/>
          <p:nvPr/>
        </p:nvSpPr>
        <p:spPr>
          <a:xfrm>
            <a:off x="640080" y="4709160"/>
            <a:ext cx="594360" cy="777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03</a:t>
            </a:r>
            <a:endParaRPr lang="en-US" sz="1800" dirty="0"/>
          </a:p>
        </p:txBody>
      </p:sp>
      <p:sp>
        <p:nvSpPr>
          <p:cNvPr id="24" name="Shape 22"/>
          <p:cNvSpPr/>
          <p:nvPr/>
        </p:nvSpPr>
        <p:spPr>
          <a:xfrm>
            <a:off x="1280160" y="4709160"/>
            <a:ext cx="10241280" cy="77724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463040" y="4709160"/>
            <a:ext cx="9966960" cy="777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400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如果你今天进入复利轨道，10 年后会过上什么样的生活？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640080" y="5577840"/>
            <a:ext cx="10881360" cy="59436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27" name="Text 25"/>
          <p:cNvSpPr/>
          <p:nvPr/>
        </p:nvSpPr>
        <p:spPr>
          <a:xfrm>
            <a:off x="640080" y="5577840"/>
            <a:ext cx="1088136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i="1" kern="0" spc="2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感谢你听完今晚的主课 —— 明天 20:00 · Day 3 直播见</a:t>
            </a:r>
            <a:endParaRPr lang="en-US" sz="1400" dirty="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499.05,&quot;left&quot;:50.4,&quot;top&quot;:8.55,&quot;width&quot;:858.8}"/>
</p:tagLst>
</file>

<file path=ppt/tags/tag10.xml><?xml version="1.0" encoding="utf-8"?>
<p:tagLst xmlns:p="http://schemas.openxmlformats.org/presentationml/2006/main">
  <p:tag name="KSO_WM_DIAGRAM_VIRTUALLY_FRAME" val="{&quot;height&quot;:499.05,&quot;left&quot;:50.4,&quot;top&quot;:8.55,&quot;width&quot;:858.8}"/>
</p:tagLst>
</file>

<file path=ppt/tags/tag11.xml><?xml version="1.0" encoding="utf-8"?>
<p:tagLst xmlns:p="http://schemas.openxmlformats.org/presentationml/2006/main">
  <p:tag name="KSO_WM_DIAGRAM_VIRTUALLY_FRAME" val="{&quot;height&quot;:499.05,&quot;left&quot;:50.4,&quot;top&quot;:8.55,&quot;width&quot;:858.8}"/>
</p:tagLst>
</file>

<file path=ppt/tags/tag12.xml><?xml version="1.0" encoding="utf-8"?>
<p:tagLst xmlns:p="http://schemas.openxmlformats.org/presentationml/2006/main">
  <p:tag name="KSO_WM_DIAGRAM_VIRTUALLY_FRAME" val="{&quot;height&quot;:499.05,&quot;left&quot;:50.4,&quot;top&quot;:8.55,&quot;width&quot;:858.8}"/>
</p:tagLst>
</file>

<file path=ppt/tags/tag2.xml><?xml version="1.0" encoding="utf-8"?>
<p:tagLst xmlns:p="http://schemas.openxmlformats.org/presentationml/2006/main">
  <p:tag name="KSO_WM_DIAGRAM_VIRTUALLY_FRAME" val="{&quot;height&quot;:499.05,&quot;left&quot;:50.4,&quot;top&quot;:8.55,&quot;width&quot;:858.8}"/>
</p:tagLst>
</file>

<file path=ppt/tags/tag3.xml><?xml version="1.0" encoding="utf-8"?>
<p:tagLst xmlns:p="http://schemas.openxmlformats.org/presentationml/2006/main">
  <p:tag name="KSO_WM_DIAGRAM_VIRTUALLY_FRAME" val="{&quot;height&quot;:499.05,&quot;left&quot;:50.4,&quot;top&quot;:8.55,&quot;width&quot;:858.8}"/>
</p:tagLst>
</file>

<file path=ppt/tags/tag4.xml><?xml version="1.0" encoding="utf-8"?>
<p:tagLst xmlns:p="http://schemas.openxmlformats.org/presentationml/2006/main">
  <p:tag name="KSO_WM_DIAGRAM_VIRTUALLY_FRAME" val="{&quot;height&quot;:499.05,&quot;left&quot;:50.4,&quot;top&quot;:8.55,&quot;width&quot;:858.8}"/>
</p:tagLst>
</file>

<file path=ppt/tags/tag5.xml><?xml version="1.0" encoding="utf-8"?>
<p:tagLst xmlns:p="http://schemas.openxmlformats.org/presentationml/2006/main">
  <p:tag name="KSO_WM_DIAGRAM_VIRTUALLY_FRAME" val="{&quot;height&quot;:499.05,&quot;left&quot;:50.4,&quot;top&quot;:8.55,&quot;width&quot;:858.8}"/>
</p:tagLst>
</file>

<file path=ppt/tags/tag6.xml><?xml version="1.0" encoding="utf-8"?>
<p:tagLst xmlns:p="http://schemas.openxmlformats.org/presentationml/2006/main">
  <p:tag name="KSO_WM_DIAGRAM_VIRTUALLY_FRAME" val="{&quot;height&quot;:499.05,&quot;left&quot;:50.4,&quot;top&quot;:8.55,&quot;width&quot;:858.8}"/>
</p:tagLst>
</file>

<file path=ppt/tags/tag7.xml><?xml version="1.0" encoding="utf-8"?>
<p:tagLst xmlns:p="http://schemas.openxmlformats.org/presentationml/2006/main">
  <p:tag name="KSO_WM_DIAGRAM_VIRTUALLY_FRAME" val="{&quot;height&quot;:499.05,&quot;left&quot;:50.4,&quot;top&quot;:8.55,&quot;width&quot;:858.8}"/>
</p:tagLst>
</file>

<file path=ppt/tags/tag8.xml><?xml version="1.0" encoding="utf-8"?>
<p:tagLst xmlns:p="http://schemas.openxmlformats.org/presentationml/2006/main">
  <p:tag name="KSO_WM_DIAGRAM_VIRTUALLY_FRAME" val="{&quot;height&quot;:499.05,&quot;left&quot;:50.4,&quot;top&quot;:8.55,&quot;width&quot;:858.8}"/>
</p:tagLst>
</file>

<file path=ppt/tags/tag9.xml><?xml version="1.0" encoding="utf-8"?>
<p:tagLst xmlns:p="http://schemas.openxmlformats.org/presentationml/2006/main">
  <p:tag name="KSO_WM_DIAGRAM_VIRTUALLY_FRAME" val="{&quot;height&quot;:499.05,&quot;left&quot;:50.4,&quot;top&quot;:8.55,&quot;width&quot;:858.8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8864</Words>
  <Application>WPS 演示</Application>
  <PresentationFormat>On-screen Show (16:9)</PresentationFormat>
  <Paragraphs>1257</Paragraphs>
  <Slides>99</Slides>
  <Notes>96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99</vt:i4>
      </vt:variant>
    </vt:vector>
  </HeadingPairs>
  <TitlesOfParts>
    <vt:vector size="123" baseType="lpstr">
      <vt:lpstr>Arial</vt:lpstr>
      <vt:lpstr>宋体</vt:lpstr>
      <vt:lpstr>Wingdings</vt:lpstr>
      <vt:lpstr>苹方-简</vt:lpstr>
      <vt:lpstr>冬青黑体简体中文</vt:lpstr>
      <vt:lpstr>苹方-简</vt:lpstr>
      <vt:lpstr>Arial</vt:lpstr>
      <vt:lpstr>Calibri</vt:lpstr>
      <vt:lpstr>Helvetica Neue</vt:lpstr>
      <vt:lpstr>微软雅黑</vt:lpstr>
      <vt:lpstr>汉仪旗黑</vt:lpstr>
      <vt:lpstr>汉仪书宋二KW</vt:lpstr>
      <vt:lpstr>等线</vt:lpstr>
      <vt:lpstr>汉仪中等线KW</vt:lpstr>
      <vt:lpstr>宋体</vt:lpstr>
      <vt:lpstr>Arial Unicode MS</vt:lpstr>
      <vt:lpstr>PingFang SC</vt:lpstr>
      <vt:lpstr>苹方-简</vt:lpstr>
      <vt:lpstr>PingFang SC</vt:lpstr>
      <vt:lpstr>PingFang SC</vt:lpstr>
      <vt:lpstr>宋体-简</vt:lpstr>
      <vt:lpstr>Apple Color Emoji</vt:lpstr>
      <vt:lpstr>Rockwell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财富破局课 2026 · Day 2 · Web3 × 比特币</dc:title>
  <dc:creator>启昌</dc:creator>
  <dc:subject>PptxGenJS Presentation</dc:subject>
  <cp:lastModifiedBy>WPS_273106823</cp:lastModifiedBy>
  <cp:revision>32</cp:revision>
  <dcterms:created xsi:type="dcterms:W3CDTF">2026-05-13T09:51:11Z</dcterms:created>
  <dcterms:modified xsi:type="dcterms:W3CDTF">2026-05-13T09:51:11Z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2052-12.1.25869.25869</vt:lpwstr>
  </property>
  <property fmtid="{D5CDD505-2E9C-101B-9397-08002B2CF9AE}" pid="3" name="ICV">
    <vt:lpwstr>8EDAD17FC5D18E828F91016A878FD8F8_43</vt:lpwstr>
  </property>
</Properties>
</file>