
<file path=[Content_Types].xml><?xml version="1.0" encoding="utf-8"?>
<Types xmlns="http://schemas.openxmlformats.org/package/2006/content-types">
  <Default Extension="png" ContentType="image/png"/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  <p:sldMasterId id="2147483650" r:id="rId3"/>
  </p:sldMasterIdLst>
  <p:notesMasterIdLst>
    <p:notesMasterId r:id="rId5"/>
  </p:notesMasterIdLst>
  <p:sldIdLst>
    <p:sldId id="256" r:id="rId4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5" r:id="rId24"/>
    <p:sldId id="276" r:id="rId25"/>
    <p:sldId id="277" r:id="rId26"/>
    <p:sldId id="278" r:id="rId27"/>
    <p:sldId id="279" r:id="rId28"/>
    <p:sldId id="280" r:id="rId29"/>
    <p:sldId id="281" r:id="rId30"/>
    <p:sldId id="282" r:id="rId31"/>
    <p:sldId id="284" r:id="rId32"/>
    <p:sldId id="303" r:id="rId33"/>
    <p:sldId id="285" r:id="rId34"/>
    <p:sldId id="286" r:id="rId35"/>
    <p:sldId id="287" r:id="rId36"/>
    <p:sldId id="288" r:id="rId37"/>
    <p:sldId id="291" r:id="rId38"/>
    <p:sldId id="289" r:id="rId39"/>
    <p:sldId id="290" r:id="rId40"/>
    <p:sldId id="292" r:id="rId41"/>
    <p:sldId id="293" r:id="rId42"/>
    <p:sldId id="295" r:id="rId43"/>
    <p:sldId id="294" r:id="rId44"/>
    <p:sldId id="304" r:id="rId45"/>
    <p:sldId id="296" r:id="rId46"/>
    <p:sldId id="298" r:id="rId47"/>
    <p:sldId id="297" r:id="rId48"/>
    <p:sldId id="299" r:id="rId49"/>
    <p:sldId id="300" r:id="rId50"/>
    <p:sldId id="301" r:id="rId51"/>
    <p:sldId id="302" r:id="rId52"/>
    <p:sldId id="305" r:id="rId53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5.xml"/><Relationship Id="rId8" Type="http://schemas.openxmlformats.org/officeDocument/2006/relationships/slide" Target="slides/slide4.xml"/><Relationship Id="rId7" Type="http://schemas.openxmlformats.org/officeDocument/2006/relationships/slide" Target="slides/slide3.xml"/><Relationship Id="rId6" Type="http://schemas.openxmlformats.org/officeDocument/2006/relationships/slide" Target="slides/slide2.xml"/><Relationship Id="rId56" Type="http://schemas.openxmlformats.org/officeDocument/2006/relationships/tableStyles" Target="tableStyles.xml"/><Relationship Id="rId55" Type="http://schemas.openxmlformats.org/officeDocument/2006/relationships/viewProps" Target="viewProps.xml"/><Relationship Id="rId54" Type="http://schemas.openxmlformats.org/officeDocument/2006/relationships/presProps" Target="presProps.xml"/><Relationship Id="rId53" Type="http://schemas.openxmlformats.org/officeDocument/2006/relationships/slide" Target="slides/slide49.xml"/><Relationship Id="rId52" Type="http://schemas.openxmlformats.org/officeDocument/2006/relationships/slide" Target="slides/slide48.xml"/><Relationship Id="rId51" Type="http://schemas.openxmlformats.org/officeDocument/2006/relationships/slide" Target="slides/slide47.xml"/><Relationship Id="rId50" Type="http://schemas.openxmlformats.org/officeDocument/2006/relationships/slide" Target="slides/slide46.xml"/><Relationship Id="rId5" Type="http://schemas.openxmlformats.org/officeDocument/2006/relationships/notesMaster" Target="notesMasters/notesMaster1.xml"/><Relationship Id="rId49" Type="http://schemas.openxmlformats.org/officeDocument/2006/relationships/slide" Target="slides/slide45.xml"/><Relationship Id="rId48" Type="http://schemas.openxmlformats.org/officeDocument/2006/relationships/slide" Target="slides/slide44.xml"/><Relationship Id="rId47" Type="http://schemas.openxmlformats.org/officeDocument/2006/relationships/slide" Target="slides/slide43.xml"/><Relationship Id="rId46" Type="http://schemas.openxmlformats.org/officeDocument/2006/relationships/slide" Target="slides/slide42.xml"/><Relationship Id="rId45" Type="http://schemas.openxmlformats.org/officeDocument/2006/relationships/slide" Target="slides/slide41.xml"/><Relationship Id="rId44" Type="http://schemas.openxmlformats.org/officeDocument/2006/relationships/slide" Target="slides/slide40.xml"/><Relationship Id="rId43" Type="http://schemas.openxmlformats.org/officeDocument/2006/relationships/slide" Target="slides/slide39.xml"/><Relationship Id="rId42" Type="http://schemas.openxmlformats.org/officeDocument/2006/relationships/slide" Target="slides/slide38.xml"/><Relationship Id="rId41" Type="http://schemas.openxmlformats.org/officeDocument/2006/relationships/slide" Target="slides/slide37.xml"/><Relationship Id="rId40" Type="http://schemas.openxmlformats.org/officeDocument/2006/relationships/slide" Target="slides/slide36.xml"/><Relationship Id="rId4" Type="http://schemas.openxmlformats.org/officeDocument/2006/relationships/slide" Target="slides/slide1.xml"/><Relationship Id="rId39" Type="http://schemas.openxmlformats.org/officeDocument/2006/relationships/slide" Target="slides/slide35.xml"/><Relationship Id="rId38" Type="http://schemas.openxmlformats.org/officeDocument/2006/relationships/slide" Target="slides/slide34.xml"/><Relationship Id="rId37" Type="http://schemas.openxmlformats.org/officeDocument/2006/relationships/slide" Target="slides/slide33.xml"/><Relationship Id="rId36" Type="http://schemas.openxmlformats.org/officeDocument/2006/relationships/slide" Target="slides/slide32.xml"/><Relationship Id="rId35" Type="http://schemas.openxmlformats.org/officeDocument/2006/relationships/slide" Target="slides/slide31.xml"/><Relationship Id="rId34" Type="http://schemas.openxmlformats.org/officeDocument/2006/relationships/slide" Target="slides/slide30.xml"/><Relationship Id="rId33" Type="http://schemas.openxmlformats.org/officeDocument/2006/relationships/slide" Target="slides/slide29.xml"/><Relationship Id="rId32" Type="http://schemas.openxmlformats.org/officeDocument/2006/relationships/slide" Target="slides/slide28.xml"/><Relationship Id="rId31" Type="http://schemas.openxmlformats.org/officeDocument/2006/relationships/slide" Target="slides/slide27.xml"/><Relationship Id="rId30" Type="http://schemas.openxmlformats.org/officeDocument/2006/relationships/slide" Target="slides/slide26.xml"/><Relationship Id="rId3" Type="http://schemas.openxmlformats.org/officeDocument/2006/relationships/slideMaster" Target="slideMasters/slideMaster2.xml"/><Relationship Id="rId29" Type="http://schemas.openxmlformats.org/officeDocument/2006/relationships/slide" Target="slides/slide25.xml"/><Relationship Id="rId28" Type="http://schemas.openxmlformats.org/officeDocument/2006/relationships/slide" Target="slides/slide24.xml"/><Relationship Id="rId27" Type="http://schemas.openxmlformats.org/officeDocument/2006/relationships/slide" Target="slides/slide23.xml"/><Relationship Id="rId26" Type="http://schemas.openxmlformats.org/officeDocument/2006/relationships/slide" Target="slides/slide22.xml"/><Relationship Id="rId25" Type="http://schemas.openxmlformats.org/officeDocument/2006/relationships/slide" Target="slides/slide21.xml"/><Relationship Id="rId24" Type="http://schemas.openxmlformats.org/officeDocument/2006/relationships/slide" Target="slides/slide20.xml"/><Relationship Id="rId23" Type="http://schemas.openxmlformats.org/officeDocument/2006/relationships/slide" Target="slides/slide19.xml"/><Relationship Id="rId22" Type="http://schemas.openxmlformats.org/officeDocument/2006/relationships/slide" Target="slides/slide18.xml"/><Relationship Id="rId21" Type="http://schemas.openxmlformats.org/officeDocument/2006/relationships/slide" Target="slides/slide17.xml"/><Relationship Id="rId20" Type="http://schemas.openxmlformats.org/officeDocument/2006/relationships/slide" Target="slides/slide16.xml"/><Relationship Id="rId2" Type="http://schemas.openxmlformats.org/officeDocument/2006/relationships/theme" Target="theme/theme1.xml"/><Relationship Id="rId19" Type="http://schemas.openxmlformats.org/officeDocument/2006/relationships/slide" Target="slides/slide15.xml"/><Relationship Id="rId18" Type="http://schemas.openxmlformats.org/officeDocument/2006/relationships/slide" Target="slides/slide14.xml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4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5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6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7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8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9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0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2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3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4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5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6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7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8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9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0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7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7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7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7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7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7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7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7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7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7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7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7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7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7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7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7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7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7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1.xml"/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4.png"/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9" Type="http://schemas.openxmlformats.org/officeDocument/2006/relationships/image" Target="../media/image62.png"/><Relationship Id="rId8" Type="http://schemas.openxmlformats.org/officeDocument/2006/relationships/image" Target="../media/image73.png"/><Relationship Id="rId7" Type="http://schemas.openxmlformats.org/officeDocument/2006/relationships/image" Target="../media/image72.png"/><Relationship Id="rId6" Type="http://schemas.openxmlformats.org/officeDocument/2006/relationships/image" Target="../media/image71.png"/><Relationship Id="rId5" Type="http://schemas.openxmlformats.org/officeDocument/2006/relationships/image" Target="../media/image70.png"/><Relationship Id="rId4" Type="http://schemas.openxmlformats.org/officeDocument/2006/relationships/image" Target="../media/image69.png"/><Relationship Id="rId3" Type="http://schemas.openxmlformats.org/officeDocument/2006/relationships/image" Target="../media/image68.png"/><Relationship Id="rId2" Type="http://schemas.openxmlformats.org/officeDocument/2006/relationships/image" Target="../media/image67.png"/><Relationship Id="rId11" Type="http://schemas.openxmlformats.org/officeDocument/2006/relationships/notesSlide" Target="../notesSlides/notesSlide10.xml"/><Relationship Id="rId10" Type="http://schemas.openxmlformats.org/officeDocument/2006/relationships/slideLayout" Target="../slideLayouts/slideLayout1.xml"/><Relationship Id="rId1" Type="http://schemas.openxmlformats.org/officeDocument/2006/relationships/image" Target="../media/image66.png"/></Relationships>
</file>

<file path=ppt/slides/_rels/slide11.xml.rels><?xml version="1.0" encoding="UTF-8" standalone="yes"?>
<Relationships xmlns="http://schemas.openxmlformats.org/package/2006/relationships"><Relationship Id="rId9" Type="http://schemas.openxmlformats.org/officeDocument/2006/relationships/notesSlide" Target="../notesSlides/notesSlide11.xml"/><Relationship Id="rId8" Type="http://schemas.openxmlformats.org/officeDocument/2006/relationships/slideLayout" Target="../slideLayouts/slideLayout1.xml"/><Relationship Id="rId7" Type="http://schemas.openxmlformats.org/officeDocument/2006/relationships/image" Target="../media/image78.png"/><Relationship Id="rId6" Type="http://schemas.openxmlformats.org/officeDocument/2006/relationships/image" Target="../media/image77.png"/><Relationship Id="rId5" Type="http://schemas.openxmlformats.org/officeDocument/2006/relationships/image" Target="../media/image76.png"/><Relationship Id="rId4" Type="http://schemas.openxmlformats.org/officeDocument/2006/relationships/image" Target="../media/image75.png"/><Relationship Id="rId3" Type="http://schemas.openxmlformats.org/officeDocument/2006/relationships/image" Target="../media/image74.png"/><Relationship Id="rId2" Type="http://schemas.openxmlformats.org/officeDocument/2006/relationships/image" Target="../media/image67.png"/><Relationship Id="rId1" Type="http://schemas.openxmlformats.org/officeDocument/2006/relationships/image" Target="../media/image66.png"/></Relationships>
</file>

<file path=ppt/slides/_rels/slide12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2.xml"/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65.png"/><Relationship Id="rId2" Type="http://schemas.openxmlformats.org/officeDocument/2006/relationships/image" Target="../media/image79.png"/><Relationship Id="rId1" Type="http://schemas.openxmlformats.org/officeDocument/2006/relationships/image" Target="../media/image64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13.xml"/><Relationship Id="rId7" Type="http://schemas.openxmlformats.org/officeDocument/2006/relationships/slideLayout" Target="../slideLayouts/slideLayout1.xml"/><Relationship Id="rId6" Type="http://schemas.openxmlformats.org/officeDocument/2006/relationships/image" Target="../media/image84.png"/><Relationship Id="rId5" Type="http://schemas.openxmlformats.org/officeDocument/2006/relationships/image" Target="../media/image83.png"/><Relationship Id="rId4" Type="http://schemas.openxmlformats.org/officeDocument/2006/relationships/image" Target="../media/image65.png"/><Relationship Id="rId3" Type="http://schemas.openxmlformats.org/officeDocument/2006/relationships/image" Target="../media/image82.png"/><Relationship Id="rId2" Type="http://schemas.openxmlformats.org/officeDocument/2006/relationships/image" Target="../media/image81.png"/><Relationship Id="rId1" Type="http://schemas.openxmlformats.org/officeDocument/2006/relationships/image" Target="../media/image80.png"/></Relationships>
</file>

<file path=ppt/slides/_rels/slide14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.xml"/><Relationship Id="rId8" Type="http://schemas.openxmlformats.org/officeDocument/2006/relationships/image" Target="../media/image90.png"/><Relationship Id="rId7" Type="http://schemas.openxmlformats.org/officeDocument/2006/relationships/image" Target="../media/image47.png"/><Relationship Id="rId6" Type="http://schemas.openxmlformats.org/officeDocument/2006/relationships/image" Target="../media/image89.png"/><Relationship Id="rId5" Type="http://schemas.openxmlformats.org/officeDocument/2006/relationships/image" Target="../media/image88.png"/><Relationship Id="rId4" Type="http://schemas.openxmlformats.org/officeDocument/2006/relationships/image" Target="../media/image87.png"/><Relationship Id="rId3" Type="http://schemas.openxmlformats.org/officeDocument/2006/relationships/image" Target="../media/image86.png"/><Relationship Id="rId2" Type="http://schemas.openxmlformats.org/officeDocument/2006/relationships/image" Target="../media/image40.png"/><Relationship Id="rId10" Type="http://schemas.openxmlformats.org/officeDocument/2006/relationships/notesSlide" Target="../notesSlides/notesSlide14.xml"/><Relationship Id="rId1" Type="http://schemas.openxmlformats.org/officeDocument/2006/relationships/image" Target="../media/image85.png"/></Relationships>
</file>

<file path=ppt/slides/_rels/slide15.xml.rels><?xml version="1.0" encoding="UTF-8" standalone="yes"?>
<Relationships xmlns="http://schemas.openxmlformats.org/package/2006/relationships"><Relationship Id="rId9" Type="http://schemas.openxmlformats.org/officeDocument/2006/relationships/image" Target="../media/image99.png"/><Relationship Id="rId8" Type="http://schemas.openxmlformats.org/officeDocument/2006/relationships/image" Target="../media/image98.png"/><Relationship Id="rId7" Type="http://schemas.openxmlformats.org/officeDocument/2006/relationships/image" Target="../media/image97.png"/><Relationship Id="rId6" Type="http://schemas.openxmlformats.org/officeDocument/2006/relationships/image" Target="../media/image96.png"/><Relationship Id="rId5" Type="http://schemas.openxmlformats.org/officeDocument/2006/relationships/image" Target="../media/image95.png"/><Relationship Id="rId4" Type="http://schemas.openxmlformats.org/officeDocument/2006/relationships/image" Target="../media/image94.png"/><Relationship Id="rId3" Type="http://schemas.openxmlformats.org/officeDocument/2006/relationships/image" Target="../media/image93.png"/><Relationship Id="rId2" Type="http://schemas.openxmlformats.org/officeDocument/2006/relationships/image" Target="../media/image92.png"/><Relationship Id="rId14" Type="http://schemas.openxmlformats.org/officeDocument/2006/relationships/notesSlide" Target="../notesSlides/notesSlide15.xml"/><Relationship Id="rId13" Type="http://schemas.openxmlformats.org/officeDocument/2006/relationships/slideLayout" Target="../slideLayouts/slideLayout1.xml"/><Relationship Id="rId12" Type="http://schemas.openxmlformats.org/officeDocument/2006/relationships/image" Target="../media/image102.png"/><Relationship Id="rId11" Type="http://schemas.openxmlformats.org/officeDocument/2006/relationships/image" Target="../media/image101.png"/><Relationship Id="rId10" Type="http://schemas.openxmlformats.org/officeDocument/2006/relationships/image" Target="../media/image100.png"/><Relationship Id="rId1" Type="http://schemas.openxmlformats.org/officeDocument/2006/relationships/image" Target="../media/image91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16.xml"/><Relationship Id="rId7" Type="http://schemas.openxmlformats.org/officeDocument/2006/relationships/slideLayout" Target="../slideLayouts/slideLayout1.xml"/><Relationship Id="rId6" Type="http://schemas.openxmlformats.org/officeDocument/2006/relationships/image" Target="../media/image106.png"/><Relationship Id="rId5" Type="http://schemas.openxmlformats.org/officeDocument/2006/relationships/image" Target="../media/image105.png"/><Relationship Id="rId4" Type="http://schemas.openxmlformats.org/officeDocument/2006/relationships/image" Target="../media/image65.png"/><Relationship Id="rId3" Type="http://schemas.openxmlformats.org/officeDocument/2006/relationships/image" Target="../media/image104.png"/><Relationship Id="rId2" Type="http://schemas.openxmlformats.org/officeDocument/2006/relationships/image" Target="../media/image12.png"/><Relationship Id="rId1" Type="http://schemas.openxmlformats.org/officeDocument/2006/relationships/image" Target="../media/image103.png"/></Relationships>
</file>

<file path=ppt/slides/_rels/slide17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17.xml"/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65.png"/><Relationship Id="rId3" Type="http://schemas.openxmlformats.org/officeDocument/2006/relationships/image" Target="../media/image109.png"/><Relationship Id="rId2" Type="http://schemas.openxmlformats.org/officeDocument/2006/relationships/image" Target="../media/image108.png"/><Relationship Id="rId1" Type="http://schemas.openxmlformats.org/officeDocument/2006/relationships/image" Target="../media/image107.png"/></Relationships>
</file>

<file path=ppt/slides/_rels/slide18.xml.rels><?xml version="1.0" encoding="UTF-8" standalone="yes"?>
<Relationships xmlns="http://schemas.openxmlformats.org/package/2006/relationships"><Relationship Id="rId9" Type="http://schemas.openxmlformats.org/officeDocument/2006/relationships/image" Target="../media/image117.png"/><Relationship Id="rId8" Type="http://schemas.openxmlformats.org/officeDocument/2006/relationships/image" Target="../media/image116.png"/><Relationship Id="rId7" Type="http://schemas.openxmlformats.org/officeDocument/2006/relationships/image" Target="../media/image115.png"/><Relationship Id="rId6" Type="http://schemas.openxmlformats.org/officeDocument/2006/relationships/image" Target="../media/image114.png"/><Relationship Id="rId5" Type="http://schemas.openxmlformats.org/officeDocument/2006/relationships/image" Target="../media/image113.png"/><Relationship Id="rId4" Type="http://schemas.openxmlformats.org/officeDocument/2006/relationships/image" Target="../media/image112.png"/><Relationship Id="rId3" Type="http://schemas.openxmlformats.org/officeDocument/2006/relationships/image" Target="../media/image111.png"/><Relationship Id="rId2" Type="http://schemas.openxmlformats.org/officeDocument/2006/relationships/image" Target="../media/image110.png"/><Relationship Id="rId12" Type="http://schemas.openxmlformats.org/officeDocument/2006/relationships/notesSlide" Target="../notesSlides/notesSlide18.xml"/><Relationship Id="rId11" Type="http://schemas.openxmlformats.org/officeDocument/2006/relationships/slideLayout" Target="../slideLayouts/slideLayout1.xml"/><Relationship Id="rId10" Type="http://schemas.openxmlformats.org/officeDocument/2006/relationships/image" Target="../media/image118.png"/><Relationship Id="rId1" Type="http://schemas.openxmlformats.org/officeDocument/2006/relationships/image" Target="../media/image19.png"/></Relationships>
</file>

<file path=ppt/slides/_rels/slide19.xml.rels><?xml version="1.0" encoding="UTF-8" standalone="yes"?>
<Relationships xmlns="http://schemas.openxmlformats.org/package/2006/relationships"><Relationship Id="rId9" Type="http://schemas.openxmlformats.org/officeDocument/2006/relationships/image" Target="../media/image125.png"/><Relationship Id="rId8" Type="http://schemas.openxmlformats.org/officeDocument/2006/relationships/image" Target="../media/image124.png"/><Relationship Id="rId7" Type="http://schemas.openxmlformats.org/officeDocument/2006/relationships/image" Target="../media/image123.png"/><Relationship Id="rId6" Type="http://schemas.openxmlformats.org/officeDocument/2006/relationships/image" Target="../media/image122.png"/><Relationship Id="rId5" Type="http://schemas.openxmlformats.org/officeDocument/2006/relationships/image" Target="../media/image121.png"/><Relationship Id="rId4" Type="http://schemas.openxmlformats.org/officeDocument/2006/relationships/image" Target="../media/image120.png"/><Relationship Id="rId3" Type="http://schemas.openxmlformats.org/officeDocument/2006/relationships/image" Target="../media/image119.png"/><Relationship Id="rId2" Type="http://schemas.openxmlformats.org/officeDocument/2006/relationships/image" Target="../media/image67.png"/><Relationship Id="rId12" Type="http://schemas.openxmlformats.org/officeDocument/2006/relationships/notesSlide" Target="../notesSlides/notesSlide19.xml"/><Relationship Id="rId11" Type="http://schemas.openxmlformats.org/officeDocument/2006/relationships/slideLayout" Target="../slideLayouts/slideLayout1.xml"/><Relationship Id="rId10" Type="http://schemas.openxmlformats.org/officeDocument/2006/relationships/image" Target="../media/image126.png"/><Relationship Id="rId1" Type="http://schemas.openxmlformats.org/officeDocument/2006/relationships/image" Target="../media/image66.png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notesSlide" Target="../notesSlides/notesSlide2.xml"/><Relationship Id="rId8" Type="http://schemas.openxmlformats.org/officeDocument/2006/relationships/slideLayout" Target="../slideLayouts/slideLayout1.xml"/><Relationship Id="rId7" Type="http://schemas.openxmlformats.org/officeDocument/2006/relationships/image" Target="../media/image11.png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9" Type="http://schemas.openxmlformats.org/officeDocument/2006/relationships/notesSlide" Target="../notesSlides/notesSlide20.xml"/><Relationship Id="rId8" Type="http://schemas.openxmlformats.org/officeDocument/2006/relationships/slideLayout" Target="../slideLayouts/slideLayout1.xml"/><Relationship Id="rId7" Type="http://schemas.openxmlformats.org/officeDocument/2006/relationships/image" Target="../media/image133.png"/><Relationship Id="rId6" Type="http://schemas.openxmlformats.org/officeDocument/2006/relationships/image" Target="../media/image132.png"/><Relationship Id="rId5" Type="http://schemas.openxmlformats.org/officeDocument/2006/relationships/image" Target="../media/image131.png"/><Relationship Id="rId4" Type="http://schemas.openxmlformats.org/officeDocument/2006/relationships/image" Target="../media/image130.png"/><Relationship Id="rId3" Type="http://schemas.openxmlformats.org/officeDocument/2006/relationships/image" Target="../media/image129.png"/><Relationship Id="rId2" Type="http://schemas.openxmlformats.org/officeDocument/2006/relationships/image" Target="../media/image128.png"/><Relationship Id="rId1" Type="http://schemas.openxmlformats.org/officeDocument/2006/relationships/image" Target="../media/image127.png"/></Relationships>
</file>

<file path=ppt/slides/_rels/slide21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21.xml"/><Relationship Id="rId6" Type="http://schemas.openxmlformats.org/officeDocument/2006/relationships/slideLayout" Target="../slideLayouts/slideLayout1.xml"/><Relationship Id="rId5" Type="http://schemas.openxmlformats.org/officeDocument/2006/relationships/image" Target="../media/image15.png"/><Relationship Id="rId4" Type="http://schemas.openxmlformats.org/officeDocument/2006/relationships/image" Target="../media/image134.png"/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image" Target="../media/image1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22.xml"/><Relationship Id="rId7" Type="http://schemas.openxmlformats.org/officeDocument/2006/relationships/slideLayout" Target="../slideLayouts/slideLayout1.xml"/><Relationship Id="rId6" Type="http://schemas.openxmlformats.org/officeDocument/2006/relationships/image" Target="../media/image137.png"/><Relationship Id="rId5" Type="http://schemas.openxmlformats.org/officeDocument/2006/relationships/image" Target="../media/image62.png"/><Relationship Id="rId4" Type="http://schemas.openxmlformats.org/officeDocument/2006/relationships/image" Target="../media/image136.png"/><Relationship Id="rId3" Type="http://schemas.openxmlformats.org/officeDocument/2006/relationships/image" Target="../media/image135.png"/><Relationship Id="rId2" Type="http://schemas.openxmlformats.org/officeDocument/2006/relationships/image" Target="../media/image67.png"/><Relationship Id="rId1" Type="http://schemas.openxmlformats.org/officeDocument/2006/relationships/image" Target="../media/image66.png"/></Relationships>
</file>

<file path=ppt/slides/_rels/slide23.xml.rels><?xml version="1.0" encoding="UTF-8" standalone="yes"?>
<Relationships xmlns="http://schemas.openxmlformats.org/package/2006/relationships"><Relationship Id="rId9" Type="http://schemas.openxmlformats.org/officeDocument/2006/relationships/notesSlide" Target="../notesSlides/notesSlide23.xml"/><Relationship Id="rId8" Type="http://schemas.openxmlformats.org/officeDocument/2006/relationships/slideLayout" Target="../slideLayouts/slideLayout1.xml"/><Relationship Id="rId7" Type="http://schemas.openxmlformats.org/officeDocument/2006/relationships/image" Target="../media/image142.png"/><Relationship Id="rId6" Type="http://schemas.openxmlformats.org/officeDocument/2006/relationships/image" Target="../media/image141.png"/><Relationship Id="rId5" Type="http://schemas.openxmlformats.org/officeDocument/2006/relationships/image" Target="../media/image140.png"/><Relationship Id="rId4" Type="http://schemas.openxmlformats.org/officeDocument/2006/relationships/image" Target="../media/image139.png"/><Relationship Id="rId3" Type="http://schemas.openxmlformats.org/officeDocument/2006/relationships/image" Target="../media/image138.png"/><Relationship Id="rId2" Type="http://schemas.openxmlformats.org/officeDocument/2006/relationships/image" Target="../media/image20.png"/><Relationship Id="rId1" Type="http://schemas.openxmlformats.org/officeDocument/2006/relationships/image" Target="../media/image19.png"/></Relationships>
</file>

<file path=ppt/slides/_rels/slide24.xml.rels><?xml version="1.0" encoding="UTF-8" standalone="yes"?>
<Relationships xmlns="http://schemas.openxmlformats.org/package/2006/relationships"><Relationship Id="rId9" Type="http://schemas.openxmlformats.org/officeDocument/2006/relationships/notesSlide" Target="../notesSlides/notesSlide24.xml"/><Relationship Id="rId8" Type="http://schemas.openxmlformats.org/officeDocument/2006/relationships/slideLayout" Target="../slideLayouts/slideLayout1.xml"/><Relationship Id="rId7" Type="http://schemas.openxmlformats.org/officeDocument/2006/relationships/image" Target="../media/image146.png"/><Relationship Id="rId6" Type="http://schemas.openxmlformats.org/officeDocument/2006/relationships/image" Target="../media/image145.png"/><Relationship Id="rId5" Type="http://schemas.openxmlformats.org/officeDocument/2006/relationships/image" Target="../media/image144.png"/><Relationship Id="rId4" Type="http://schemas.openxmlformats.org/officeDocument/2006/relationships/image" Target="../media/image143.png"/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image" Target="../media/image1.png"/></Relationships>
</file>

<file path=ppt/slides/_rels/slide25.xml.rels><?xml version="1.0" encoding="UTF-8" standalone="yes"?>
<Relationships xmlns="http://schemas.openxmlformats.org/package/2006/relationships"><Relationship Id="rId9" Type="http://schemas.openxmlformats.org/officeDocument/2006/relationships/image" Target="../media/image154.png"/><Relationship Id="rId8" Type="http://schemas.openxmlformats.org/officeDocument/2006/relationships/image" Target="../media/image153.png"/><Relationship Id="rId7" Type="http://schemas.openxmlformats.org/officeDocument/2006/relationships/image" Target="../media/image152.png"/><Relationship Id="rId6" Type="http://schemas.openxmlformats.org/officeDocument/2006/relationships/image" Target="../media/image151.png"/><Relationship Id="rId5" Type="http://schemas.openxmlformats.org/officeDocument/2006/relationships/image" Target="../media/image150.png"/><Relationship Id="rId4" Type="http://schemas.openxmlformats.org/officeDocument/2006/relationships/image" Target="../media/image149.png"/><Relationship Id="rId3" Type="http://schemas.openxmlformats.org/officeDocument/2006/relationships/image" Target="../media/image148.png"/><Relationship Id="rId2" Type="http://schemas.openxmlformats.org/officeDocument/2006/relationships/image" Target="../media/image147.png"/><Relationship Id="rId11" Type="http://schemas.openxmlformats.org/officeDocument/2006/relationships/notesSlide" Target="../notesSlides/notesSlide25.xml"/><Relationship Id="rId10" Type="http://schemas.openxmlformats.org/officeDocument/2006/relationships/slideLayout" Target="../slideLayouts/slideLayout1.xml"/><Relationship Id="rId1" Type="http://schemas.openxmlformats.org/officeDocument/2006/relationships/image" Target="../media/image66.png"/></Relationships>
</file>

<file path=ppt/slides/_rels/slide26.xml.rels><?xml version="1.0" encoding="UTF-8" standalone="yes"?>
<Relationships xmlns="http://schemas.openxmlformats.org/package/2006/relationships"><Relationship Id="rId9" Type="http://schemas.openxmlformats.org/officeDocument/2006/relationships/image" Target="../media/image161.png"/><Relationship Id="rId8" Type="http://schemas.openxmlformats.org/officeDocument/2006/relationships/image" Target="../media/image160.png"/><Relationship Id="rId7" Type="http://schemas.openxmlformats.org/officeDocument/2006/relationships/image" Target="../media/image159.png"/><Relationship Id="rId6" Type="http://schemas.openxmlformats.org/officeDocument/2006/relationships/image" Target="../media/image158.png"/><Relationship Id="rId5" Type="http://schemas.openxmlformats.org/officeDocument/2006/relationships/image" Target="../media/image157.png"/><Relationship Id="rId4" Type="http://schemas.openxmlformats.org/officeDocument/2006/relationships/image" Target="../media/image156.png"/><Relationship Id="rId3" Type="http://schemas.openxmlformats.org/officeDocument/2006/relationships/image" Target="../media/image155.png"/><Relationship Id="rId2" Type="http://schemas.openxmlformats.org/officeDocument/2006/relationships/image" Target="../media/image20.png"/><Relationship Id="rId16" Type="http://schemas.openxmlformats.org/officeDocument/2006/relationships/notesSlide" Target="../notesSlides/notesSlide26.xml"/><Relationship Id="rId15" Type="http://schemas.openxmlformats.org/officeDocument/2006/relationships/slideLayout" Target="../slideLayouts/slideLayout1.xml"/><Relationship Id="rId14" Type="http://schemas.openxmlformats.org/officeDocument/2006/relationships/image" Target="../media/image166.png"/><Relationship Id="rId13" Type="http://schemas.openxmlformats.org/officeDocument/2006/relationships/image" Target="../media/image165.png"/><Relationship Id="rId12" Type="http://schemas.openxmlformats.org/officeDocument/2006/relationships/image" Target="../media/image164.png"/><Relationship Id="rId11" Type="http://schemas.openxmlformats.org/officeDocument/2006/relationships/image" Target="../media/image163.png"/><Relationship Id="rId10" Type="http://schemas.openxmlformats.org/officeDocument/2006/relationships/image" Target="../media/image162.png"/><Relationship Id="rId1" Type="http://schemas.openxmlformats.org/officeDocument/2006/relationships/image" Target="../media/image19.png"/></Relationships>
</file>

<file path=ppt/slides/_rels/slide27.xml.rels><?xml version="1.0" encoding="UTF-8" standalone="yes"?>
<Relationships xmlns="http://schemas.openxmlformats.org/package/2006/relationships"><Relationship Id="rId9" Type="http://schemas.openxmlformats.org/officeDocument/2006/relationships/notesSlide" Target="../notesSlides/notesSlide27.xml"/><Relationship Id="rId8" Type="http://schemas.openxmlformats.org/officeDocument/2006/relationships/slideLayout" Target="../slideLayouts/slideLayout1.xml"/><Relationship Id="rId7" Type="http://schemas.openxmlformats.org/officeDocument/2006/relationships/image" Target="../media/image171.png"/><Relationship Id="rId6" Type="http://schemas.openxmlformats.org/officeDocument/2006/relationships/image" Target="../media/image170.png"/><Relationship Id="rId5" Type="http://schemas.openxmlformats.org/officeDocument/2006/relationships/image" Target="../media/image169.png"/><Relationship Id="rId4" Type="http://schemas.openxmlformats.org/officeDocument/2006/relationships/image" Target="../media/image168.png"/><Relationship Id="rId3" Type="http://schemas.openxmlformats.org/officeDocument/2006/relationships/image" Target="../media/image167.png"/><Relationship Id="rId2" Type="http://schemas.openxmlformats.org/officeDocument/2006/relationships/image" Target="../media/image26.png"/><Relationship Id="rId1" Type="http://schemas.openxmlformats.org/officeDocument/2006/relationships/image" Target="../media/image127.png"/></Relationships>
</file>

<file path=ppt/slides/_rels/slide28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.xml"/><Relationship Id="rId8" Type="http://schemas.openxmlformats.org/officeDocument/2006/relationships/image" Target="../media/image176.png"/><Relationship Id="rId7" Type="http://schemas.openxmlformats.org/officeDocument/2006/relationships/image" Target="../media/image175.png"/><Relationship Id="rId6" Type="http://schemas.openxmlformats.org/officeDocument/2006/relationships/image" Target="../media/image174.png"/><Relationship Id="rId5" Type="http://schemas.openxmlformats.org/officeDocument/2006/relationships/image" Target="../media/image173.png"/><Relationship Id="rId4" Type="http://schemas.openxmlformats.org/officeDocument/2006/relationships/image" Target="../media/image172.png"/><Relationship Id="rId3" Type="http://schemas.openxmlformats.org/officeDocument/2006/relationships/image" Target="../media/image111.png"/><Relationship Id="rId2" Type="http://schemas.openxmlformats.org/officeDocument/2006/relationships/image" Target="../media/image55.png"/><Relationship Id="rId10" Type="http://schemas.openxmlformats.org/officeDocument/2006/relationships/notesSlide" Target="../notesSlides/notesSlide28.xml"/><Relationship Id="rId1" Type="http://schemas.openxmlformats.org/officeDocument/2006/relationships/image" Target="../media/image19.png"/></Relationships>
</file>

<file path=ppt/slides/_rels/slide29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29.xml"/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65.png"/><Relationship Id="rId3" Type="http://schemas.openxmlformats.org/officeDocument/2006/relationships/image" Target="../media/image109.png"/><Relationship Id="rId2" Type="http://schemas.openxmlformats.org/officeDocument/2006/relationships/image" Target="../media/image108.png"/><Relationship Id="rId1" Type="http://schemas.openxmlformats.org/officeDocument/2006/relationships/image" Target="../media/image107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3.xml"/><Relationship Id="rId7" Type="http://schemas.openxmlformats.org/officeDocument/2006/relationships/slideLayout" Target="../slideLayouts/slideLayout1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image" Target="../media/image1.png"/></Relationships>
</file>

<file path=ppt/slides/_rels/slide30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30.xml"/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177.png"/><Relationship Id="rId3" Type="http://schemas.openxmlformats.org/officeDocument/2006/relationships/image" Target="../media/image111.png"/><Relationship Id="rId2" Type="http://schemas.openxmlformats.org/officeDocument/2006/relationships/image" Target="../media/image26.png"/><Relationship Id="rId1" Type="http://schemas.openxmlformats.org/officeDocument/2006/relationships/image" Target="../media/image19.png"/></Relationships>
</file>

<file path=ppt/slides/_rels/slide31.xml.rels><?xml version="1.0" encoding="UTF-8" standalone="yes"?>
<Relationships xmlns="http://schemas.openxmlformats.org/package/2006/relationships"><Relationship Id="rId9" Type="http://schemas.openxmlformats.org/officeDocument/2006/relationships/image" Target="../media/image185.png"/><Relationship Id="rId8" Type="http://schemas.openxmlformats.org/officeDocument/2006/relationships/image" Target="../media/image184.png"/><Relationship Id="rId7" Type="http://schemas.openxmlformats.org/officeDocument/2006/relationships/image" Target="../media/image183.png"/><Relationship Id="rId6" Type="http://schemas.openxmlformats.org/officeDocument/2006/relationships/image" Target="../media/image182.png"/><Relationship Id="rId5" Type="http://schemas.openxmlformats.org/officeDocument/2006/relationships/image" Target="../media/image181.png"/><Relationship Id="rId4" Type="http://schemas.openxmlformats.org/officeDocument/2006/relationships/image" Target="../media/image180.png"/><Relationship Id="rId3" Type="http://schemas.openxmlformats.org/officeDocument/2006/relationships/image" Target="../media/image179.png"/><Relationship Id="rId2" Type="http://schemas.openxmlformats.org/officeDocument/2006/relationships/image" Target="../media/image178.png"/><Relationship Id="rId14" Type="http://schemas.openxmlformats.org/officeDocument/2006/relationships/slideLayout" Target="../slideLayouts/slideLayout1.xml"/><Relationship Id="rId13" Type="http://schemas.openxmlformats.org/officeDocument/2006/relationships/image" Target="../media/image189.png"/><Relationship Id="rId12" Type="http://schemas.openxmlformats.org/officeDocument/2006/relationships/image" Target="../media/image188.png"/><Relationship Id="rId11" Type="http://schemas.openxmlformats.org/officeDocument/2006/relationships/image" Target="../media/image187.png"/><Relationship Id="rId10" Type="http://schemas.openxmlformats.org/officeDocument/2006/relationships/image" Target="../media/image186.png"/><Relationship Id="rId1" Type="http://schemas.openxmlformats.org/officeDocument/2006/relationships/image" Target="../media/image54.png"/></Relationships>
</file>

<file path=ppt/slides/_rels/slide32.xml.rels><?xml version="1.0" encoding="UTF-8" standalone="yes"?>
<Relationships xmlns="http://schemas.openxmlformats.org/package/2006/relationships"><Relationship Id="rId9" Type="http://schemas.openxmlformats.org/officeDocument/2006/relationships/image" Target="../media/image195.png"/><Relationship Id="rId8" Type="http://schemas.openxmlformats.org/officeDocument/2006/relationships/image" Target="../media/image194.png"/><Relationship Id="rId7" Type="http://schemas.openxmlformats.org/officeDocument/2006/relationships/image" Target="../media/image193.png"/><Relationship Id="rId6" Type="http://schemas.openxmlformats.org/officeDocument/2006/relationships/image" Target="../media/image192.png"/><Relationship Id="rId5" Type="http://schemas.openxmlformats.org/officeDocument/2006/relationships/image" Target="../media/image191.png"/><Relationship Id="rId4" Type="http://schemas.openxmlformats.org/officeDocument/2006/relationships/image" Target="../media/image88.png"/><Relationship Id="rId3" Type="http://schemas.openxmlformats.org/officeDocument/2006/relationships/image" Target="../media/image190.png"/><Relationship Id="rId2" Type="http://schemas.openxmlformats.org/officeDocument/2006/relationships/image" Target="../media/image67.png"/><Relationship Id="rId15" Type="http://schemas.openxmlformats.org/officeDocument/2006/relationships/slideLayout" Target="../slideLayouts/slideLayout1.xml"/><Relationship Id="rId14" Type="http://schemas.openxmlformats.org/officeDocument/2006/relationships/image" Target="../media/image200.png"/><Relationship Id="rId13" Type="http://schemas.openxmlformats.org/officeDocument/2006/relationships/image" Target="../media/image199.png"/><Relationship Id="rId12" Type="http://schemas.openxmlformats.org/officeDocument/2006/relationships/image" Target="../media/image198.png"/><Relationship Id="rId11" Type="http://schemas.openxmlformats.org/officeDocument/2006/relationships/image" Target="../media/image197.png"/><Relationship Id="rId10" Type="http://schemas.openxmlformats.org/officeDocument/2006/relationships/image" Target="../media/image196.png"/><Relationship Id="rId1" Type="http://schemas.openxmlformats.org/officeDocument/2006/relationships/image" Target="../media/image66.png"/></Relationships>
</file>

<file path=ppt/slides/_rels/slide33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.xml"/><Relationship Id="rId8" Type="http://schemas.openxmlformats.org/officeDocument/2006/relationships/image" Target="../media/image205.png"/><Relationship Id="rId7" Type="http://schemas.openxmlformats.org/officeDocument/2006/relationships/image" Target="../media/image204.png"/><Relationship Id="rId6" Type="http://schemas.openxmlformats.org/officeDocument/2006/relationships/image" Target="../media/image203.png"/><Relationship Id="rId5" Type="http://schemas.openxmlformats.org/officeDocument/2006/relationships/image" Target="../media/image88.png"/><Relationship Id="rId4" Type="http://schemas.openxmlformats.org/officeDocument/2006/relationships/image" Target="../media/image202.png"/><Relationship Id="rId3" Type="http://schemas.openxmlformats.org/officeDocument/2006/relationships/image" Target="../media/image201.png"/><Relationship Id="rId2" Type="http://schemas.openxmlformats.org/officeDocument/2006/relationships/image" Target="../media/image67.png"/><Relationship Id="rId1" Type="http://schemas.openxmlformats.org/officeDocument/2006/relationships/image" Target="../media/image66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.xml"/><Relationship Id="rId7" Type="http://schemas.openxmlformats.org/officeDocument/2006/relationships/image" Target="../media/image65.png"/><Relationship Id="rId6" Type="http://schemas.openxmlformats.org/officeDocument/2006/relationships/image" Target="../media/image209.png"/><Relationship Id="rId5" Type="http://schemas.openxmlformats.org/officeDocument/2006/relationships/image" Target="../media/image208.png"/><Relationship Id="rId4" Type="http://schemas.openxmlformats.org/officeDocument/2006/relationships/image" Target="../media/image207.png"/><Relationship Id="rId3" Type="http://schemas.openxmlformats.org/officeDocument/2006/relationships/image" Target="../media/image206.png"/><Relationship Id="rId2" Type="http://schemas.openxmlformats.org/officeDocument/2006/relationships/image" Target="../media/image178.png"/><Relationship Id="rId1" Type="http://schemas.openxmlformats.org/officeDocument/2006/relationships/image" Target="../media/image54.png"/></Relationships>
</file>

<file path=ppt/slides/_rels/slide35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211.png"/><Relationship Id="rId3" Type="http://schemas.openxmlformats.org/officeDocument/2006/relationships/image" Target="../media/image210.png"/><Relationship Id="rId2" Type="http://schemas.openxmlformats.org/officeDocument/2006/relationships/image" Target="../media/image20.png"/><Relationship Id="rId1" Type="http://schemas.openxmlformats.org/officeDocument/2006/relationships/image" Target="../media/image19.png"/></Relationships>
</file>

<file path=ppt/slides/_rels/slide36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.xml"/><Relationship Id="rId8" Type="http://schemas.openxmlformats.org/officeDocument/2006/relationships/image" Target="../media/image216.png"/><Relationship Id="rId7" Type="http://schemas.openxmlformats.org/officeDocument/2006/relationships/image" Target="../media/image215.png"/><Relationship Id="rId6" Type="http://schemas.openxmlformats.org/officeDocument/2006/relationships/image" Target="../media/image214.png"/><Relationship Id="rId5" Type="http://schemas.openxmlformats.org/officeDocument/2006/relationships/image" Target="../media/image213.png"/><Relationship Id="rId4" Type="http://schemas.openxmlformats.org/officeDocument/2006/relationships/image" Target="../media/image202.png"/><Relationship Id="rId3" Type="http://schemas.openxmlformats.org/officeDocument/2006/relationships/image" Target="../media/image212.png"/><Relationship Id="rId2" Type="http://schemas.openxmlformats.org/officeDocument/2006/relationships/image" Target="../media/image67.png"/><Relationship Id="rId1" Type="http://schemas.openxmlformats.org/officeDocument/2006/relationships/image" Target="../media/image66.png"/></Relationships>
</file>

<file path=ppt/slides/_rels/slide37.xml.rels><?xml version="1.0" encoding="UTF-8" standalone="yes"?>
<Relationships xmlns="http://schemas.openxmlformats.org/package/2006/relationships"><Relationship Id="rId9" Type="http://schemas.openxmlformats.org/officeDocument/2006/relationships/image" Target="../media/image223.png"/><Relationship Id="rId8" Type="http://schemas.openxmlformats.org/officeDocument/2006/relationships/image" Target="../media/image222.png"/><Relationship Id="rId7" Type="http://schemas.openxmlformats.org/officeDocument/2006/relationships/image" Target="../media/image221.png"/><Relationship Id="rId6" Type="http://schemas.openxmlformats.org/officeDocument/2006/relationships/image" Target="../media/image220.png"/><Relationship Id="rId5" Type="http://schemas.openxmlformats.org/officeDocument/2006/relationships/image" Target="../media/image219.png"/><Relationship Id="rId4" Type="http://schemas.openxmlformats.org/officeDocument/2006/relationships/image" Target="../media/image218.png"/><Relationship Id="rId3" Type="http://schemas.openxmlformats.org/officeDocument/2006/relationships/image" Target="../media/image217.png"/><Relationship Id="rId2" Type="http://schemas.openxmlformats.org/officeDocument/2006/relationships/image" Target="../media/image147.png"/><Relationship Id="rId12" Type="http://schemas.openxmlformats.org/officeDocument/2006/relationships/slideLayout" Target="../slideLayouts/slideLayout1.xml"/><Relationship Id="rId11" Type="http://schemas.openxmlformats.org/officeDocument/2006/relationships/image" Target="../media/image225.png"/><Relationship Id="rId10" Type="http://schemas.openxmlformats.org/officeDocument/2006/relationships/image" Target="../media/image224.png"/><Relationship Id="rId1" Type="http://schemas.openxmlformats.org/officeDocument/2006/relationships/image" Target="../media/image85.png"/></Relationships>
</file>

<file path=ppt/slides/_rels/slide38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226.png"/><Relationship Id="rId2" Type="http://schemas.openxmlformats.org/officeDocument/2006/relationships/image" Target="../media/image26.png"/><Relationship Id="rId1" Type="http://schemas.openxmlformats.org/officeDocument/2006/relationships/image" Target="../media/image19.png"/></Relationships>
</file>

<file path=ppt/slides/_rels/slide39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229.png"/><Relationship Id="rId2" Type="http://schemas.openxmlformats.org/officeDocument/2006/relationships/image" Target="../media/image228.png"/><Relationship Id="rId1" Type="http://schemas.openxmlformats.org/officeDocument/2006/relationships/image" Target="../media/image227.png"/></Relationships>
</file>

<file path=ppt/slides/_rels/slide4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4.x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18.png"/><Relationship Id="rId1" Type="http://schemas.openxmlformats.org/officeDocument/2006/relationships/image" Target="../media/image17.png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.xml"/><Relationship Id="rId7" Type="http://schemas.openxmlformats.org/officeDocument/2006/relationships/image" Target="../media/image39.png"/><Relationship Id="rId6" Type="http://schemas.openxmlformats.org/officeDocument/2006/relationships/image" Target="../media/image235.png"/><Relationship Id="rId5" Type="http://schemas.openxmlformats.org/officeDocument/2006/relationships/image" Target="../media/image234.png"/><Relationship Id="rId4" Type="http://schemas.openxmlformats.org/officeDocument/2006/relationships/image" Target="../media/image233.png"/><Relationship Id="rId3" Type="http://schemas.openxmlformats.org/officeDocument/2006/relationships/image" Target="../media/image232.png"/><Relationship Id="rId2" Type="http://schemas.openxmlformats.org/officeDocument/2006/relationships/image" Target="../media/image231.png"/><Relationship Id="rId1" Type="http://schemas.openxmlformats.org/officeDocument/2006/relationships/image" Target="../media/image230.png"/></Relationships>
</file>

<file path=ppt/slides/_rels/slide41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1.xml"/><Relationship Id="rId6" Type="http://schemas.openxmlformats.org/officeDocument/2006/relationships/image" Target="../media/image238.png"/><Relationship Id="rId5" Type="http://schemas.openxmlformats.org/officeDocument/2006/relationships/image" Target="../media/image237.png"/><Relationship Id="rId4" Type="http://schemas.openxmlformats.org/officeDocument/2006/relationships/image" Target="../media/image236.png"/><Relationship Id="rId3" Type="http://schemas.openxmlformats.org/officeDocument/2006/relationships/image" Target="../media/image111.png"/><Relationship Id="rId2" Type="http://schemas.openxmlformats.org/officeDocument/2006/relationships/image" Target="../media/image26.png"/><Relationship Id="rId1" Type="http://schemas.openxmlformats.org/officeDocument/2006/relationships/image" Target="../media/image19.png"/></Relationships>
</file>

<file path=ppt/slides/_rels/slide42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.xml"/><Relationship Id="rId5" Type="http://schemas.openxmlformats.org/officeDocument/2006/relationships/image" Target="../media/image241.png"/><Relationship Id="rId4" Type="http://schemas.openxmlformats.org/officeDocument/2006/relationships/image" Target="../media/image240.png"/><Relationship Id="rId3" Type="http://schemas.openxmlformats.org/officeDocument/2006/relationships/image" Target="../media/image239.png"/><Relationship Id="rId2" Type="http://schemas.openxmlformats.org/officeDocument/2006/relationships/image" Target="../media/image2.png"/><Relationship Id="rId1" Type="http://schemas.openxmlformats.org/officeDocument/2006/relationships/image" Target="../media/image64.png"/></Relationships>
</file>

<file path=ppt/slides/_rels/slide43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242.png"/><Relationship Id="rId3" Type="http://schemas.openxmlformats.org/officeDocument/2006/relationships/image" Target="../media/image111.png"/><Relationship Id="rId2" Type="http://schemas.openxmlformats.org/officeDocument/2006/relationships/image" Target="../media/image26.png"/><Relationship Id="rId1" Type="http://schemas.openxmlformats.org/officeDocument/2006/relationships/image" Target="../media/image19.png"/></Relationships>
</file>

<file path=ppt/slides/_rels/slide44.xml.rels><?xml version="1.0" encoding="UTF-8" standalone="yes"?>
<Relationships xmlns="http://schemas.openxmlformats.org/package/2006/relationships"><Relationship Id="rId9" Type="http://schemas.openxmlformats.org/officeDocument/2006/relationships/image" Target="../media/image249.png"/><Relationship Id="rId8" Type="http://schemas.openxmlformats.org/officeDocument/2006/relationships/image" Target="../media/image248.png"/><Relationship Id="rId7" Type="http://schemas.openxmlformats.org/officeDocument/2006/relationships/image" Target="../media/image88.png"/><Relationship Id="rId6" Type="http://schemas.openxmlformats.org/officeDocument/2006/relationships/image" Target="../media/image247.png"/><Relationship Id="rId5" Type="http://schemas.openxmlformats.org/officeDocument/2006/relationships/image" Target="../media/image246.png"/><Relationship Id="rId4" Type="http://schemas.openxmlformats.org/officeDocument/2006/relationships/image" Target="../media/image245.png"/><Relationship Id="rId3" Type="http://schemas.openxmlformats.org/officeDocument/2006/relationships/image" Target="../media/image244.png"/><Relationship Id="rId2" Type="http://schemas.openxmlformats.org/officeDocument/2006/relationships/image" Target="../media/image243.png"/><Relationship Id="rId11" Type="http://schemas.openxmlformats.org/officeDocument/2006/relationships/slideLayout" Target="../slideLayouts/slideLayout1.xml"/><Relationship Id="rId10" Type="http://schemas.openxmlformats.org/officeDocument/2006/relationships/image" Target="../media/image250.png"/><Relationship Id="rId1" Type="http://schemas.openxmlformats.org/officeDocument/2006/relationships/image" Target="../media/image39.png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.xml"/><Relationship Id="rId7" Type="http://schemas.openxmlformats.org/officeDocument/2006/relationships/image" Target="../media/image255.png"/><Relationship Id="rId6" Type="http://schemas.openxmlformats.org/officeDocument/2006/relationships/image" Target="../media/image254.png"/><Relationship Id="rId5" Type="http://schemas.openxmlformats.org/officeDocument/2006/relationships/image" Target="../media/image253.png"/><Relationship Id="rId4" Type="http://schemas.openxmlformats.org/officeDocument/2006/relationships/image" Target="../media/image252.png"/><Relationship Id="rId3" Type="http://schemas.openxmlformats.org/officeDocument/2006/relationships/image" Target="../media/image251.png"/><Relationship Id="rId2" Type="http://schemas.openxmlformats.org/officeDocument/2006/relationships/image" Target="../media/image20.png"/><Relationship Id="rId1" Type="http://schemas.openxmlformats.org/officeDocument/2006/relationships/image" Target="../media/image19.png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.xml"/><Relationship Id="rId7" Type="http://schemas.openxmlformats.org/officeDocument/2006/relationships/image" Target="../media/image11.png"/><Relationship Id="rId6" Type="http://schemas.openxmlformats.org/officeDocument/2006/relationships/image" Target="../media/image258.png"/><Relationship Id="rId5" Type="http://schemas.openxmlformats.org/officeDocument/2006/relationships/image" Target="../media/image257.png"/><Relationship Id="rId4" Type="http://schemas.openxmlformats.org/officeDocument/2006/relationships/image" Target="../media/image256.png"/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image" Target="../media/image5.png"/></Relationships>
</file>

<file path=ppt/slides/_rels/slide47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1.xml"/><Relationship Id="rId6" Type="http://schemas.openxmlformats.org/officeDocument/2006/relationships/image" Target="../media/image263.jpeg"/><Relationship Id="rId5" Type="http://schemas.openxmlformats.org/officeDocument/2006/relationships/image" Target="../media/image262.jpeg"/><Relationship Id="rId4" Type="http://schemas.openxmlformats.org/officeDocument/2006/relationships/image" Target="../media/image261.png"/><Relationship Id="rId3" Type="http://schemas.openxmlformats.org/officeDocument/2006/relationships/image" Target="../media/image260.png"/><Relationship Id="rId2" Type="http://schemas.openxmlformats.org/officeDocument/2006/relationships/image" Target="../media/image259.png"/><Relationship Id="rId1" Type="http://schemas.openxmlformats.org/officeDocument/2006/relationships/image" Target="../media/image127.png"/></Relationships>
</file>

<file path=ppt/slides/_rels/slide48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.xml"/><Relationship Id="rId8" Type="http://schemas.openxmlformats.org/officeDocument/2006/relationships/image" Target="../media/image268.png"/><Relationship Id="rId7" Type="http://schemas.openxmlformats.org/officeDocument/2006/relationships/image" Target="../media/image267.png"/><Relationship Id="rId6" Type="http://schemas.openxmlformats.org/officeDocument/2006/relationships/image" Target="../media/image38.png"/><Relationship Id="rId5" Type="http://schemas.openxmlformats.org/officeDocument/2006/relationships/image" Target="../media/image266.png"/><Relationship Id="rId4" Type="http://schemas.openxmlformats.org/officeDocument/2006/relationships/image" Target="../media/image265.png"/><Relationship Id="rId3" Type="http://schemas.openxmlformats.org/officeDocument/2006/relationships/image" Target="../media/image264.png"/><Relationship Id="rId2" Type="http://schemas.openxmlformats.org/officeDocument/2006/relationships/image" Target="../media/image178.png"/><Relationship Id="rId1" Type="http://schemas.openxmlformats.org/officeDocument/2006/relationships/image" Target="../media/image54.png"/></Relationships>
</file>

<file path=ppt/slides/_rels/slide49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226.png"/><Relationship Id="rId2" Type="http://schemas.openxmlformats.org/officeDocument/2006/relationships/image" Target="../media/image26.png"/><Relationship Id="rId1" Type="http://schemas.openxmlformats.org/officeDocument/2006/relationships/image" Target="../media/image19.png"/></Relationships>
</file>

<file path=ppt/slides/_rels/slide5.xml.rels><?xml version="1.0" encoding="UTF-8" standalone="yes"?>
<Relationships xmlns="http://schemas.openxmlformats.org/package/2006/relationships"><Relationship Id="rId9" Type="http://schemas.openxmlformats.org/officeDocument/2006/relationships/notesSlide" Target="../notesSlides/notesSlide5.xml"/><Relationship Id="rId8" Type="http://schemas.openxmlformats.org/officeDocument/2006/relationships/slideLayout" Target="../slideLayouts/slideLayout1.xml"/><Relationship Id="rId7" Type="http://schemas.openxmlformats.org/officeDocument/2006/relationships/image" Target="../media/image25.png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image" Target="../media/image19.png"/></Relationships>
</file>

<file path=ppt/slides/_rels/slide6.xml.rels><?xml version="1.0" encoding="UTF-8" standalone="yes"?>
<Relationships xmlns="http://schemas.openxmlformats.org/package/2006/relationships"><Relationship Id="rId9" Type="http://schemas.openxmlformats.org/officeDocument/2006/relationships/image" Target="../media/image33.png"/><Relationship Id="rId8" Type="http://schemas.openxmlformats.org/officeDocument/2006/relationships/image" Target="../media/image32.png"/><Relationship Id="rId7" Type="http://schemas.openxmlformats.org/officeDocument/2006/relationships/image" Target="../media/image31.png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6" Type="http://schemas.openxmlformats.org/officeDocument/2006/relationships/notesSlide" Target="../notesSlides/notesSlide6.xml"/><Relationship Id="rId15" Type="http://schemas.openxmlformats.org/officeDocument/2006/relationships/slideLayout" Target="../slideLayouts/slideLayout1.xml"/><Relationship Id="rId14" Type="http://schemas.openxmlformats.org/officeDocument/2006/relationships/image" Target="../media/image38.png"/><Relationship Id="rId13" Type="http://schemas.openxmlformats.org/officeDocument/2006/relationships/image" Target="../media/image37.png"/><Relationship Id="rId12" Type="http://schemas.openxmlformats.org/officeDocument/2006/relationships/image" Target="../media/image36.png"/><Relationship Id="rId11" Type="http://schemas.openxmlformats.org/officeDocument/2006/relationships/image" Target="../media/image35.png"/><Relationship Id="rId10" Type="http://schemas.openxmlformats.org/officeDocument/2006/relationships/image" Target="../media/image34.png"/><Relationship Id="rId1" Type="http://schemas.openxmlformats.org/officeDocument/2006/relationships/image" Target="../media/image19.png"/></Relationships>
</file>

<file path=ppt/slides/_rels/slide7.xml.rels><?xml version="1.0" encoding="UTF-8" standalone="yes"?>
<Relationships xmlns="http://schemas.openxmlformats.org/package/2006/relationships"><Relationship Id="rId9" Type="http://schemas.openxmlformats.org/officeDocument/2006/relationships/image" Target="../media/image47.png"/><Relationship Id="rId8" Type="http://schemas.openxmlformats.org/officeDocument/2006/relationships/image" Target="../media/image46.png"/><Relationship Id="rId7" Type="http://schemas.openxmlformats.org/officeDocument/2006/relationships/image" Target="../media/image45.png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../media/image42.png"/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7" Type="http://schemas.openxmlformats.org/officeDocument/2006/relationships/notesSlide" Target="../notesSlides/notesSlide7.xml"/><Relationship Id="rId16" Type="http://schemas.openxmlformats.org/officeDocument/2006/relationships/slideLayout" Target="../slideLayouts/slideLayout1.xml"/><Relationship Id="rId15" Type="http://schemas.openxmlformats.org/officeDocument/2006/relationships/image" Target="../media/image53.png"/><Relationship Id="rId14" Type="http://schemas.openxmlformats.org/officeDocument/2006/relationships/image" Target="../media/image52.png"/><Relationship Id="rId13" Type="http://schemas.openxmlformats.org/officeDocument/2006/relationships/image" Target="../media/image51.png"/><Relationship Id="rId12" Type="http://schemas.openxmlformats.org/officeDocument/2006/relationships/image" Target="../media/image50.png"/><Relationship Id="rId11" Type="http://schemas.openxmlformats.org/officeDocument/2006/relationships/image" Target="../media/image49.png"/><Relationship Id="rId10" Type="http://schemas.openxmlformats.org/officeDocument/2006/relationships/image" Target="../media/image48.png"/><Relationship Id="rId1" Type="http://schemas.openxmlformats.org/officeDocument/2006/relationships/image" Target="../media/image39.png"/></Relationships>
</file>

<file path=ppt/slides/_rels/slide8.xml.rels><?xml version="1.0" encoding="UTF-8" standalone="yes"?>
<Relationships xmlns="http://schemas.openxmlformats.org/package/2006/relationships"><Relationship Id="rId9" Type="http://schemas.openxmlformats.org/officeDocument/2006/relationships/tags" Target="../tags/tag5.xml"/><Relationship Id="rId8" Type="http://schemas.openxmlformats.org/officeDocument/2006/relationships/tags" Target="../tags/tag4.xml"/><Relationship Id="rId7" Type="http://schemas.openxmlformats.org/officeDocument/2006/relationships/image" Target="../media/image51.png"/><Relationship Id="rId6" Type="http://schemas.openxmlformats.org/officeDocument/2006/relationships/tags" Target="../tags/tag3.xml"/><Relationship Id="rId5" Type="http://schemas.openxmlformats.org/officeDocument/2006/relationships/tags" Target="../tags/tag2.xml"/><Relationship Id="rId40" Type="http://schemas.openxmlformats.org/officeDocument/2006/relationships/notesSlide" Target="../notesSlides/notesSlide8.xml"/><Relationship Id="rId4" Type="http://schemas.openxmlformats.org/officeDocument/2006/relationships/image" Target="../media/image56.png"/><Relationship Id="rId39" Type="http://schemas.openxmlformats.org/officeDocument/2006/relationships/slideLayout" Target="../slideLayouts/slideLayout1.xml"/><Relationship Id="rId38" Type="http://schemas.openxmlformats.org/officeDocument/2006/relationships/image" Target="../media/image63.png"/><Relationship Id="rId37" Type="http://schemas.openxmlformats.org/officeDocument/2006/relationships/image" Target="../media/image62.png"/><Relationship Id="rId36" Type="http://schemas.openxmlformats.org/officeDocument/2006/relationships/image" Target="../media/image61.png"/><Relationship Id="rId35" Type="http://schemas.openxmlformats.org/officeDocument/2006/relationships/tags" Target="../tags/tag27.xml"/><Relationship Id="rId34" Type="http://schemas.openxmlformats.org/officeDocument/2006/relationships/tags" Target="../tags/tag26.xml"/><Relationship Id="rId33" Type="http://schemas.openxmlformats.org/officeDocument/2006/relationships/image" Target="../media/image60.png"/><Relationship Id="rId32" Type="http://schemas.openxmlformats.org/officeDocument/2006/relationships/tags" Target="../tags/tag25.xml"/><Relationship Id="rId31" Type="http://schemas.openxmlformats.org/officeDocument/2006/relationships/tags" Target="../tags/tag24.xml"/><Relationship Id="rId30" Type="http://schemas.openxmlformats.org/officeDocument/2006/relationships/tags" Target="../tags/tag23.xml"/><Relationship Id="rId3" Type="http://schemas.openxmlformats.org/officeDocument/2006/relationships/tags" Target="../tags/tag1.xml"/><Relationship Id="rId29" Type="http://schemas.openxmlformats.org/officeDocument/2006/relationships/tags" Target="../tags/tag22.xml"/><Relationship Id="rId28" Type="http://schemas.openxmlformats.org/officeDocument/2006/relationships/image" Target="../media/image59.png"/><Relationship Id="rId27" Type="http://schemas.openxmlformats.org/officeDocument/2006/relationships/tags" Target="../tags/tag21.xml"/><Relationship Id="rId26" Type="http://schemas.openxmlformats.org/officeDocument/2006/relationships/tags" Target="../tags/tag20.xml"/><Relationship Id="rId25" Type="http://schemas.openxmlformats.org/officeDocument/2006/relationships/tags" Target="../tags/tag19.xml"/><Relationship Id="rId24" Type="http://schemas.openxmlformats.org/officeDocument/2006/relationships/tags" Target="../tags/tag18.xml"/><Relationship Id="rId23" Type="http://schemas.openxmlformats.org/officeDocument/2006/relationships/tags" Target="../tags/tag17.xml"/><Relationship Id="rId22" Type="http://schemas.openxmlformats.org/officeDocument/2006/relationships/tags" Target="../tags/tag16.xml"/><Relationship Id="rId21" Type="http://schemas.openxmlformats.org/officeDocument/2006/relationships/tags" Target="../tags/tag15.xml"/><Relationship Id="rId20" Type="http://schemas.openxmlformats.org/officeDocument/2006/relationships/tags" Target="../tags/tag14.xml"/><Relationship Id="rId2" Type="http://schemas.openxmlformats.org/officeDocument/2006/relationships/image" Target="../media/image55.png"/><Relationship Id="rId19" Type="http://schemas.openxmlformats.org/officeDocument/2006/relationships/tags" Target="../tags/tag13.xml"/><Relationship Id="rId18" Type="http://schemas.openxmlformats.org/officeDocument/2006/relationships/image" Target="../media/image58.png"/><Relationship Id="rId17" Type="http://schemas.openxmlformats.org/officeDocument/2006/relationships/tags" Target="../tags/tag12.xml"/><Relationship Id="rId16" Type="http://schemas.openxmlformats.org/officeDocument/2006/relationships/tags" Target="../tags/tag11.xml"/><Relationship Id="rId15" Type="http://schemas.openxmlformats.org/officeDocument/2006/relationships/tags" Target="../tags/tag10.xml"/><Relationship Id="rId14" Type="http://schemas.openxmlformats.org/officeDocument/2006/relationships/tags" Target="../tags/tag9.xml"/><Relationship Id="rId13" Type="http://schemas.openxmlformats.org/officeDocument/2006/relationships/tags" Target="../tags/tag8.xml"/><Relationship Id="rId12" Type="http://schemas.openxmlformats.org/officeDocument/2006/relationships/image" Target="../media/image57.png"/><Relationship Id="rId11" Type="http://schemas.openxmlformats.org/officeDocument/2006/relationships/tags" Target="../tags/tag7.xml"/><Relationship Id="rId10" Type="http://schemas.openxmlformats.org/officeDocument/2006/relationships/tags" Target="../tags/tag6.xml"/><Relationship Id="rId1" Type="http://schemas.openxmlformats.org/officeDocument/2006/relationships/image" Target="../media/image54.png"/></Relationships>
</file>

<file path=ppt/slides/_rels/slide9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9.xml"/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65.png"/><Relationship Id="rId2" Type="http://schemas.openxmlformats.org/officeDocument/2006/relationships/image" Target="../media/image2.png"/><Relationship Id="rId1" Type="http://schemas.openxmlformats.org/officeDocument/2006/relationships/image" Target="../media/image6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A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1">
            <a:alphaModFix amt="90000"/>
          </a:blip>
          <a:srcRect/>
          <a:stretch>
            <a:fillRect/>
          </a:stretch>
        </p:blipFill>
        <p:spPr>
          <a:xfrm>
            <a:off x="-2381098" y="-2381098"/>
            <a:ext cx="8572500" cy="8572500"/>
          </a:xfrm>
          <a:prstGeom prst="rect">
            <a:avLst/>
          </a:prstGeom>
        </p:spPr>
      </p:pic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2">
            <a:alphaModFix amt="80000"/>
          </a:blip>
          <a:srcRect/>
          <a:stretch>
            <a:fillRect/>
          </a:stretch>
        </p:blipFill>
        <p:spPr>
          <a:xfrm>
            <a:off x="4381805" y="190195"/>
            <a:ext cx="7619695" cy="7619695"/>
          </a:xfrm>
          <a:prstGeom prst="rect">
            <a:avLst/>
          </a:prstGeom>
        </p:spPr>
      </p:pic>
      <p:pic>
        <p:nvPicPr>
          <p:cNvPr id="5" name="Image 2" descr="preencoded.png"/>
          <p:cNvPicPr>
            <a:picLocks noChangeAspect="1"/>
          </p:cNvPicPr>
          <p:nvPr/>
        </p:nvPicPr>
        <p:blipFill>
          <a:blip r:embed="rId3">
            <a:alphaModFix amt="70000"/>
          </a:blip>
          <a:srcRect/>
          <a:stretch>
            <a:fillRect/>
          </a:stretch>
        </p:blipFill>
        <p:spPr>
          <a:xfrm>
            <a:off x="3715207" y="1047902"/>
            <a:ext cx="4762195" cy="4762195"/>
          </a:xfrm>
          <a:prstGeom prst="rect">
            <a:avLst/>
          </a:prstGeom>
        </p:spPr>
      </p:pic>
      <p:sp>
        <p:nvSpPr>
          <p:cNvPr id="6" name="Shape 1"/>
          <p:cNvSpPr/>
          <p:nvPr/>
        </p:nvSpPr>
        <p:spPr>
          <a:xfrm>
            <a:off x="2381098" y="-291694"/>
            <a:ext cx="7448702" cy="7448702"/>
          </a:xfrm>
          <a:prstGeom prst="ellipse">
            <a:avLst/>
          </a:prstGeom>
          <a:noFill/>
          <a:ln w="12700">
            <a:solidFill>
              <a:srgbClr val="1D1D1F">
                <a:alpha val="3000"/>
              </a:srgbClr>
            </a:solidFill>
            <a:prstDash val="solid"/>
          </a:ln>
        </p:spPr>
      </p:sp>
      <p:sp>
        <p:nvSpPr>
          <p:cNvPr id="7" name="Shape 2"/>
          <p:cNvSpPr/>
          <p:nvPr/>
        </p:nvSpPr>
        <p:spPr>
          <a:xfrm>
            <a:off x="3333902" y="660197"/>
            <a:ext cx="5544007" cy="5544007"/>
          </a:xfrm>
          <a:prstGeom prst="ellipse">
            <a:avLst/>
          </a:prstGeom>
          <a:noFill/>
          <a:ln w="12700">
            <a:solidFill>
              <a:srgbClr val="0071E3">
                <a:alpha val="8000"/>
              </a:srgbClr>
            </a:solidFill>
            <a:prstDash val="solid"/>
          </a:ln>
        </p:spPr>
      </p:sp>
      <p:sp>
        <p:nvSpPr>
          <p:cNvPr id="8" name="Text 3"/>
          <p:cNvSpPr txBox="1"/>
          <p:nvPr/>
        </p:nvSpPr>
        <p:spPr>
          <a:xfrm>
            <a:off x="2918765" y="2224735"/>
            <a:ext cx="6355994" cy="734263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4800" b="1" kern="0" spc="-96" dirty="0">
                <a:solidFill>
                  <a:srgbClr val="1D1D1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 AI时代的</a:t>
            </a:r>
            <a:r>
              <a:rPr lang="en-US" sz="4800" b="1" kern="0" spc="-96" dirty="0">
                <a:solidFill>
                  <a:srgbClr val="0071E3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财富趋势</a:t>
            </a:r>
            <a:endParaRPr lang="en-US" sz="4800" dirty="0"/>
          </a:p>
        </p:txBody>
      </p:sp>
      <p:sp>
        <p:nvSpPr>
          <p:cNvPr id="9" name="Text 4"/>
          <p:cNvSpPr txBox="1"/>
          <p:nvPr/>
        </p:nvSpPr>
        <p:spPr>
          <a:xfrm>
            <a:off x="4267505" y="3108960"/>
            <a:ext cx="3667658" cy="400507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100" dirty="0">
                <a:solidFill>
                  <a:srgbClr val="86868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当旧地图失效，你如何</a:t>
            </a:r>
            <a:r>
              <a:rPr lang="zh-CN" altLang="en-US" sz="2100" dirty="0">
                <a:solidFill>
                  <a:srgbClr val="86868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前进</a:t>
            </a:r>
            <a:r>
              <a:rPr lang="en-US" sz="2100" dirty="0">
                <a:solidFill>
                  <a:srgbClr val="86868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？</a:t>
            </a:r>
            <a:endParaRPr lang="en-US" sz="2100" dirty="0"/>
          </a:p>
        </p:txBody>
      </p:sp>
      <p:sp>
        <p:nvSpPr>
          <p:cNvPr id="10" name="Text 5"/>
          <p:cNvSpPr txBox="1"/>
          <p:nvPr/>
        </p:nvSpPr>
        <p:spPr>
          <a:xfrm>
            <a:off x="4727448" y="4327855"/>
            <a:ext cx="2743200" cy="3054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dirty="0">
                <a:solidFill>
                  <a:srgbClr val="86868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 AI合伙人训练营 </a:t>
            </a:r>
            <a:r>
              <a:rPr lang="en-US" sz="1600" dirty="0">
                <a:solidFill>
                  <a:srgbClr val="D1D5D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|</a:t>
            </a:r>
            <a:r>
              <a:rPr lang="en-US" sz="1600" dirty="0">
                <a:solidFill>
                  <a:srgbClr val="86868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 第三课 </a:t>
            </a:r>
            <a:endParaRPr lang="en-US" sz="1600" dirty="0"/>
          </a:p>
        </p:txBody>
      </p:sp>
      <p:pic>
        <p:nvPicPr>
          <p:cNvPr id="11" name="Image 3" descr="preencoded.png"/>
          <p:cNvPicPr>
            <a:picLocks noChangeAspect="1"/>
          </p:cNvPicPr>
          <p:nvPr/>
        </p:nvPicPr>
        <p:blipFill>
          <a:blip r:embed="rId4">
            <a:alphaModFix amt="80000"/>
          </a:blip>
          <a:srcRect t="-400" b="-400"/>
          <a:stretch>
            <a:fillRect/>
          </a:stretch>
        </p:blipFill>
        <p:spPr>
          <a:xfrm>
            <a:off x="5524805" y="3889858"/>
            <a:ext cx="1143000" cy="57607"/>
          </a:xfrm>
          <a:prstGeom prst="rect">
            <a:avLst/>
          </a:prstGeom>
        </p:spPr>
      </p:pic>
      <p:sp>
        <p:nvSpPr>
          <p:cNvPr id="12" name="Text 6"/>
          <p:cNvSpPr txBox="1"/>
          <p:nvPr/>
        </p:nvSpPr>
        <p:spPr>
          <a:xfrm>
            <a:off x="9753905" y="6286500"/>
            <a:ext cx="2057400" cy="24780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300" kern="0" spc="68" dirty="0">
                <a:solidFill>
                  <a:srgbClr val="86868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启昌学堂</a:t>
            </a:r>
            <a:endParaRPr lang="en-US" sz="13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A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A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1">
            <a:alphaModFix amt="70000"/>
          </a:blip>
          <a:srcRect/>
          <a:stretch>
            <a:fillRect/>
          </a:stretch>
        </p:blipFill>
        <p:spPr>
          <a:xfrm>
            <a:off x="6476695" y="-1904695"/>
            <a:ext cx="7619695" cy="7619695"/>
          </a:xfrm>
          <a:prstGeom prst="rect">
            <a:avLst/>
          </a:prstGeom>
        </p:spPr>
      </p:pic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2">
            <a:alphaModFix amt="60000"/>
          </a:blip>
          <a:srcRect/>
          <a:stretch>
            <a:fillRect/>
          </a:stretch>
        </p:blipFill>
        <p:spPr>
          <a:xfrm>
            <a:off x="-1904695" y="1143000"/>
            <a:ext cx="8572500" cy="8572500"/>
          </a:xfrm>
          <a:prstGeom prst="rect">
            <a:avLst/>
          </a:prstGeom>
        </p:spPr>
      </p:pic>
      <p:sp>
        <p:nvSpPr>
          <p:cNvPr id="6" name="Shape 2"/>
          <p:cNvSpPr/>
          <p:nvPr/>
        </p:nvSpPr>
        <p:spPr>
          <a:xfrm>
            <a:off x="8382305" y="476402"/>
            <a:ext cx="3372307" cy="5753405"/>
          </a:xfrm>
          <a:prstGeom prst="roundRect">
            <a:avLst>
              <a:gd name="adj" fmla="val 27115"/>
            </a:avLst>
          </a:prstGeom>
          <a:noFill/>
          <a:ln w="25400">
            <a:solidFill>
              <a:srgbClr val="0071E3">
                <a:alpha val="5000"/>
              </a:srgbClr>
            </a:solidFill>
            <a:prstDash val="solid"/>
          </a:ln>
        </p:spPr>
      </p:sp>
      <p:pic>
        <p:nvPicPr>
          <p:cNvPr id="7" name="Image 2" descr="preencoded.png"/>
          <p:cNvPicPr>
            <a:picLocks noChangeAspect="1"/>
          </p:cNvPicPr>
          <p:nvPr/>
        </p:nvPicPr>
        <p:blipFill>
          <a:blip r:embed="rId3"/>
          <a:srcRect t="-3" b="-3"/>
          <a:stretch>
            <a:fillRect/>
          </a:stretch>
        </p:blipFill>
        <p:spPr>
          <a:xfrm>
            <a:off x="761695" y="1714500"/>
            <a:ext cx="10687507" cy="4401007"/>
          </a:xfrm>
          <a:prstGeom prst="rect">
            <a:avLst/>
          </a:prstGeom>
        </p:spPr>
      </p:pic>
      <p:pic>
        <p:nvPicPr>
          <p:cNvPr id="8" name="Image 3" descr="preencoded.png"/>
          <p:cNvPicPr>
            <a:picLocks noChangeAspect="1"/>
          </p:cNvPicPr>
          <p:nvPr/>
        </p:nvPicPr>
        <p:blipFill>
          <a:blip r:embed="rId4"/>
          <a:srcRect t="-204" b="-204"/>
          <a:stretch>
            <a:fillRect/>
          </a:stretch>
        </p:blipFill>
        <p:spPr>
          <a:xfrm>
            <a:off x="761695" y="1714500"/>
            <a:ext cx="75895" cy="4381805"/>
          </a:xfrm>
          <a:prstGeom prst="rect">
            <a:avLst/>
          </a:prstGeom>
        </p:spPr>
      </p:pic>
      <p:sp>
        <p:nvSpPr>
          <p:cNvPr id="9" name="Shape 3"/>
          <p:cNvSpPr/>
          <p:nvPr/>
        </p:nvSpPr>
        <p:spPr>
          <a:xfrm>
            <a:off x="761695" y="514807"/>
            <a:ext cx="75895" cy="75895"/>
          </a:xfrm>
          <a:prstGeom prst="ellipse">
            <a:avLst/>
          </a:prstGeom>
          <a:solidFill>
            <a:srgbClr val="2563EB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0" name="Text 4"/>
          <p:cNvSpPr txBox="1"/>
          <p:nvPr/>
        </p:nvSpPr>
        <p:spPr>
          <a:xfrm>
            <a:off x="952805" y="476402"/>
            <a:ext cx="1309421" cy="1527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b="1" kern="0" spc="105" dirty="0">
                <a:solidFill>
                  <a:srgbClr val="0071E3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STATUS LOGIC</a:t>
            </a:r>
            <a:endParaRPr lang="en-US" sz="1000" dirty="0"/>
          </a:p>
        </p:txBody>
      </p:sp>
      <p:sp>
        <p:nvSpPr>
          <p:cNvPr id="11" name="Text 5"/>
          <p:cNvSpPr txBox="1"/>
          <p:nvPr/>
        </p:nvSpPr>
        <p:spPr>
          <a:xfrm>
            <a:off x="10244938" y="457200"/>
            <a:ext cx="1359713" cy="1911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86868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贬值资产 · 第二部分</a:t>
            </a:r>
            <a:endParaRPr lang="en-US" sz="1000" dirty="0"/>
          </a:p>
        </p:txBody>
      </p:sp>
      <p:sp>
        <p:nvSpPr>
          <p:cNvPr id="12" name="Text 6"/>
          <p:cNvSpPr txBox="1"/>
          <p:nvPr/>
        </p:nvSpPr>
        <p:spPr>
          <a:xfrm>
            <a:off x="761695" y="761695"/>
            <a:ext cx="10972800" cy="44805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100" b="1" dirty="0">
                <a:solidFill>
                  <a:srgbClr val="1D1D1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地位的</a:t>
            </a:r>
            <a:r>
              <a:rPr lang="en-US" sz="3100" b="1" dirty="0">
                <a:solidFill>
                  <a:srgbClr val="0071E3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旧逻辑</a:t>
            </a:r>
            <a:endParaRPr lang="en-US" sz="3100" dirty="0"/>
          </a:p>
        </p:txBody>
      </p:sp>
      <p:sp>
        <p:nvSpPr>
          <p:cNvPr id="13" name="Text 7"/>
          <p:cNvSpPr txBox="1"/>
          <p:nvPr/>
        </p:nvSpPr>
        <p:spPr>
          <a:xfrm>
            <a:off x="761695" y="1259129"/>
            <a:ext cx="10858500" cy="277063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86868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头衔 = 资源获取权 = 安全感</a:t>
            </a:r>
            <a:endParaRPr lang="en-US" sz="1500" dirty="0"/>
          </a:p>
        </p:txBody>
      </p:sp>
      <p:sp>
        <p:nvSpPr>
          <p:cNvPr id="17" name="Text 9"/>
          <p:cNvSpPr txBox="1"/>
          <p:nvPr/>
        </p:nvSpPr>
        <p:spPr>
          <a:xfrm>
            <a:off x="1143000" y="3333902"/>
            <a:ext cx="4763110" cy="3054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600" b="1" dirty="0">
                <a:solidFill>
                  <a:srgbClr val="1D1D1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过去的地位逻辑</a:t>
            </a:r>
            <a:endParaRPr lang="en-US" sz="1600" dirty="0"/>
          </a:p>
        </p:txBody>
      </p:sp>
      <p:sp>
        <p:nvSpPr>
          <p:cNvPr id="18" name="Text 10"/>
          <p:cNvSpPr txBox="1"/>
          <p:nvPr/>
        </p:nvSpPr>
        <p:spPr>
          <a:xfrm>
            <a:off x="1143000" y="3791102"/>
            <a:ext cx="4648810" cy="4956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86868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 在传统组织中，职位头衔代表着</a:t>
            </a:r>
            <a:r>
              <a:rPr lang="en-US" sz="1200" dirty="0">
                <a:solidFill>
                  <a:srgbClr val="0071E3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资源分配权</a:t>
            </a:r>
            <a:r>
              <a:rPr lang="en-US" sz="1200" dirty="0">
                <a:solidFill>
                  <a:srgbClr val="86868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和</a:t>
            </a:r>
            <a:r>
              <a:rPr lang="en-US" sz="1200" dirty="0">
                <a:solidFill>
                  <a:srgbClr val="0071E3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社会认可度</a:t>
            </a:r>
            <a:r>
              <a:rPr lang="en-US" sz="1200" dirty="0">
                <a:solidFill>
                  <a:srgbClr val="86868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。高职位意味着更高的薪酬、更好的福利和更稳定的职业前景。 </a:t>
            </a:r>
            <a:endParaRPr lang="en-US" sz="1200" dirty="0"/>
          </a:p>
        </p:txBody>
      </p:sp>
      <p:pic>
        <p:nvPicPr>
          <p:cNvPr id="19" name="Image 6" descr="preencoded.png"/>
          <p:cNvPicPr>
            <a:picLocks noChangeAspect="1"/>
          </p:cNvPicPr>
          <p:nvPr/>
        </p:nvPicPr>
        <p:blipFill>
          <a:blip r:embed="rId5"/>
          <a:srcRect l="-565" r="-565"/>
          <a:stretch>
            <a:fillRect/>
          </a:stretch>
        </p:blipFill>
        <p:spPr>
          <a:xfrm>
            <a:off x="1143000" y="4507078"/>
            <a:ext cx="895198" cy="256946"/>
          </a:xfrm>
          <a:prstGeom prst="rect">
            <a:avLst/>
          </a:prstGeom>
        </p:spPr>
      </p:pic>
      <p:sp>
        <p:nvSpPr>
          <p:cNvPr id="20" name="Text 11"/>
          <p:cNvSpPr/>
          <p:nvPr/>
        </p:nvSpPr>
        <p:spPr>
          <a:xfrm>
            <a:off x="1419149" y="4507078"/>
            <a:ext cx="676656" cy="257861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b="1" dirty="0">
                <a:solidFill>
                  <a:srgbClr val="166534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 过去有效 </a:t>
            </a:r>
            <a:endParaRPr lang="en-US" sz="900" dirty="0"/>
          </a:p>
        </p:txBody>
      </p:sp>
      <p:pic>
        <p:nvPicPr>
          <p:cNvPr id="21" name="Image 7" descr="preencoded.png"/>
          <p:cNvPicPr>
            <a:picLocks noChangeAspect="1"/>
          </p:cNvPicPr>
          <p:nvPr/>
        </p:nvPicPr>
        <p:blipFill>
          <a:blip r:embed="rId6"/>
          <a:srcRect t="-1359" b="-1359"/>
          <a:stretch>
            <a:fillRect/>
          </a:stretch>
        </p:blipFill>
        <p:spPr>
          <a:xfrm>
            <a:off x="1257300" y="4573829"/>
            <a:ext cx="105156" cy="123444"/>
          </a:xfrm>
          <a:prstGeom prst="rect">
            <a:avLst/>
          </a:prstGeom>
        </p:spPr>
      </p:pic>
      <p:pic>
        <p:nvPicPr>
          <p:cNvPr id="22" name="Image 8" descr="preencoded.png"/>
          <p:cNvPicPr>
            <a:picLocks noChangeAspect="1"/>
          </p:cNvPicPr>
          <p:nvPr/>
        </p:nvPicPr>
        <p:blipFill>
          <a:blip r:embed="rId7"/>
          <a:srcRect l="-593" r="-593"/>
          <a:stretch>
            <a:fillRect/>
          </a:stretch>
        </p:blipFill>
        <p:spPr>
          <a:xfrm>
            <a:off x="2181758" y="4507078"/>
            <a:ext cx="886054" cy="256946"/>
          </a:xfrm>
          <a:prstGeom prst="rect">
            <a:avLst/>
          </a:prstGeom>
        </p:spPr>
      </p:pic>
      <p:sp>
        <p:nvSpPr>
          <p:cNvPr id="23" name="Text 12"/>
          <p:cNvSpPr/>
          <p:nvPr/>
        </p:nvSpPr>
        <p:spPr>
          <a:xfrm>
            <a:off x="2448763" y="4507078"/>
            <a:ext cx="676656" cy="257861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b="1" dirty="0">
                <a:solidFill>
                  <a:srgbClr val="991B1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 现在失效 </a:t>
            </a:r>
            <a:endParaRPr lang="en-US" sz="900" dirty="0"/>
          </a:p>
        </p:txBody>
      </p:sp>
      <p:pic>
        <p:nvPicPr>
          <p:cNvPr id="24" name="Image 9" descr="preencoded.png"/>
          <p:cNvPicPr>
            <a:picLocks noChangeAspect="1"/>
          </p:cNvPicPr>
          <p:nvPr/>
        </p:nvPicPr>
        <p:blipFill>
          <a:blip r:embed="rId8"/>
          <a:srcRect l="-1358" r="-1358"/>
          <a:stretch>
            <a:fillRect/>
          </a:stretch>
        </p:blipFill>
        <p:spPr>
          <a:xfrm>
            <a:off x="2296058" y="4573829"/>
            <a:ext cx="95098" cy="123444"/>
          </a:xfrm>
          <a:prstGeom prst="rect">
            <a:avLst/>
          </a:prstGeom>
        </p:spPr>
      </p:pic>
      <p:sp>
        <p:nvSpPr>
          <p:cNvPr id="25" name="Text 13"/>
          <p:cNvSpPr txBox="1"/>
          <p:nvPr/>
        </p:nvSpPr>
        <p:spPr>
          <a:xfrm>
            <a:off x="6381598" y="3333902"/>
            <a:ext cx="4763110" cy="3054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600" b="1" dirty="0">
                <a:solidFill>
                  <a:srgbClr val="1D1D1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平台光环效应</a:t>
            </a:r>
            <a:endParaRPr lang="en-US" sz="1600" dirty="0"/>
          </a:p>
        </p:txBody>
      </p:sp>
      <p:sp>
        <p:nvSpPr>
          <p:cNvPr id="26" name="Text 14"/>
          <p:cNvSpPr txBox="1"/>
          <p:nvPr/>
        </p:nvSpPr>
        <p:spPr>
          <a:xfrm>
            <a:off x="6381598" y="3791102"/>
            <a:ext cx="4648810" cy="4956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86868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 很多人将</a:t>
            </a:r>
            <a:r>
              <a:rPr lang="en-US" sz="1200" dirty="0">
                <a:solidFill>
                  <a:srgbClr val="0071E3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"平台的光环"</a:t>
            </a:r>
            <a:r>
              <a:rPr lang="en-US" sz="1200" dirty="0">
                <a:solidFill>
                  <a:srgbClr val="86868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误认为</a:t>
            </a:r>
            <a:r>
              <a:rPr lang="en-US" sz="1200" dirty="0">
                <a:solidFill>
                  <a:srgbClr val="0071E3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"自己的能力"</a:t>
            </a:r>
            <a:r>
              <a:rPr lang="en-US" sz="1200" dirty="0">
                <a:solidFill>
                  <a:srgbClr val="86868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，忽视了平台赋予的价值，导致对自身真实能力产生误判。 </a:t>
            </a:r>
            <a:endParaRPr lang="en-US" sz="1200" dirty="0"/>
          </a:p>
        </p:txBody>
      </p:sp>
      <p:sp>
        <p:nvSpPr>
          <p:cNvPr id="27" name="Shape 15"/>
          <p:cNvSpPr/>
          <p:nvPr/>
        </p:nvSpPr>
        <p:spPr>
          <a:xfrm>
            <a:off x="6381598" y="4431182"/>
            <a:ext cx="4572000" cy="504749"/>
          </a:xfrm>
          <a:prstGeom prst="roundRect">
            <a:avLst>
              <a:gd name="adj" fmla="val 54690"/>
            </a:avLst>
          </a:prstGeom>
          <a:solidFill>
            <a:srgbClr val="FEF3C7"/>
          </a:solidFill>
        </p:spPr>
      </p:sp>
      <p:sp>
        <p:nvSpPr>
          <p:cNvPr id="28" name="Shape 16"/>
          <p:cNvSpPr/>
          <p:nvPr/>
        </p:nvSpPr>
        <p:spPr>
          <a:xfrm>
            <a:off x="6381598" y="4431182"/>
            <a:ext cx="38405" cy="504749"/>
          </a:xfrm>
          <a:prstGeom prst="roundRect">
            <a:avLst>
              <a:gd name="adj" fmla="val 718774"/>
            </a:avLst>
          </a:prstGeom>
          <a:solidFill>
            <a:srgbClr val="F59E0B"/>
          </a:solidFill>
          <a:ln w="12700">
            <a:solidFill>
              <a:srgbClr val="F59E0B">
                <a:alpha val="0"/>
              </a:srgbClr>
            </a:solidFill>
            <a:prstDash val="solid"/>
          </a:ln>
        </p:spPr>
      </p:sp>
      <p:sp>
        <p:nvSpPr>
          <p:cNvPr id="29" name="Text 17"/>
          <p:cNvSpPr txBox="1"/>
          <p:nvPr/>
        </p:nvSpPr>
        <p:spPr>
          <a:xfrm>
            <a:off x="6572707" y="4582973"/>
            <a:ext cx="4420210" cy="20025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b="1" dirty="0">
                <a:solidFill>
                  <a:srgbClr val="1D1D1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关键洞察：</a:t>
            </a:r>
            <a:r>
              <a:rPr lang="en-US" sz="1100" dirty="0">
                <a:solidFill>
                  <a:srgbClr val="1D1D1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 当离开平台时，真正的价值才会显现 </a:t>
            </a:r>
            <a:endParaRPr lang="en-US" sz="1100" dirty="0"/>
          </a:p>
        </p:txBody>
      </p:sp>
      <p:sp>
        <p:nvSpPr>
          <p:cNvPr id="30" name="Shape 18"/>
          <p:cNvSpPr/>
          <p:nvPr/>
        </p:nvSpPr>
        <p:spPr>
          <a:xfrm>
            <a:off x="1380744" y="5277002"/>
            <a:ext cx="457200" cy="457200"/>
          </a:xfrm>
          <a:prstGeom prst="ellipse">
            <a:avLst/>
          </a:prstGeom>
          <a:solidFill>
            <a:srgbClr val="DBEAFE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31" name="Image 10" descr="preencoded.png"/>
          <p:cNvPicPr>
            <a:picLocks noChangeAspect="1"/>
          </p:cNvPicPr>
          <p:nvPr/>
        </p:nvPicPr>
        <p:blipFill>
          <a:blip r:embed="rId9"/>
          <a:srcRect/>
          <a:stretch>
            <a:fillRect/>
          </a:stretch>
        </p:blipFill>
        <p:spPr>
          <a:xfrm>
            <a:off x="1538021" y="5410505"/>
            <a:ext cx="142646" cy="190195"/>
          </a:xfrm>
          <a:prstGeom prst="rect">
            <a:avLst/>
          </a:prstGeom>
        </p:spPr>
      </p:pic>
      <p:sp>
        <p:nvSpPr>
          <p:cNvPr id="32" name="Text 19"/>
          <p:cNvSpPr txBox="1"/>
          <p:nvPr/>
        </p:nvSpPr>
        <p:spPr>
          <a:xfrm>
            <a:off x="1990649" y="5277002"/>
            <a:ext cx="2304288" cy="24780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1D1D1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地位贬值的本质</a:t>
            </a:r>
            <a:endParaRPr lang="en-US" sz="1300" dirty="0"/>
          </a:p>
        </p:txBody>
      </p:sp>
      <p:sp>
        <p:nvSpPr>
          <p:cNvPr id="33" name="Text 20"/>
          <p:cNvSpPr txBox="1"/>
          <p:nvPr/>
        </p:nvSpPr>
        <p:spPr>
          <a:xfrm>
            <a:off x="1990649" y="5544007"/>
            <a:ext cx="2304288" cy="1911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86868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AI时代，组织扁平化，层级正在消融</a:t>
            </a:r>
            <a:endParaRPr lang="en-US" sz="1000" dirty="0"/>
          </a:p>
        </p:txBody>
      </p:sp>
      <p:sp>
        <p:nvSpPr>
          <p:cNvPr id="34" name="Text 21"/>
          <p:cNvSpPr txBox="1"/>
          <p:nvPr/>
        </p:nvSpPr>
        <p:spPr>
          <a:xfrm>
            <a:off x="9820656" y="5238598"/>
            <a:ext cx="991210" cy="33375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800" b="1" dirty="0">
                <a:solidFill>
                  <a:srgbClr val="2563E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大幅缩减</a:t>
            </a:r>
            <a:endParaRPr lang="en-US" sz="1800" dirty="0"/>
          </a:p>
        </p:txBody>
      </p:sp>
      <p:sp>
        <p:nvSpPr>
          <p:cNvPr id="35" name="Text 22"/>
          <p:cNvSpPr txBox="1"/>
          <p:nvPr/>
        </p:nvSpPr>
        <p:spPr>
          <a:xfrm>
            <a:off x="9820656" y="5591556"/>
            <a:ext cx="991210" cy="181051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86868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中层管理岗位</a:t>
            </a:r>
            <a:endParaRPr lang="en-US" sz="900" dirty="0"/>
          </a:p>
        </p:txBody>
      </p:sp>
      <p:sp>
        <p:nvSpPr>
          <p:cNvPr id="36" name="Shape 23"/>
          <p:cNvSpPr/>
          <p:nvPr/>
        </p:nvSpPr>
        <p:spPr>
          <a:xfrm>
            <a:off x="761695" y="6581851"/>
            <a:ext cx="75895" cy="75895"/>
          </a:xfrm>
          <a:prstGeom prst="ellipse">
            <a:avLst/>
          </a:prstGeom>
          <a:solidFill>
            <a:srgbClr val="2563EB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7" name="Text 24"/>
          <p:cNvSpPr txBox="1"/>
          <p:nvPr/>
        </p:nvSpPr>
        <p:spPr>
          <a:xfrm>
            <a:off x="914400" y="6538874"/>
            <a:ext cx="438912" cy="162763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86868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第10页</a:t>
            </a:r>
            <a:endParaRPr lang="en-US" sz="900" dirty="0"/>
          </a:p>
        </p:txBody>
      </p:sp>
      <p:sp>
        <p:nvSpPr>
          <p:cNvPr id="38" name="Text 25"/>
          <p:cNvSpPr txBox="1"/>
          <p:nvPr/>
        </p:nvSpPr>
        <p:spPr>
          <a:xfrm>
            <a:off x="10972800" y="6538874"/>
            <a:ext cx="543154" cy="162763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b="1" dirty="0">
                <a:solidFill>
                  <a:srgbClr val="86868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启昌学堂</a:t>
            </a:r>
            <a:endParaRPr lang="en-US" sz="9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E0E0E0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A"/>
          </a:solidFill>
          <a:ln w="12700">
            <a:solidFill>
              <a:srgbClr val="FFFFFF">
                <a:alpha val="0"/>
              </a:srgbClr>
            </a:solidFill>
            <a:prstDash val="solid"/>
          </a:ln>
          <a:effectLst>
            <a:outerShdw blurRad="63500" dist="38100" dir="16200000" algn="bl" rotWithShape="0">
              <a:srgbClr val="000000">
                <a:alpha val="10000"/>
              </a:srgbClr>
            </a:outerShdw>
          </a:effectLst>
        </p:spPr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1">
            <a:alphaModFix amt="70000"/>
          </a:blip>
          <a:srcRect/>
          <a:stretch>
            <a:fillRect/>
          </a:stretch>
        </p:blipFill>
        <p:spPr>
          <a:xfrm>
            <a:off x="6476695" y="-1904695"/>
            <a:ext cx="7619695" cy="7619695"/>
          </a:xfrm>
          <a:prstGeom prst="rect">
            <a:avLst/>
          </a:prstGeom>
        </p:spPr>
      </p:pic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2">
            <a:alphaModFix amt="60000"/>
          </a:blip>
          <a:srcRect/>
          <a:stretch>
            <a:fillRect/>
          </a:stretch>
        </p:blipFill>
        <p:spPr>
          <a:xfrm>
            <a:off x="-1904695" y="1143000"/>
            <a:ext cx="8572500" cy="8572500"/>
          </a:xfrm>
          <a:prstGeom prst="rect">
            <a:avLst/>
          </a:prstGeom>
        </p:spPr>
      </p:pic>
      <p:sp>
        <p:nvSpPr>
          <p:cNvPr id="6" name="Shape 2"/>
          <p:cNvSpPr/>
          <p:nvPr/>
        </p:nvSpPr>
        <p:spPr>
          <a:xfrm>
            <a:off x="761695" y="448056"/>
            <a:ext cx="95098" cy="95098"/>
          </a:xfrm>
          <a:prstGeom prst="ellipse">
            <a:avLst/>
          </a:prstGeom>
          <a:solidFill>
            <a:srgbClr val="2563EB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7" name="Text 3"/>
          <p:cNvSpPr txBox="1"/>
          <p:nvPr/>
        </p:nvSpPr>
        <p:spPr>
          <a:xfrm>
            <a:off x="972007" y="381305"/>
            <a:ext cx="2318004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kern="0" spc="120" dirty="0">
                <a:solidFill>
                  <a:srgbClr val="0071E3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PLATFORM DEPENDENCY</a:t>
            </a:r>
            <a:endParaRPr lang="en-US" sz="1200" dirty="0"/>
          </a:p>
        </p:txBody>
      </p:sp>
      <p:sp>
        <p:nvSpPr>
          <p:cNvPr id="8" name="Text 4"/>
          <p:cNvSpPr txBox="1"/>
          <p:nvPr/>
        </p:nvSpPr>
        <p:spPr>
          <a:xfrm>
            <a:off x="9883750" y="381305"/>
            <a:ext cx="1554480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200" dirty="0">
                <a:solidFill>
                  <a:srgbClr val="86868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贬值资产 · 第二部分</a:t>
            </a:r>
            <a:endParaRPr lang="en-US" sz="1200" dirty="0"/>
          </a:p>
        </p:txBody>
      </p:sp>
      <p:sp>
        <p:nvSpPr>
          <p:cNvPr id="9" name="Text 5"/>
          <p:cNvSpPr txBox="1"/>
          <p:nvPr/>
        </p:nvSpPr>
        <p:spPr>
          <a:xfrm>
            <a:off x="761695" y="761695"/>
            <a:ext cx="10858500" cy="1911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kern="0" spc="-30" dirty="0">
                <a:solidFill>
                  <a:srgbClr val="1D1D1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 平台依赖症：</a:t>
            </a:r>
            <a:r>
              <a:rPr lang="en-US" sz="1200" b="1" kern="0" spc="-30" dirty="0">
                <a:solidFill>
                  <a:srgbClr val="0071E3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认知陷阱</a:t>
            </a:r>
            <a:endParaRPr lang="en-US" sz="1200" dirty="0"/>
          </a:p>
        </p:txBody>
      </p:sp>
      <p:sp>
        <p:nvSpPr>
          <p:cNvPr id="10" name="Text 6"/>
          <p:cNvSpPr txBox="1"/>
          <p:nvPr/>
        </p:nvSpPr>
        <p:spPr>
          <a:xfrm>
            <a:off x="761695" y="990295"/>
            <a:ext cx="10858500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86868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很多人把"平台的光环"误认为是"自己的能力"</a:t>
            </a:r>
            <a:endParaRPr lang="en-US" sz="1200" dirty="0"/>
          </a:p>
        </p:txBody>
      </p:sp>
      <p:pic>
        <p:nvPicPr>
          <p:cNvPr id="11" name="Image 2" descr="preencoded.png"/>
          <p:cNvPicPr>
            <a:picLocks noChangeAspect="1"/>
          </p:cNvPicPr>
          <p:nvPr/>
        </p:nvPicPr>
        <p:blipFill>
          <a:blip r:embed="rId3"/>
          <a:srcRect l="-1" r="-1"/>
          <a:stretch>
            <a:fillRect/>
          </a:stretch>
        </p:blipFill>
        <p:spPr>
          <a:xfrm>
            <a:off x="761695" y="1371600"/>
            <a:ext cx="10668305" cy="4800600"/>
          </a:xfrm>
          <a:prstGeom prst="rect">
            <a:avLst/>
          </a:prstGeom>
        </p:spPr>
      </p:pic>
      <p:sp>
        <p:nvSpPr>
          <p:cNvPr id="12" name="Shape 7"/>
          <p:cNvSpPr/>
          <p:nvPr/>
        </p:nvSpPr>
        <p:spPr>
          <a:xfrm>
            <a:off x="1152144" y="1762049"/>
            <a:ext cx="457200" cy="457200"/>
          </a:xfrm>
          <a:prstGeom prst="ellipse">
            <a:avLst/>
          </a:prstGeom>
          <a:solidFill>
            <a:srgbClr val="FEF2F2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13" name="Image 3" descr="preencoded.pn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1285646" y="1895551"/>
            <a:ext cx="190195" cy="190195"/>
          </a:xfrm>
          <a:prstGeom prst="rect">
            <a:avLst/>
          </a:prstGeom>
        </p:spPr>
      </p:pic>
      <p:sp>
        <p:nvSpPr>
          <p:cNvPr id="14" name="Text 8"/>
          <p:cNvSpPr txBox="1"/>
          <p:nvPr/>
        </p:nvSpPr>
        <p:spPr>
          <a:xfrm>
            <a:off x="1800454" y="1762049"/>
            <a:ext cx="9430207" cy="24780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1D1D1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 "很多人把</a:t>
            </a:r>
            <a:r>
              <a:rPr lang="en-US" sz="1200" b="1" dirty="0">
                <a:solidFill>
                  <a:srgbClr val="0071E3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平台的光环</a:t>
            </a:r>
            <a:r>
              <a:rPr lang="en-US" sz="1200" b="1" dirty="0">
                <a:solidFill>
                  <a:srgbClr val="1D1D1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误认为是</a:t>
            </a:r>
            <a:r>
              <a:rPr lang="en-US" sz="1200" b="1" dirty="0">
                <a:solidFill>
                  <a:srgbClr val="0071E3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自己的能力</a:t>
            </a:r>
            <a:r>
              <a:rPr lang="en-US" sz="1200" b="1" dirty="0">
                <a:solidFill>
                  <a:srgbClr val="1D1D1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。" </a:t>
            </a:r>
            <a:endParaRPr lang="en-US" sz="1200" dirty="0"/>
          </a:p>
        </p:txBody>
      </p:sp>
      <p:sp>
        <p:nvSpPr>
          <p:cNvPr id="15" name="Text 9"/>
          <p:cNvSpPr txBox="1"/>
          <p:nvPr/>
        </p:nvSpPr>
        <p:spPr>
          <a:xfrm>
            <a:off x="1800454" y="2085746"/>
            <a:ext cx="9430207" cy="24780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86868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这是AI时代最危险的认知陷阱。当你离开平台，才发现自己的真实价值远低于想象。</a:t>
            </a:r>
            <a:endParaRPr lang="en-US" sz="1200" dirty="0"/>
          </a:p>
        </p:txBody>
      </p:sp>
      <p:sp>
        <p:nvSpPr>
          <p:cNvPr id="16" name="Shape 10"/>
          <p:cNvSpPr/>
          <p:nvPr/>
        </p:nvSpPr>
        <p:spPr>
          <a:xfrm>
            <a:off x="1152144" y="2562149"/>
            <a:ext cx="4753051" cy="2000707"/>
          </a:xfrm>
          <a:prstGeom prst="roundRect">
            <a:avLst>
              <a:gd name="adj" fmla="val 6964"/>
            </a:avLst>
          </a:prstGeom>
          <a:solidFill>
            <a:srgbClr val="F9FAFB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17" name="Text 11"/>
          <p:cNvSpPr txBox="1"/>
          <p:nvPr/>
        </p:nvSpPr>
        <p:spPr>
          <a:xfrm>
            <a:off x="1429207" y="2857500"/>
            <a:ext cx="695858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1D1D1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危险信号</a:t>
            </a:r>
            <a:endParaRPr lang="en-US" sz="1200" dirty="0"/>
          </a:p>
        </p:txBody>
      </p:sp>
      <p:sp>
        <p:nvSpPr>
          <p:cNvPr id="18" name="Shape 12"/>
          <p:cNvSpPr/>
          <p:nvPr/>
        </p:nvSpPr>
        <p:spPr>
          <a:xfrm>
            <a:off x="5019142" y="2838298"/>
            <a:ext cx="619049" cy="267005"/>
          </a:xfrm>
          <a:prstGeom prst="roundRect">
            <a:avLst>
              <a:gd name="adj" fmla="val 97847"/>
            </a:avLst>
          </a:prstGeom>
          <a:solidFill>
            <a:srgbClr val="FEF2F2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9" name="Text 13"/>
          <p:cNvSpPr txBox="1"/>
          <p:nvPr/>
        </p:nvSpPr>
        <p:spPr>
          <a:xfrm>
            <a:off x="5019142" y="2838298"/>
            <a:ext cx="695858" cy="267005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76200" tIns="25400" rIns="76200" bIns="2540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EF4444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需警惕</a:t>
            </a:r>
            <a:endParaRPr lang="en-US" sz="1200" dirty="0"/>
          </a:p>
        </p:txBody>
      </p:sp>
      <p:sp>
        <p:nvSpPr>
          <p:cNvPr id="20" name="Shape 14"/>
          <p:cNvSpPr/>
          <p:nvPr/>
        </p:nvSpPr>
        <p:spPr>
          <a:xfrm>
            <a:off x="1429207" y="3372307"/>
            <a:ext cx="75895" cy="75895"/>
          </a:xfrm>
          <a:prstGeom prst="ellipse">
            <a:avLst/>
          </a:prstGeom>
          <a:solidFill>
            <a:srgbClr val="F87171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21" name="Text 15"/>
          <p:cNvSpPr txBox="1"/>
          <p:nvPr/>
        </p:nvSpPr>
        <p:spPr>
          <a:xfrm>
            <a:off x="1619402" y="3295498"/>
            <a:ext cx="2479853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86868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离开平台后，资源和人脉迅速流失</a:t>
            </a:r>
            <a:endParaRPr lang="en-US" sz="1200" dirty="0"/>
          </a:p>
        </p:txBody>
      </p:sp>
      <p:sp>
        <p:nvSpPr>
          <p:cNvPr id="22" name="Shape 16"/>
          <p:cNvSpPr/>
          <p:nvPr/>
        </p:nvSpPr>
        <p:spPr>
          <a:xfrm>
            <a:off x="1429207" y="3752698"/>
            <a:ext cx="75895" cy="75895"/>
          </a:xfrm>
          <a:prstGeom prst="ellipse">
            <a:avLst/>
          </a:prstGeom>
          <a:solidFill>
            <a:srgbClr val="F87171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23" name="Text 17"/>
          <p:cNvSpPr txBox="1"/>
          <p:nvPr/>
        </p:nvSpPr>
        <p:spPr>
          <a:xfrm>
            <a:off x="1619402" y="3676802"/>
            <a:ext cx="3152851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86868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市场需要的不是"管理经验"，而是"具体能力"</a:t>
            </a:r>
            <a:endParaRPr lang="en-US" sz="1200" dirty="0"/>
          </a:p>
        </p:txBody>
      </p:sp>
      <p:sp>
        <p:nvSpPr>
          <p:cNvPr id="24" name="Shape 18"/>
          <p:cNvSpPr/>
          <p:nvPr/>
        </p:nvSpPr>
        <p:spPr>
          <a:xfrm>
            <a:off x="1429207" y="4134002"/>
            <a:ext cx="75895" cy="75895"/>
          </a:xfrm>
          <a:prstGeom prst="ellipse">
            <a:avLst/>
          </a:prstGeom>
          <a:solidFill>
            <a:srgbClr val="F87171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25" name="Text 19"/>
          <p:cNvSpPr txBox="1"/>
          <p:nvPr/>
        </p:nvSpPr>
        <p:spPr>
          <a:xfrm>
            <a:off x="1619402" y="4058107"/>
            <a:ext cx="2068373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86868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被优化后，6个月找不到工作</a:t>
            </a:r>
            <a:endParaRPr lang="en-US" sz="1200" dirty="0"/>
          </a:p>
        </p:txBody>
      </p:sp>
      <p:sp>
        <p:nvSpPr>
          <p:cNvPr id="26" name="Shape 20"/>
          <p:cNvSpPr/>
          <p:nvPr/>
        </p:nvSpPr>
        <p:spPr>
          <a:xfrm>
            <a:off x="6286500" y="2562149"/>
            <a:ext cx="4753051" cy="2000707"/>
          </a:xfrm>
          <a:prstGeom prst="roundRect">
            <a:avLst>
              <a:gd name="adj" fmla="val 6964"/>
            </a:avLst>
          </a:prstGeom>
          <a:solidFill>
            <a:srgbClr val="EFF6FF"/>
          </a:solidFill>
          <a:ln w="12700">
            <a:solidFill>
              <a:srgbClr val="BFDBFE"/>
            </a:solidFill>
            <a:prstDash val="solid"/>
          </a:ln>
        </p:spPr>
      </p:sp>
      <p:sp>
        <p:nvSpPr>
          <p:cNvPr id="27" name="Text 21"/>
          <p:cNvSpPr txBox="1"/>
          <p:nvPr/>
        </p:nvSpPr>
        <p:spPr>
          <a:xfrm>
            <a:off x="6562649" y="2857500"/>
            <a:ext cx="695858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1D1D1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能力评估</a:t>
            </a:r>
            <a:endParaRPr lang="en-US" sz="1200" dirty="0"/>
          </a:p>
        </p:txBody>
      </p:sp>
      <p:pic>
        <p:nvPicPr>
          <p:cNvPr id="28" name="Image 4" descr="preencoded.png"/>
          <p:cNvPicPr>
            <a:picLocks noChangeAspect="1"/>
          </p:cNvPicPr>
          <p:nvPr/>
        </p:nvPicPr>
        <p:blipFill>
          <a:blip r:embed="rId5"/>
          <a:srcRect l="-572" r="-572"/>
          <a:stretch>
            <a:fillRect/>
          </a:stretch>
        </p:blipFill>
        <p:spPr>
          <a:xfrm>
            <a:off x="10000793" y="2838298"/>
            <a:ext cx="771754" cy="267005"/>
          </a:xfrm>
          <a:prstGeom prst="rect">
            <a:avLst/>
          </a:prstGeom>
        </p:spPr>
      </p:pic>
      <p:sp>
        <p:nvSpPr>
          <p:cNvPr id="29" name="Text 22"/>
          <p:cNvSpPr txBox="1"/>
          <p:nvPr/>
        </p:nvSpPr>
        <p:spPr>
          <a:xfrm>
            <a:off x="10000793" y="2838298"/>
            <a:ext cx="848563" cy="2670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3B82F6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真实价值</a:t>
            </a:r>
            <a:endParaRPr lang="en-US" sz="1200" dirty="0"/>
          </a:p>
        </p:txBody>
      </p:sp>
      <p:sp>
        <p:nvSpPr>
          <p:cNvPr id="30" name="Shape 23"/>
          <p:cNvSpPr/>
          <p:nvPr/>
        </p:nvSpPr>
        <p:spPr>
          <a:xfrm>
            <a:off x="6562649" y="3372307"/>
            <a:ext cx="75895" cy="75895"/>
          </a:xfrm>
          <a:prstGeom prst="ellipse">
            <a:avLst/>
          </a:prstGeom>
          <a:solidFill>
            <a:srgbClr val="60A5FA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1" name="Text 24"/>
          <p:cNvSpPr txBox="1"/>
          <p:nvPr/>
        </p:nvSpPr>
        <p:spPr>
          <a:xfrm>
            <a:off x="6752844" y="3295498"/>
            <a:ext cx="1163117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86868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平台赋予的价值</a:t>
            </a:r>
            <a:endParaRPr lang="en-US" sz="1200" dirty="0"/>
          </a:p>
        </p:txBody>
      </p:sp>
      <p:sp>
        <p:nvSpPr>
          <p:cNvPr id="32" name="Text 25"/>
          <p:cNvSpPr txBox="1"/>
          <p:nvPr/>
        </p:nvSpPr>
        <p:spPr>
          <a:xfrm>
            <a:off x="10457993" y="3295498"/>
            <a:ext cx="391363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EF4444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70%</a:t>
            </a:r>
            <a:endParaRPr lang="en-US" sz="1200" dirty="0"/>
          </a:p>
        </p:txBody>
      </p:sp>
      <p:sp>
        <p:nvSpPr>
          <p:cNvPr id="33" name="Shape 26"/>
          <p:cNvSpPr/>
          <p:nvPr/>
        </p:nvSpPr>
        <p:spPr>
          <a:xfrm>
            <a:off x="6562649" y="3752698"/>
            <a:ext cx="75895" cy="75895"/>
          </a:xfrm>
          <a:prstGeom prst="ellipse">
            <a:avLst/>
          </a:prstGeom>
          <a:solidFill>
            <a:srgbClr val="60A5FA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4" name="Text 27"/>
          <p:cNvSpPr txBox="1"/>
          <p:nvPr/>
        </p:nvSpPr>
        <p:spPr>
          <a:xfrm>
            <a:off x="6752844" y="3676802"/>
            <a:ext cx="1000354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86868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个人真实能力</a:t>
            </a:r>
            <a:endParaRPr lang="en-US" sz="1200" dirty="0"/>
          </a:p>
        </p:txBody>
      </p:sp>
      <p:sp>
        <p:nvSpPr>
          <p:cNvPr id="35" name="Text 28"/>
          <p:cNvSpPr txBox="1"/>
          <p:nvPr/>
        </p:nvSpPr>
        <p:spPr>
          <a:xfrm>
            <a:off x="10457993" y="3676802"/>
            <a:ext cx="391363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10B981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20%</a:t>
            </a:r>
            <a:endParaRPr lang="en-US" sz="1200" dirty="0"/>
          </a:p>
        </p:txBody>
      </p:sp>
      <p:sp>
        <p:nvSpPr>
          <p:cNvPr id="36" name="Shape 29"/>
          <p:cNvSpPr/>
          <p:nvPr/>
        </p:nvSpPr>
        <p:spPr>
          <a:xfrm>
            <a:off x="6562649" y="4134002"/>
            <a:ext cx="75895" cy="75895"/>
          </a:xfrm>
          <a:prstGeom prst="ellipse">
            <a:avLst/>
          </a:prstGeom>
          <a:solidFill>
            <a:srgbClr val="60A5FA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7" name="Text 30"/>
          <p:cNvSpPr txBox="1"/>
          <p:nvPr/>
        </p:nvSpPr>
        <p:spPr>
          <a:xfrm>
            <a:off x="6752844" y="4058107"/>
            <a:ext cx="1163117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86868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运气与时机因素</a:t>
            </a:r>
            <a:endParaRPr lang="en-US" sz="1200" dirty="0"/>
          </a:p>
        </p:txBody>
      </p:sp>
      <p:sp>
        <p:nvSpPr>
          <p:cNvPr id="38" name="Text 31"/>
          <p:cNvSpPr txBox="1"/>
          <p:nvPr/>
        </p:nvSpPr>
        <p:spPr>
          <a:xfrm>
            <a:off x="10457993" y="4058107"/>
            <a:ext cx="391363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6B7280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10%</a:t>
            </a:r>
            <a:endParaRPr lang="en-US" sz="1200" dirty="0"/>
          </a:p>
        </p:txBody>
      </p:sp>
      <p:sp>
        <p:nvSpPr>
          <p:cNvPr id="39" name="Shape 32"/>
          <p:cNvSpPr/>
          <p:nvPr/>
        </p:nvSpPr>
        <p:spPr>
          <a:xfrm>
            <a:off x="1152144" y="4791456"/>
            <a:ext cx="9887407" cy="990295"/>
          </a:xfrm>
          <a:prstGeom prst="roundRect">
            <a:avLst>
              <a:gd name="adj" fmla="val 21308"/>
            </a:avLst>
          </a:prstGeom>
          <a:solidFill>
            <a:srgbClr val="FFFBEB"/>
          </a:solidFill>
          <a:ln w="12700">
            <a:solidFill>
              <a:srgbClr val="FDE68A"/>
            </a:solidFill>
            <a:prstDash val="solid"/>
          </a:ln>
        </p:spPr>
      </p:sp>
      <p:sp>
        <p:nvSpPr>
          <p:cNvPr id="40" name="Shape 33"/>
          <p:cNvSpPr/>
          <p:nvPr/>
        </p:nvSpPr>
        <p:spPr>
          <a:xfrm>
            <a:off x="1390802" y="5029200"/>
            <a:ext cx="381305" cy="381305"/>
          </a:xfrm>
          <a:prstGeom prst="ellipse">
            <a:avLst/>
          </a:prstGeom>
          <a:solidFill>
            <a:srgbClr val="FEF3C7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41" name="Image 5" descr="preencoded.png"/>
          <p:cNvPicPr>
            <a:picLocks noChangeAspect="1"/>
          </p:cNvPicPr>
          <p:nvPr/>
        </p:nvPicPr>
        <p:blipFill>
          <a:blip r:embed="rId6"/>
          <a:srcRect l="-1773" r="-1773"/>
          <a:stretch>
            <a:fillRect/>
          </a:stretch>
        </p:blipFill>
        <p:spPr>
          <a:xfrm>
            <a:off x="1514246" y="5134356"/>
            <a:ext cx="133502" cy="171907"/>
          </a:xfrm>
          <a:prstGeom prst="rect">
            <a:avLst/>
          </a:prstGeom>
        </p:spPr>
      </p:pic>
      <p:sp>
        <p:nvSpPr>
          <p:cNvPr id="42" name="Text 34"/>
          <p:cNvSpPr txBox="1"/>
          <p:nvPr/>
        </p:nvSpPr>
        <p:spPr>
          <a:xfrm>
            <a:off x="1962302" y="5029200"/>
            <a:ext cx="9029700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1D1D1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关键洞察</a:t>
            </a:r>
            <a:endParaRPr lang="en-US" sz="1200" dirty="0"/>
          </a:p>
        </p:txBody>
      </p:sp>
      <p:sp>
        <p:nvSpPr>
          <p:cNvPr id="43" name="Text 35"/>
          <p:cNvSpPr txBox="1"/>
          <p:nvPr/>
        </p:nvSpPr>
        <p:spPr>
          <a:xfrm>
            <a:off x="1962302" y="5296205"/>
            <a:ext cx="9029700" cy="24780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86868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 在AI时代，</a:t>
            </a:r>
            <a:r>
              <a:rPr lang="en-US" sz="1200" b="1" dirty="0">
                <a:solidFill>
                  <a:srgbClr val="0071E3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组织扁平化</a:t>
            </a:r>
            <a:r>
              <a:rPr lang="en-US" sz="1200" dirty="0">
                <a:solidFill>
                  <a:srgbClr val="86868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正在加速。层级正在消融，权威正在被"真实"取代。你需要建立</a:t>
            </a:r>
            <a:r>
              <a:rPr lang="en-US" sz="1200" b="1" dirty="0">
                <a:solidFill>
                  <a:srgbClr val="0071E3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可迁移的核心能力</a:t>
            </a:r>
            <a:r>
              <a:rPr lang="en-US" sz="1200" dirty="0">
                <a:solidFill>
                  <a:srgbClr val="86868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，而不是依赖平台的授权。 </a:t>
            </a:r>
            <a:endParaRPr lang="en-US" sz="1200" dirty="0"/>
          </a:p>
        </p:txBody>
      </p:sp>
      <p:pic>
        <p:nvPicPr>
          <p:cNvPr id="44" name="Image 6" descr="preencoded.png"/>
          <p:cNvPicPr>
            <a:picLocks noChangeAspect="1"/>
          </p:cNvPicPr>
          <p:nvPr/>
        </p:nvPicPr>
        <p:blipFill>
          <a:blip r:embed="rId7"/>
          <a:srcRect t="-200" b="-200"/>
          <a:stretch>
            <a:fillRect/>
          </a:stretch>
        </p:blipFill>
        <p:spPr>
          <a:xfrm>
            <a:off x="771754" y="1380744"/>
            <a:ext cx="75895" cy="4781398"/>
          </a:xfrm>
          <a:prstGeom prst="rect">
            <a:avLst/>
          </a:prstGeom>
        </p:spPr>
      </p:pic>
      <p:sp>
        <p:nvSpPr>
          <p:cNvPr id="45" name="Shape 36"/>
          <p:cNvSpPr/>
          <p:nvPr/>
        </p:nvSpPr>
        <p:spPr>
          <a:xfrm>
            <a:off x="761695" y="6743700"/>
            <a:ext cx="75895" cy="75895"/>
          </a:xfrm>
          <a:prstGeom prst="ellipse">
            <a:avLst/>
          </a:prstGeom>
          <a:solidFill>
            <a:srgbClr val="2563EB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46" name="Text 37"/>
          <p:cNvSpPr txBox="1"/>
          <p:nvPr/>
        </p:nvSpPr>
        <p:spPr>
          <a:xfrm>
            <a:off x="914400" y="6667805"/>
            <a:ext cx="657454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86868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第 11 页</a:t>
            </a:r>
            <a:endParaRPr lang="en-US" sz="1200" dirty="0"/>
          </a:p>
        </p:txBody>
      </p:sp>
      <p:sp>
        <p:nvSpPr>
          <p:cNvPr id="47" name="Text 38"/>
          <p:cNvSpPr txBox="1"/>
          <p:nvPr/>
        </p:nvSpPr>
        <p:spPr>
          <a:xfrm>
            <a:off x="10805465" y="6667805"/>
            <a:ext cx="705002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kern="0" spc="30" dirty="0">
                <a:solidFill>
                  <a:srgbClr val="86868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启昌学堂</a:t>
            </a:r>
            <a:endParaRPr lang="en-US" sz="1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E0E0E0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AFC"/>
          </a:solidFill>
          <a:ln w="12700">
            <a:solidFill>
              <a:srgbClr val="FFFFFF">
                <a:alpha val="0"/>
              </a:srgbClr>
            </a:solidFill>
            <a:prstDash val="solid"/>
          </a:ln>
          <a:effectLst>
            <a:outerShdw blurRad="63500" dist="38100" dir="16200000" algn="bl" rotWithShape="0">
              <a:srgbClr val="000000">
                <a:alpha val="10000"/>
              </a:srgbClr>
            </a:outerShdw>
          </a:effectLst>
        </p:spPr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1">
            <a:alphaModFix amt="90000"/>
          </a:blip>
          <a:srcRect/>
          <a:stretch>
            <a:fillRect/>
          </a:stretch>
        </p:blipFill>
        <p:spPr>
          <a:xfrm>
            <a:off x="1333195" y="-1333195"/>
            <a:ext cx="9525305" cy="9525305"/>
          </a:xfrm>
          <a:prstGeom prst="rect">
            <a:avLst/>
          </a:prstGeom>
        </p:spPr>
      </p:pic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2">
            <a:alphaModFix amt="80000"/>
          </a:blip>
          <a:srcRect t="-2" b="-2"/>
          <a:stretch>
            <a:fillRect/>
          </a:stretch>
        </p:blipFill>
        <p:spPr>
          <a:xfrm>
            <a:off x="-1904695" y="4000500"/>
            <a:ext cx="7619695" cy="2857500"/>
          </a:xfrm>
          <a:prstGeom prst="rect">
            <a:avLst/>
          </a:prstGeom>
        </p:spPr>
      </p:pic>
      <p:pic>
        <p:nvPicPr>
          <p:cNvPr id="6" name="Image 2" descr="preencoded.png"/>
          <p:cNvPicPr>
            <a:picLocks noChangeAspect="1"/>
          </p:cNvPicPr>
          <p:nvPr/>
        </p:nvPicPr>
        <p:blipFill>
          <a:blip r:embed="rId2">
            <a:alphaModFix amt="80000"/>
          </a:blip>
          <a:srcRect t="-2" b="-2"/>
          <a:stretch>
            <a:fillRect/>
          </a:stretch>
        </p:blipFill>
        <p:spPr>
          <a:xfrm>
            <a:off x="6476695" y="4000500"/>
            <a:ext cx="7619695" cy="2857500"/>
          </a:xfrm>
          <a:prstGeom prst="rect">
            <a:avLst/>
          </a:prstGeom>
        </p:spPr>
      </p:pic>
      <p:sp>
        <p:nvSpPr>
          <p:cNvPr id="7" name="Shape 2"/>
          <p:cNvSpPr/>
          <p:nvPr/>
        </p:nvSpPr>
        <p:spPr>
          <a:xfrm>
            <a:off x="1333195" y="-1333195"/>
            <a:ext cx="9544507" cy="9544507"/>
          </a:xfrm>
          <a:prstGeom prst="ellipse">
            <a:avLst/>
          </a:prstGeom>
          <a:noFill/>
          <a:ln w="12700">
            <a:solidFill>
              <a:srgbClr val="0071E3">
                <a:alpha val="8000"/>
              </a:srgbClr>
            </a:solidFill>
            <a:prstDash val="solid"/>
          </a:ln>
        </p:spPr>
      </p:sp>
      <p:sp>
        <p:nvSpPr>
          <p:cNvPr id="8" name="Shape 3"/>
          <p:cNvSpPr/>
          <p:nvPr/>
        </p:nvSpPr>
        <p:spPr>
          <a:xfrm>
            <a:off x="457200" y="562356"/>
            <a:ext cx="75895" cy="75895"/>
          </a:xfrm>
          <a:prstGeom prst="ellipse">
            <a:avLst/>
          </a:prstGeom>
          <a:solidFill>
            <a:srgbClr val="0071E3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4"/>
          <p:cNvSpPr txBox="1"/>
          <p:nvPr/>
        </p:nvSpPr>
        <p:spPr>
          <a:xfrm>
            <a:off x="609905" y="504749"/>
            <a:ext cx="685800" cy="1911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b="1" kern="0" spc="150" dirty="0">
                <a:solidFill>
                  <a:srgbClr val="9CA3A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我的故事</a:t>
            </a:r>
            <a:endParaRPr lang="en-US" sz="1000" dirty="0"/>
          </a:p>
        </p:txBody>
      </p:sp>
      <p:sp>
        <p:nvSpPr>
          <p:cNvPr id="10" name="Text 5"/>
          <p:cNvSpPr txBox="1"/>
          <p:nvPr/>
        </p:nvSpPr>
        <p:spPr>
          <a:xfrm>
            <a:off x="800100" y="2873045"/>
            <a:ext cx="10592410" cy="734263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4800" b="1" kern="0" spc="-48" dirty="0">
                <a:solidFill>
                  <a:srgbClr val="1D1D1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我为什么离开腾讯？</a:t>
            </a:r>
            <a:endParaRPr lang="en-US" sz="4800" dirty="0"/>
          </a:p>
        </p:txBody>
      </p:sp>
      <p:pic>
        <p:nvPicPr>
          <p:cNvPr id="11" name="Image 3" descr="preencoded.png"/>
          <p:cNvPicPr>
            <a:picLocks noChangeAspect="1"/>
          </p:cNvPicPr>
          <p:nvPr/>
        </p:nvPicPr>
        <p:blipFill>
          <a:blip r:embed="rId3"/>
          <a:srcRect t="-420" b="-420"/>
          <a:stretch>
            <a:fillRect/>
          </a:stretch>
        </p:blipFill>
        <p:spPr>
          <a:xfrm>
            <a:off x="5715000" y="4190695"/>
            <a:ext cx="761695" cy="38405"/>
          </a:xfrm>
          <a:prstGeom prst="rect">
            <a:avLst/>
          </a:prstGeom>
        </p:spPr>
      </p:pic>
      <p:sp>
        <p:nvSpPr>
          <p:cNvPr id="12" name="Text 6"/>
          <p:cNvSpPr txBox="1"/>
          <p:nvPr/>
        </p:nvSpPr>
        <p:spPr>
          <a:xfrm>
            <a:off x="10705795" y="6172200"/>
            <a:ext cx="1028700" cy="1911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6E6E73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启昌学堂</a:t>
            </a:r>
            <a:endParaRPr lang="en-US" sz="1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E0E0E0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AFC"/>
          </a:solidFill>
          <a:ln w="12700">
            <a:solidFill>
              <a:srgbClr val="FFFFFF">
                <a:alpha val="0"/>
              </a:srgbClr>
            </a:solidFill>
            <a:prstDash val="solid"/>
          </a:ln>
          <a:effectLst>
            <a:outerShdw blurRad="63500" dist="38100" dir="16200000" algn="bl" rotWithShape="0">
              <a:srgbClr val="000000">
                <a:alpha val="10000"/>
              </a:srgbClr>
            </a:outerShdw>
          </a:effectLst>
        </p:spPr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1">
            <a:alphaModFix amt="90000"/>
          </a:blip>
          <a:srcRect t="-2" b="-2"/>
          <a:stretch>
            <a:fillRect/>
          </a:stretch>
        </p:blipFill>
        <p:spPr>
          <a:xfrm>
            <a:off x="2438705" y="-1904695"/>
            <a:ext cx="7619695" cy="5715000"/>
          </a:xfrm>
          <a:prstGeom prst="rect">
            <a:avLst/>
          </a:prstGeom>
        </p:spPr>
      </p:pic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2">
            <a:alphaModFix amt="80000"/>
          </a:blip>
          <a:srcRect/>
          <a:stretch>
            <a:fillRect/>
          </a:stretch>
        </p:blipFill>
        <p:spPr>
          <a:xfrm>
            <a:off x="6001207" y="1619402"/>
            <a:ext cx="6667805" cy="6667805"/>
          </a:xfrm>
          <a:prstGeom prst="rect">
            <a:avLst/>
          </a:prstGeom>
        </p:spPr>
      </p:pic>
      <p:pic>
        <p:nvPicPr>
          <p:cNvPr id="6" name="Image 2" descr="preencoded.png"/>
          <p:cNvPicPr>
            <a:picLocks noChangeAspect="1"/>
          </p:cNvPicPr>
          <p:nvPr/>
        </p:nvPicPr>
        <p:blipFill>
          <a:blip r:embed="rId3">
            <a:alphaModFix amt="70000"/>
          </a:blip>
          <a:srcRect/>
          <a:stretch>
            <a:fillRect/>
          </a:stretch>
        </p:blipFill>
        <p:spPr>
          <a:xfrm>
            <a:off x="-952805" y="2095805"/>
            <a:ext cx="5715000" cy="5715000"/>
          </a:xfrm>
          <a:prstGeom prst="rect">
            <a:avLst/>
          </a:prstGeom>
        </p:spPr>
      </p:pic>
      <p:sp>
        <p:nvSpPr>
          <p:cNvPr id="7" name="Shape 2"/>
          <p:cNvSpPr/>
          <p:nvPr/>
        </p:nvSpPr>
        <p:spPr>
          <a:xfrm>
            <a:off x="476402" y="476402"/>
            <a:ext cx="5715000" cy="5715000"/>
          </a:xfrm>
          <a:prstGeom prst="ellipse">
            <a:avLst/>
          </a:prstGeom>
          <a:noFill/>
          <a:ln w="12700">
            <a:solidFill>
              <a:srgbClr val="0071E3">
                <a:alpha val="5000"/>
              </a:srgbClr>
            </a:solidFill>
            <a:prstDash val="solid"/>
          </a:ln>
        </p:spPr>
      </p:sp>
      <p:sp>
        <p:nvSpPr>
          <p:cNvPr id="8" name="Shape 3"/>
          <p:cNvSpPr/>
          <p:nvPr/>
        </p:nvSpPr>
        <p:spPr>
          <a:xfrm>
            <a:off x="6953098" y="2095805"/>
            <a:ext cx="4286707" cy="4286707"/>
          </a:xfrm>
          <a:prstGeom prst="ellipse">
            <a:avLst/>
          </a:prstGeom>
          <a:noFill/>
          <a:ln w="12700">
            <a:solidFill>
              <a:srgbClr val="6366F1">
                <a:alpha val="10000"/>
              </a:srgbClr>
            </a:solidFill>
            <a:prstDash val="solid"/>
          </a:ln>
        </p:spPr>
      </p:sp>
      <p:pic>
        <p:nvPicPr>
          <p:cNvPr id="9" name="Image 3" descr="preencoded.png"/>
          <p:cNvPicPr>
            <a:picLocks noChangeAspect="1"/>
          </p:cNvPicPr>
          <p:nvPr/>
        </p:nvPicPr>
        <p:blipFill>
          <a:blip r:embed="rId4"/>
          <a:srcRect t="-420" b="-420"/>
          <a:stretch>
            <a:fillRect/>
          </a:stretch>
        </p:blipFill>
        <p:spPr>
          <a:xfrm>
            <a:off x="5715000" y="3107131"/>
            <a:ext cx="761695" cy="38405"/>
          </a:xfrm>
          <a:prstGeom prst="rect">
            <a:avLst/>
          </a:prstGeom>
        </p:spPr>
      </p:pic>
      <p:sp>
        <p:nvSpPr>
          <p:cNvPr id="10" name="Shape 4"/>
          <p:cNvSpPr/>
          <p:nvPr/>
        </p:nvSpPr>
        <p:spPr>
          <a:xfrm>
            <a:off x="1218895" y="3602736"/>
            <a:ext cx="4686300" cy="1733702"/>
          </a:xfrm>
          <a:prstGeom prst="roundRect">
            <a:avLst>
              <a:gd name="adj" fmla="val 9273"/>
            </a:avLst>
          </a:prstGeom>
          <a:noFill/>
          <a:ln w="12700">
            <a:solidFill>
              <a:srgbClr val="E5E7EB"/>
            </a:solidFill>
            <a:prstDash val="solid"/>
          </a:ln>
        </p:spPr>
      </p:sp>
      <p:sp>
        <p:nvSpPr>
          <p:cNvPr id="11" name="Shape 5"/>
          <p:cNvSpPr/>
          <p:nvPr/>
        </p:nvSpPr>
        <p:spPr>
          <a:xfrm>
            <a:off x="1533449" y="3916375"/>
            <a:ext cx="418795" cy="418795"/>
          </a:xfrm>
          <a:prstGeom prst="ellipse">
            <a:avLst/>
          </a:prstGeom>
          <a:solidFill>
            <a:srgbClr val="EFF6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12" name="Image 4" descr="preencoded.png"/>
          <p:cNvPicPr>
            <a:picLocks noChangeAspect="1"/>
          </p:cNvPicPr>
          <p:nvPr/>
        </p:nvPicPr>
        <p:blipFill>
          <a:blip r:embed="rId5"/>
          <a:srcRect t="-842" b="-842"/>
          <a:stretch>
            <a:fillRect/>
          </a:stretch>
        </p:blipFill>
        <p:spPr>
          <a:xfrm>
            <a:off x="1647749" y="4040734"/>
            <a:ext cx="190195" cy="171907"/>
          </a:xfrm>
          <a:prstGeom prst="rect">
            <a:avLst/>
          </a:prstGeom>
        </p:spPr>
      </p:pic>
      <p:sp>
        <p:nvSpPr>
          <p:cNvPr id="13" name="Text 6"/>
          <p:cNvSpPr txBox="1"/>
          <p:nvPr/>
        </p:nvSpPr>
        <p:spPr>
          <a:xfrm>
            <a:off x="2104949" y="3993185"/>
            <a:ext cx="1028700" cy="2670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1D1D1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组织扁平化</a:t>
            </a:r>
            <a:endParaRPr lang="en-US" sz="1500" dirty="0"/>
          </a:p>
        </p:txBody>
      </p:sp>
      <p:sp>
        <p:nvSpPr>
          <p:cNvPr id="14" name="Text 7"/>
          <p:cNvSpPr txBox="1"/>
          <p:nvPr/>
        </p:nvSpPr>
        <p:spPr>
          <a:xfrm>
            <a:off x="1533449" y="4526280"/>
            <a:ext cx="4134002" cy="4956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6E6E73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传统层级结构正在被打破，扁平化组织让信息流通更加高效，大幅减少决策链路与中间环节。</a:t>
            </a:r>
            <a:endParaRPr lang="en-US" sz="1200" dirty="0"/>
          </a:p>
        </p:txBody>
      </p:sp>
      <p:sp>
        <p:nvSpPr>
          <p:cNvPr id="15" name="Shape 8"/>
          <p:cNvSpPr/>
          <p:nvPr/>
        </p:nvSpPr>
        <p:spPr>
          <a:xfrm>
            <a:off x="6286500" y="3602736"/>
            <a:ext cx="4686300" cy="1733702"/>
          </a:xfrm>
          <a:prstGeom prst="roundRect">
            <a:avLst>
              <a:gd name="adj" fmla="val 9273"/>
            </a:avLst>
          </a:prstGeom>
          <a:noFill/>
          <a:ln w="12700">
            <a:solidFill>
              <a:srgbClr val="E5E7EB"/>
            </a:solidFill>
            <a:prstDash val="solid"/>
          </a:ln>
        </p:spPr>
      </p:sp>
      <p:sp>
        <p:nvSpPr>
          <p:cNvPr id="16" name="Shape 9"/>
          <p:cNvSpPr/>
          <p:nvPr/>
        </p:nvSpPr>
        <p:spPr>
          <a:xfrm>
            <a:off x="6601054" y="3916375"/>
            <a:ext cx="418795" cy="418795"/>
          </a:xfrm>
          <a:prstGeom prst="ellipse">
            <a:avLst/>
          </a:prstGeom>
          <a:solidFill>
            <a:srgbClr val="EEF2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17" name="Image 5" descr="preencoded.png"/>
          <p:cNvPicPr>
            <a:picLocks noChangeAspect="1"/>
          </p:cNvPicPr>
          <p:nvPr/>
        </p:nvPicPr>
        <p:blipFill>
          <a:blip r:embed="rId6"/>
          <a:srcRect l="-1064" r="-1064"/>
          <a:stretch>
            <a:fillRect/>
          </a:stretch>
        </p:blipFill>
        <p:spPr>
          <a:xfrm>
            <a:off x="6700723" y="4040734"/>
            <a:ext cx="219456" cy="171907"/>
          </a:xfrm>
          <a:prstGeom prst="rect">
            <a:avLst/>
          </a:prstGeom>
        </p:spPr>
      </p:pic>
      <p:sp>
        <p:nvSpPr>
          <p:cNvPr id="18" name="Text 10"/>
          <p:cNvSpPr txBox="1"/>
          <p:nvPr/>
        </p:nvSpPr>
        <p:spPr>
          <a:xfrm>
            <a:off x="7172554" y="3993185"/>
            <a:ext cx="1234440" cy="2670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1D1D1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真实取代权威</a:t>
            </a:r>
            <a:endParaRPr lang="en-US" sz="1500" dirty="0"/>
          </a:p>
        </p:txBody>
      </p:sp>
      <p:sp>
        <p:nvSpPr>
          <p:cNvPr id="19" name="Text 11"/>
          <p:cNvSpPr txBox="1"/>
          <p:nvPr/>
        </p:nvSpPr>
        <p:spPr>
          <a:xfrm>
            <a:off x="6601054" y="4526280"/>
            <a:ext cx="4134002" cy="4956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6E6E73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真实的连接和互动正在取代传统的权威认证，通过实时反馈与成果交付，个人价值更加透明。</a:t>
            </a:r>
            <a:endParaRPr lang="en-US" sz="1200" dirty="0"/>
          </a:p>
        </p:txBody>
      </p:sp>
      <p:sp>
        <p:nvSpPr>
          <p:cNvPr id="20" name="Text 12"/>
          <p:cNvSpPr txBox="1"/>
          <p:nvPr/>
        </p:nvSpPr>
        <p:spPr>
          <a:xfrm>
            <a:off x="1133856" y="1522476"/>
            <a:ext cx="9925812" cy="1286561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600" b="1" kern="0" spc="-36" dirty="0">
                <a:solidFill>
                  <a:srgbClr val="1D1D1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 AI时代，组织扁平化。</a:t>
            </a:r>
            <a:endParaRPr lang="en-US" sz="3600" dirty="0"/>
          </a:p>
          <a:p>
            <a:pPr marL="0" indent="0" algn="ctr">
              <a:buNone/>
            </a:pPr>
            <a:r>
              <a:rPr lang="en-US" sz="3600" b="1" kern="0" spc="-36" dirty="0">
                <a:solidFill>
                  <a:srgbClr val="1D1D1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 层级正在消融，权威正在被</a:t>
            </a:r>
            <a:r>
              <a:rPr lang="en-US" sz="3600" b="1" kern="0" spc="-36" dirty="0">
                <a:solidFill>
                  <a:srgbClr val="0071E3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「真实」</a:t>
            </a:r>
            <a:r>
              <a:rPr lang="en-US" sz="3600" b="1" kern="0" spc="-36" dirty="0">
                <a:solidFill>
                  <a:srgbClr val="1D1D1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取代。 </a:t>
            </a:r>
            <a:endParaRPr lang="en-US" sz="3600" dirty="0"/>
          </a:p>
        </p:txBody>
      </p:sp>
      <p:sp>
        <p:nvSpPr>
          <p:cNvPr id="21" name="Shape 13"/>
          <p:cNvSpPr/>
          <p:nvPr/>
        </p:nvSpPr>
        <p:spPr>
          <a:xfrm>
            <a:off x="457200" y="523951"/>
            <a:ext cx="95098" cy="95098"/>
          </a:xfrm>
          <a:prstGeom prst="ellipse">
            <a:avLst/>
          </a:prstGeom>
          <a:solidFill>
            <a:srgbClr val="2563EB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22" name="Text 14"/>
          <p:cNvSpPr txBox="1"/>
          <p:nvPr/>
        </p:nvSpPr>
        <p:spPr>
          <a:xfrm>
            <a:off x="629107" y="457200"/>
            <a:ext cx="810158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kern="0" spc="120" dirty="0">
                <a:solidFill>
                  <a:srgbClr val="9CA3A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Insight</a:t>
            </a:r>
            <a:endParaRPr lang="en-US" sz="1200" dirty="0"/>
          </a:p>
        </p:txBody>
      </p:sp>
      <p:sp>
        <p:nvSpPr>
          <p:cNvPr id="23" name="Text 15"/>
          <p:cNvSpPr txBox="1"/>
          <p:nvPr/>
        </p:nvSpPr>
        <p:spPr>
          <a:xfrm>
            <a:off x="457200" y="6324905"/>
            <a:ext cx="210312" cy="1527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b="1" dirty="0">
                <a:solidFill>
                  <a:srgbClr val="1D1D1F">
                    <a:alpha val="40000"/>
                  </a:srgbClr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14</a:t>
            </a:r>
            <a:endParaRPr lang="en-US" sz="900" dirty="0"/>
          </a:p>
        </p:txBody>
      </p:sp>
      <p:sp>
        <p:nvSpPr>
          <p:cNvPr id="24" name="Text 16"/>
          <p:cNvSpPr txBox="1"/>
          <p:nvPr/>
        </p:nvSpPr>
        <p:spPr>
          <a:xfrm>
            <a:off x="11109960" y="6248095"/>
            <a:ext cx="705002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kern="0" spc="30" dirty="0">
                <a:solidFill>
                  <a:srgbClr val="9CA3A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启昌学堂</a:t>
            </a:r>
            <a:endParaRPr lang="en-US" sz="1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E0E0E0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A"/>
          </a:solidFill>
          <a:ln w="12700">
            <a:solidFill>
              <a:srgbClr val="FFFFFF">
                <a:alpha val="0"/>
              </a:srgbClr>
            </a:solidFill>
            <a:prstDash val="solid"/>
          </a:ln>
          <a:effectLst>
            <a:outerShdw blurRad="63500" dist="38100" dir="16200000" algn="bl" rotWithShape="0">
              <a:srgbClr val="000000">
                <a:alpha val="10000"/>
              </a:srgbClr>
            </a:outerShdw>
          </a:effectLst>
        </p:spPr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1">
            <a:alphaModFix amt="70000"/>
          </a:blip>
          <a:srcRect/>
          <a:stretch>
            <a:fillRect/>
          </a:stretch>
        </p:blipFill>
        <p:spPr>
          <a:xfrm>
            <a:off x="7429500" y="-1904695"/>
            <a:ext cx="6667805" cy="6667805"/>
          </a:xfrm>
          <a:prstGeom prst="rect">
            <a:avLst/>
          </a:prstGeom>
        </p:spPr>
      </p:pic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2">
            <a:alphaModFix amt="60000"/>
          </a:blip>
          <a:srcRect/>
          <a:stretch>
            <a:fillRect/>
          </a:stretch>
        </p:blipFill>
        <p:spPr>
          <a:xfrm>
            <a:off x="-1904695" y="2095805"/>
            <a:ext cx="6667805" cy="6667805"/>
          </a:xfrm>
          <a:prstGeom prst="rect">
            <a:avLst/>
          </a:prstGeom>
        </p:spPr>
      </p:pic>
      <p:sp>
        <p:nvSpPr>
          <p:cNvPr id="6" name="Shape 2"/>
          <p:cNvSpPr/>
          <p:nvPr/>
        </p:nvSpPr>
        <p:spPr>
          <a:xfrm>
            <a:off x="8382305" y="476402"/>
            <a:ext cx="5715000" cy="5715000"/>
          </a:xfrm>
          <a:prstGeom prst="ellipse">
            <a:avLst/>
          </a:prstGeom>
          <a:noFill/>
          <a:ln w="25400">
            <a:solidFill>
              <a:srgbClr val="0071E3">
                <a:alpha val="5000"/>
              </a:srgbClr>
            </a:solidFill>
            <a:prstDash val="solid"/>
          </a:ln>
        </p:spPr>
      </p:sp>
      <p:sp>
        <p:nvSpPr>
          <p:cNvPr id="7" name="Shape 3"/>
          <p:cNvSpPr/>
          <p:nvPr/>
        </p:nvSpPr>
        <p:spPr>
          <a:xfrm>
            <a:off x="609905" y="457200"/>
            <a:ext cx="75895" cy="75895"/>
          </a:xfrm>
          <a:prstGeom prst="ellipse">
            <a:avLst/>
          </a:prstGeom>
          <a:solidFill>
            <a:srgbClr val="2563EB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8" name="Text 4"/>
          <p:cNvSpPr txBox="1"/>
          <p:nvPr/>
        </p:nvSpPr>
        <p:spPr>
          <a:xfrm>
            <a:off x="800100" y="381305"/>
            <a:ext cx="1237183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kern="0" spc="120" dirty="0">
                <a:solidFill>
                  <a:srgbClr val="0071E3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SKILL LOGIC</a:t>
            </a:r>
            <a:endParaRPr lang="en-US" sz="1200" dirty="0"/>
          </a:p>
        </p:txBody>
      </p:sp>
      <p:sp>
        <p:nvSpPr>
          <p:cNvPr id="9" name="Text 5"/>
          <p:cNvSpPr txBox="1"/>
          <p:nvPr/>
        </p:nvSpPr>
        <p:spPr>
          <a:xfrm>
            <a:off x="10228478" y="400507"/>
            <a:ext cx="1359713" cy="1911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86868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贬值资产 · 第三部分</a:t>
            </a:r>
            <a:endParaRPr lang="en-US" sz="1000" dirty="0"/>
          </a:p>
        </p:txBody>
      </p:sp>
      <p:sp>
        <p:nvSpPr>
          <p:cNvPr id="10" name="Text 6"/>
          <p:cNvSpPr txBox="1"/>
          <p:nvPr/>
        </p:nvSpPr>
        <p:spPr>
          <a:xfrm>
            <a:off x="609905" y="761695"/>
            <a:ext cx="11163910" cy="1911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kern="0" spc="-30" dirty="0">
                <a:solidFill>
                  <a:srgbClr val="1D1D1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 技能的旧逻辑：</a:t>
            </a:r>
            <a:r>
              <a:rPr lang="en-US" sz="1200" b="1" kern="0" spc="-30" dirty="0">
                <a:solidFill>
                  <a:srgbClr val="0071E3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深耕 = 专家 = 不可替代</a:t>
            </a:r>
            <a:endParaRPr lang="en-US" sz="1200" dirty="0"/>
          </a:p>
        </p:txBody>
      </p:sp>
      <p:sp>
        <p:nvSpPr>
          <p:cNvPr id="11" name="Text 7"/>
          <p:cNvSpPr txBox="1"/>
          <p:nvPr/>
        </p:nvSpPr>
        <p:spPr>
          <a:xfrm>
            <a:off x="609905" y="990295"/>
            <a:ext cx="11163910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86868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在过去，专业技能如何成为核心资产</a:t>
            </a:r>
            <a:endParaRPr lang="en-US" sz="1200" dirty="0"/>
          </a:p>
        </p:txBody>
      </p:sp>
      <p:pic>
        <p:nvPicPr>
          <p:cNvPr id="12" name="Image 2" descr="preencoded.png"/>
          <p:cNvPicPr>
            <a:picLocks noChangeAspect="1"/>
          </p:cNvPicPr>
          <p:nvPr/>
        </p:nvPicPr>
        <p:blipFill>
          <a:blip r:embed="rId3"/>
          <a:srcRect l="-3" r="-3"/>
          <a:stretch>
            <a:fillRect/>
          </a:stretch>
        </p:blipFill>
        <p:spPr>
          <a:xfrm>
            <a:off x="609905" y="1371600"/>
            <a:ext cx="10972800" cy="5676595"/>
          </a:xfrm>
          <a:prstGeom prst="rect">
            <a:avLst/>
          </a:prstGeom>
        </p:spPr>
      </p:pic>
      <p:sp>
        <p:nvSpPr>
          <p:cNvPr id="13" name="Shape 8"/>
          <p:cNvSpPr/>
          <p:nvPr/>
        </p:nvSpPr>
        <p:spPr>
          <a:xfrm>
            <a:off x="923544" y="1686154"/>
            <a:ext cx="10344607" cy="914400"/>
          </a:xfrm>
          <a:prstGeom prst="roundRect">
            <a:avLst>
              <a:gd name="adj" fmla="val 33333"/>
            </a:avLst>
          </a:prstGeom>
          <a:solidFill>
            <a:srgbClr val="F0F7FF"/>
          </a:solidFill>
          <a:ln w="25400">
            <a:solidFill>
              <a:srgbClr val="0071E3">
                <a:alpha val="5000"/>
              </a:srgbClr>
            </a:solidFill>
            <a:prstDash val="solid"/>
          </a:ln>
        </p:spPr>
      </p:sp>
      <p:sp>
        <p:nvSpPr>
          <p:cNvPr id="14" name="Text 9"/>
          <p:cNvSpPr txBox="1"/>
          <p:nvPr/>
        </p:nvSpPr>
        <p:spPr>
          <a:xfrm>
            <a:off x="3868826" y="1895551"/>
            <a:ext cx="1132027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1D1D1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深耕</a:t>
            </a:r>
            <a:endParaRPr lang="en-US" sz="1200" dirty="0"/>
          </a:p>
        </p:txBody>
      </p:sp>
      <p:sp>
        <p:nvSpPr>
          <p:cNvPr id="15" name="Text 10"/>
          <p:cNvSpPr txBox="1"/>
          <p:nvPr/>
        </p:nvSpPr>
        <p:spPr>
          <a:xfrm>
            <a:off x="3811219" y="2162556"/>
            <a:ext cx="1247242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86868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Deep Expertise</a:t>
            </a:r>
            <a:endParaRPr lang="en-US" sz="1200" dirty="0"/>
          </a:p>
        </p:txBody>
      </p:sp>
      <p:sp>
        <p:nvSpPr>
          <p:cNvPr id="16" name="Text 11"/>
          <p:cNvSpPr txBox="1"/>
          <p:nvPr/>
        </p:nvSpPr>
        <p:spPr>
          <a:xfrm>
            <a:off x="5409590" y="2029054"/>
            <a:ext cx="171907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60A5FA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=</a:t>
            </a:r>
            <a:endParaRPr lang="en-US" sz="1200" dirty="0"/>
          </a:p>
        </p:txBody>
      </p:sp>
      <p:sp>
        <p:nvSpPr>
          <p:cNvPr id="17" name="Text 12"/>
          <p:cNvSpPr txBox="1"/>
          <p:nvPr/>
        </p:nvSpPr>
        <p:spPr>
          <a:xfrm>
            <a:off x="5917997" y="1895551"/>
            <a:ext cx="523951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1D1D1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专家</a:t>
            </a:r>
            <a:endParaRPr lang="en-US" sz="1200" dirty="0"/>
          </a:p>
        </p:txBody>
      </p:sp>
      <p:sp>
        <p:nvSpPr>
          <p:cNvPr id="18" name="Text 13"/>
          <p:cNvSpPr txBox="1"/>
          <p:nvPr/>
        </p:nvSpPr>
        <p:spPr>
          <a:xfrm>
            <a:off x="5913425" y="2162556"/>
            <a:ext cx="533095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86868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Expert</a:t>
            </a:r>
            <a:endParaRPr lang="en-US" sz="1200" dirty="0"/>
          </a:p>
        </p:txBody>
      </p:sp>
      <p:sp>
        <p:nvSpPr>
          <p:cNvPr id="19" name="Text 14"/>
          <p:cNvSpPr txBox="1"/>
          <p:nvPr/>
        </p:nvSpPr>
        <p:spPr>
          <a:xfrm>
            <a:off x="6853428" y="2029054"/>
            <a:ext cx="171907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60A5FA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=</a:t>
            </a:r>
            <a:endParaRPr lang="en-US" sz="1200" dirty="0"/>
          </a:p>
        </p:txBody>
      </p:sp>
      <p:sp>
        <p:nvSpPr>
          <p:cNvPr id="20" name="Text 15"/>
          <p:cNvSpPr txBox="1"/>
          <p:nvPr/>
        </p:nvSpPr>
        <p:spPr>
          <a:xfrm>
            <a:off x="7361834" y="1895551"/>
            <a:ext cx="962863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0071E3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不可替代</a:t>
            </a:r>
            <a:endParaRPr lang="en-US" sz="1200" dirty="0"/>
          </a:p>
        </p:txBody>
      </p:sp>
      <p:sp>
        <p:nvSpPr>
          <p:cNvPr id="21" name="Text 16"/>
          <p:cNvSpPr txBox="1"/>
          <p:nvPr/>
        </p:nvSpPr>
        <p:spPr>
          <a:xfrm>
            <a:off x="7316114" y="2162556"/>
            <a:ext cx="1054303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86868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Irreplaceable</a:t>
            </a:r>
            <a:endParaRPr lang="en-US" sz="1200" dirty="0"/>
          </a:p>
        </p:txBody>
      </p:sp>
      <p:sp>
        <p:nvSpPr>
          <p:cNvPr id="22" name="Shape 17"/>
          <p:cNvSpPr/>
          <p:nvPr/>
        </p:nvSpPr>
        <p:spPr>
          <a:xfrm>
            <a:off x="923544" y="2752344"/>
            <a:ext cx="5057546" cy="2876702"/>
          </a:xfrm>
          <a:prstGeom prst="roundRect">
            <a:avLst>
              <a:gd name="adj" fmla="val 3368"/>
            </a:avLst>
          </a:prstGeom>
          <a:solidFill>
            <a:srgbClr val="F9FAFB"/>
          </a:solidFill>
          <a:ln w="12700">
            <a:solidFill>
              <a:srgbClr val="0071E3">
                <a:alpha val="10000"/>
              </a:srgbClr>
            </a:solidFill>
            <a:prstDash val="solid"/>
          </a:ln>
        </p:spPr>
      </p:sp>
      <p:sp>
        <p:nvSpPr>
          <p:cNvPr id="23" name="Shape 18"/>
          <p:cNvSpPr/>
          <p:nvPr/>
        </p:nvSpPr>
        <p:spPr>
          <a:xfrm>
            <a:off x="1162202" y="2991002"/>
            <a:ext cx="418795" cy="418795"/>
          </a:xfrm>
          <a:prstGeom prst="roundRect">
            <a:avLst>
              <a:gd name="adj" fmla="val 119095"/>
            </a:avLst>
          </a:prstGeom>
          <a:solidFill>
            <a:srgbClr val="F0F7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24" name="Image 3" descr="preencoded.png"/>
          <p:cNvPicPr>
            <a:picLocks noChangeAspect="1"/>
          </p:cNvPicPr>
          <p:nvPr/>
        </p:nvPicPr>
        <p:blipFill>
          <a:blip r:embed="rId4"/>
          <a:srcRect t="-842" b="-842"/>
          <a:stretch>
            <a:fillRect/>
          </a:stretch>
        </p:blipFill>
        <p:spPr>
          <a:xfrm>
            <a:off x="1276502" y="3114446"/>
            <a:ext cx="190195" cy="171907"/>
          </a:xfrm>
          <a:prstGeom prst="rect">
            <a:avLst/>
          </a:prstGeom>
        </p:spPr>
      </p:pic>
      <p:sp>
        <p:nvSpPr>
          <p:cNvPr id="25" name="Text 19"/>
          <p:cNvSpPr txBox="1"/>
          <p:nvPr/>
        </p:nvSpPr>
        <p:spPr>
          <a:xfrm>
            <a:off x="1733702" y="2991002"/>
            <a:ext cx="1759306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1D1D1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技能的旧逻辑</a:t>
            </a:r>
            <a:endParaRPr lang="en-US" sz="1200" dirty="0"/>
          </a:p>
        </p:txBody>
      </p:sp>
      <p:sp>
        <p:nvSpPr>
          <p:cNvPr id="26" name="Text 20"/>
          <p:cNvSpPr txBox="1"/>
          <p:nvPr/>
        </p:nvSpPr>
        <p:spPr>
          <a:xfrm>
            <a:off x="1733702" y="3258007"/>
            <a:ext cx="1938528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86868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Expertise as Core Asset</a:t>
            </a:r>
            <a:endParaRPr lang="en-US" sz="1200" dirty="0"/>
          </a:p>
        </p:txBody>
      </p:sp>
      <p:sp>
        <p:nvSpPr>
          <p:cNvPr id="27" name="Shape 21"/>
          <p:cNvSpPr/>
          <p:nvPr/>
        </p:nvSpPr>
        <p:spPr>
          <a:xfrm>
            <a:off x="1162202" y="3715207"/>
            <a:ext cx="57607" cy="57607"/>
          </a:xfrm>
          <a:prstGeom prst="ellipse">
            <a:avLst/>
          </a:prstGeom>
          <a:solidFill>
            <a:srgbClr val="2563EB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28" name="Text 22"/>
          <p:cNvSpPr txBox="1"/>
          <p:nvPr/>
        </p:nvSpPr>
        <p:spPr>
          <a:xfrm>
            <a:off x="1333195" y="3638398"/>
            <a:ext cx="4410151" cy="4956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86868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 在过去，</a:t>
            </a:r>
            <a:r>
              <a:rPr lang="en-US" sz="1200" dirty="0">
                <a:solidFill>
                  <a:srgbClr val="1D1D1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深耕一个领域</a:t>
            </a:r>
            <a:r>
              <a:rPr lang="en-US" sz="1200" dirty="0">
                <a:solidFill>
                  <a:srgbClr val="86868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意味着成为该领域的专家，这种专业性构成了个人的核心竞争力。 </a:t>
            </a:r>
            <a:endParaRPr lang="en-US" sz="1200" dirty="0"/>
          </a:p>
        </p:txBody>
      </p:sp>
      <p:sp>
        <p:nvSpPr>
          <p:cNvPr id="29" name="Shape 23"/>
          <p:cNvSpPr/>
          <p:nvPr/>
        </p:nvSpPr>
        <p:spPr>
          <a:xfrm>
            <a:off x="1162202" y="4362602"/>
            <a:ext cx="57607" cy="57607"/>
          </a:xfrm>
          <a:prstGeom prst="ellipse">
            <a:avLst/>
          </a:prstGeom>
          <a:solidFill>
            <a:srgbClr val="2563EB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0" name="Text 24"/>
          <p:cNvSpPr txBox="1"/>
          <p:nvPr/>
        </p:nvSpPr>
        <p:spPr>
          <a:xfrm>
            <a:off x="1333195" y="4286707"/>
            <a:ext cx="4104742" cy="24780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86868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 专家地位带来了</a:t>
            </a:r>
            <a:r>
              <a:rPr lang="en-US" sz="1200" dirty="0">
                <a:solidFill>
                  <a:srgbClr val="1D1D1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稀缺性</a:t>
            </a:r>
            <a:r>
              <a:rPr lang="en-US" sz="1200" dirty="0">
                <a:solidFill>
                  <a:srgbClr val="86868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，使其成为</a:t>
            </a:r>
            <a:r>
              <a:rPr lang="en-US" sz="1200" dirty="0">
                <a:solidFill>
                  <a:srgbClr val="0071E3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不可替代</a:t>
            </a:r>
            <a:r>
              <a:rPr lang="en-US" sz="1200" dirty="0">
                <a:solidFill>
                  <a:srgbClr val="86868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的核心资产。 </a:t>
            </a:r>
            <a:endParaRPr lang="en-US" sz="1200" dirty="0"/>
          </a:p>
        </p:txBody>
      </p:sp>
      <p:sp>
        <p:nvSpPr>
          <p:cNvPr id="31" name="Shape 25"/>
          <p:cNvSpPr/>
          <p:nvPr/>
        </p:nvSpPr>
        <p:spPr>
          <a:xfrm>
            <a:off x="6210605" y="2752344"/>
            <a:ext cx="5057546" cy="2876702"/>
          </a:xfrm>
          <a:prstGeom prst="roundRect">
            <a:avLst>
              <a:gd name="adj" fmla="val 3368"/>
            </a:avLst>
          </a:prstGeom>
          <a:solidFill>
            <a:srgbClr val="F9FAFB"/>
          </a:solidFill>
          <a:ln w="12700">
            <a:solidFill>
              <a:srgbClr val="0071E3">
                <a:alpha val="10000"/>
              </a:srgbClr>
            </a:solidFill>
            <a:prstDash val="solid"/>
          </a:ln>
        </p:spPr>
      </p:sp>
      <p:sp>
        <p:nvSpPr>
          <p:cNvPr id="32" name="Shape 26"/>
          <p:cNvSpPr/>
          <p:nvPr/>
        </p:nvSpPr>
        <p:spPr>
          <a:xfrm>
            <a:off x="6448349" y="2991002"/>
            <a:ext cx="418795" cy="418795"/>
          </a:xfrm>
          <a:prstGeom prst="roundRect">
            <a:avLst>
              <a:gd name="adj" fmla="val 119095"/>
            </a:avLst>
          </a:prstGeom>
          <a:solidFill>
            <a:srgbClr val="F0F7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33" name="Image 4" descr="preencoded.png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6572707" y="3114446"/>
            <a:ext cx="171907" cy="171907"/>
          </a:xfrm>
          <a:prstGeom prst="rect">
            <a:avLst/>
          </a:prstGeom>
        </p:spPr>
      </p:pic>
      <p:sp>
        <p:nvSpPr>
          <p:cNvPr id="34" name="Text 27"/>
          <p:cNvSpPr txBox="1"/>
          <p:nvPr/>
        </p:nvSpPr>
        <p:spPr>
          <a:xfrm>
            <a:off x="7019849" y="2991002"/>
            <a:ext cx="1420063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1D1D1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核心特征</a:t>
            </a:r>
            <a:endParaRPr lang="en-US" sz="1200" dirty="0"/>
          </a:p>
        </p:txBody>
      </p:sp>
      <p:sp>
        <p:nvSpPr>
          <p:cNvPr id="35" name="Text 28"/>
          <p:cNvSpPr txBox="1"/>
          <p:nvPr/>
        </p:nvSpPr>
        <p:spPr>
          <a:xfrm>
            <a:off x="7019849" y="3258007"/>
            <a:ext cx="1564538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86868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Key Characteristics</a:t>
            </a:r>
            <a:endParaRPr lang="en-US" sz="1200" dirty="0"/>
          </a:p>
        </p:txBody>
      </p:sp>
      <p:sp>
        <p:nvSpPr>
          <p:cNvPr id="36" name="Shape 29"/>
          <p:cNvSpPr/>
          <p:nvPr/>
        </p:nvSpPr>
        <p:spPr>
          <a:xfrm>
            <a:off x="6448349" y="3638398"/>
            <a:ext cx="2238451" cy="819302"/>
          </a:xfrm>
          <a:prstGeom prst="roundRect">
            <a:avLst>
              <a:gd name="adj" fmla="val 31146"/>
            </a:avLst>
          </a:prstGeom>
          <a:solidFill>
            <a:srgbClr val="FFFFFF"/>
          </a:solidFill>
          <a:ln w="12700">
            <a:solidFill>
              <a:srgbClr val="EFF6FF"/>
            </a:solidFill>
            <a:prstDash val="solid"/>
          </a:ln>
        </p:spPr>
      </p:sp>
      <p:sp>
        <p:nvSpPr>
          <p:cNvPr id="37" name="Text 30"/>
          <p:cNvSpPr txBox="1"/>
          <p:nvPr/>
        </p:nvSpPr>
        <p:spPr>
          <a:xfrm>
            <a:off x="6610198" y="3800246"/>
            <a:ext cx="2068373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1D1D1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稀缺性</a:t>
            </a:r>
            <a:endParaRPr lang="en-US" sz="1200" dirty="0"/>
          </a:p>
        </p:txBody>
      </p:sp>
      <p:sp>
        <p:nvSpPr>
          <p:cNvPr id="38" name="Text 31"/>
          <p:cNvSpPr txBox="1"/>
          <p:nvPr/>
        </p:nvSpPr>
        <p:spPr>
          <a:xfrm>
            <a:off x="6610198" y="4067251"/>
            <a:ext cx="2068373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86868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技能门槛高</a:t>
            </a:r>
            <a:endParaRPr lang="en-US" sz="1200" dirty="0"/>
          </a:p>
        </p:txBody>
      </p:sp>
      <p:sp>
        <p:nvSpPr>
          <p:cNvPr id="39" name="Shape 32"/>
          <p:cNvSpPr/>
          <p:nvPr/>
        </p:nvSpPr>
        <p:spPr>
          <a:xfrm>
            <a:off x="8796528" y="3638398"/>
            <a:ext cx="2238451" cy="819302"/>
          </a:xfrm>
          <a:prstGeom prst="roundRect">
            <a:avLst>
              <a:gd name="adj" fmla="val 31146"/>
            </a:avLst>
          </a:prstGeom>
          <a:solidFill>
            <a:srgbClr val="FFFFFF"/>
          </a:solidFill>
          <a:ln w="12700">
            <a:solidFill>
              <a:srgbClr val="EFF6FF"/>
            </a:solidFill>
            <a:prstDash val="solid"/>
          </a:ln>
        </p:spPr>
      </p:sp>
      <p:sp>
        <p:nvSpPr>
          <p:cNvPr id="40" name="Text 33"/>
          <p:cNvSpPr txBox="1"/>
          <p:nvPr/>
        </p:nvSpPr>
        <p:spPr>
          <a:xfrm>
            <a:off x="8958377" y="3800246"/>
            <a:ext cx="2068373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1D1D1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专业性</a:t>
            </a:r>
            <a:endParaRPr lang="en-US" sz="1200" dirty="0"/>
          </a:p>
        </p:txBody>
      </p:sp>
      <p:sp>
        <p:nvSpPr>
          <p:cNvPr id="41" name="Text 34"/>
          <p:cNvSpPr txBox="1"/>
          <p:nvPr/>
        </p:nvSpPr>
        <p:spPr>
          <a:xfrm>
            <a:off x="8958377" y="4067251"/>
            <a:ext cx="2068373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86868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深度积累</a:t>
            </a:r>
            <a:endParaRPr lang="en-US" sz="1200" dirty="0"/>
          </a:p>
        </p:txBody>
      </p:sp>
      <p:sp>
        <p:nvSpPr>
          <p:cNvPr id="42" name="Shape 35"/>
          <p:cNvSpPr/>
          <p:nvPr/>
        </p:nvSpPr>
        <p:spPr>
          <a:xfrm>
            <a:off x="6448349" y="4572000"/>
            <a:ext cx="2238451" cy="819302"/>
          </a:xfrm>
          <a:prstGeom prst="roundRect">
            <a:avLst>
              <a:gd name="adj" fmla="val 31146"/>
            </a:avLst>
          </a:prstGeom>
          <a:solidFill>
            <a:srgbClr val="FFFFFF"/>
          </a:solidFill>
          <a:ln w="12700">
            <a:solidFill>
              <a:srgbClr val="EFF6FF"/>
            </a:solidFill>
            <a:prstDash val="solid"/>
          </a:ln>
        </p:spPr>
      </p:sp>
      <p:sp>
        <p:nvSpPr>
          <p:cNvPr id="43" name="Text 36"/>
          <p:cNvSpPr txBox="1"/>
          <p:nvPr/>
        </p:nvSpPr>
        <p:spPr>
          <a:xfrm>
            <a:off x="6610198" y="4733849"/>
            <a:ext cx="2068373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1D1D1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稳定性</a:t>
            </a:r>
            <a:endParaRPr lang="en-US" sz="1200" dirty="0"/>
          </a:p>
        </p:txBody>
      </p:sp>
      <p:sp>
        <p:nvSpPr>
          <p:cNvPr id="44" name="Text 37"/>
          <p:cNvSpPr txBox="1"/>
          <p:nvPr/>
        </p:nvSpPr>
        <p:spPr>
          <a:xfrm>
            <a:off x="6610198" y="5000854"/>
            <a:ext cx="2068373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86868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长期价值</a:t>
            </a:r>
            <a:endParaRPr lang="en-US" sz="1200" dirty="0"/>
          </a:p>
        </p:txBody>
      </p:sp>
      <p:sp>
        <p:nvSpPr>
          <p:cNvPr id="45" name="Shape 38"/>
          <p:cNvSpPr/>
          <p:nvPr/>
        </p:nvSpPr>
        <p:spPr>
          <a:xfrm>
            <a:off x="8796528" y="4572000"/>
            <a:ext cx="2238451" cy="819302"/>
          </a:xfrm>
          <a:prstGeom prst="roundRect">
            <a:avLst>
              <a:gd name="adj" fmla="val 31146"/>
            </a:avLst>
          </a:prstGeom>
          <a:solidFill>
            <a:srgbClr val="FFFFFF"/>
          </a:solidFill>
          <a:ln w="12700">
            <a:solidFill>
              <a:srgbClr val="EFF6FF"/>
            </a:solidFill>
            <a:prstDash val="solid"/>
          </a:ln>
        </p:spPr>
      </p:sp>
      <p:sp>
        <p:nvSpPr>
          <p:cNvPr id="46" name="Text 39"/>
          <p:cNvSpPr txBox="1"/>
          <p:nvPr/>
        </p:nvSpPr>
        <p:spPr>
          <a:xfrm>
            <a:off x="8958377" y="4733849"/>
            <a:ext cx="2068373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1D1D1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护城河</a:t>
            </a:r>
            <a:endParaRPr lang="en-US" sz="1200" dirty="0"/>
          </a:p>
        </p:txBody>
      </p:sp>
      <p:sp>
        <p:nvSpPr>
          <p:cNvPr id="47" name="Text 40"/>
          <p:cNvSpPr txBox="1"/>
          <p:nvPr/>
        </p:nvSpPr>
        <p:spPr>
          <a:xfrm>
            <a:off x="8958377" y="5000854"/>
            <a:ext cx="2068373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86868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竞争壁垒</a:t>
            </a:r>
            <a:endParaRPr lang="en-US" sz="1200" dirty="0"/>
          </a:p>
        </p:txBody>
      </p:sp>
      <p:sp>
        <p:nvSpPr>
          <p:cNvPr id="48" name="Shape 41"/>
          <p:cNvSpPr/>
          <p:nvPr/>
        </p:nvSpPr>
        <p:spPr>
          <a:xfrm>
            <a:off x="923544" y="5857646"/>
            <a:ext cx="10344607" cy="875995"/>
          </a:xfrm>
          <a:prstGeom prst="roundRect">
            <a:avLst>
              <a:gd name="adj" fmla="val 36308"/>
            </a:avLst>
          </a:prstGeom>
          <a:solidFill>
            <a:srgbClr val="EFF6FF"/>
          </a:solidFill>
          <a:ln w="12700">
            <a:solidFill>
              <a:srgbClr val="DBEAFE"/>
            </a:solidFill>
            <a:prstDash val="solid"/>
          </a:ln>
        </p:spPr>
      </p:sp>
      <p:pic>
        <p:nvPicPr>
          <p:cNvPr id="49" name="Image 5" descr="preencoded.png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1123798" y="6067044"/>
            <a:ext cx="457200" cy="457200"/>
          </a:xfrm>
          <a:prstGeom prst="rect">
            <a:avLst/>
          </a:prstGeom>
        </p:spPr>
      </p:pic>
      <p:pic>
        <p:nvPicPr>
          <p:cNvPr id="50" name="Image 6" descr="preencoded.png"/>
          <p:cNvPicPr>
            <a:picLocks noChangeAspect="1"/>
          </p:cNvPicPr>
          <p:nvPr/>
        </p:nvPicPr>
        <p:blipFill>
          <a:blip r:embed="rId7"/>
          <a:srcRect t="-100" b="-100"/>
          <a:stretch>
            <a:fillRect/>
          </a:stretch>
        </p:blipFill>
        <p:spPr>
          <a:xfrm>
            <a:off x="1295705" y="6219749"/>
            <a:ext cx="114300" cy="152705"/>
          </a:xfrm>
          <a:prstGeom prst="rect">
            <a:avLst/>
          </a:prstGeom>
        </p:spPr>
      </p:pic>
      <p:sp>
        <p:nvSpPr>
          <p:cNvPr id="51" name="Text 42"/>
          <p:cNvSpPr txBox="1"/>
          <p:nvPr/>
        </p:nvSpPr>
        <p:spPr>
          <a:xfrm>
            <a:off x="1733702" y="6057900"/>
            <a:ext cx="4153205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1D1D1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关键洞察：技能的价值在于其不可替代性</a:t>
            </a:r>
            <a:endParaRPr lang="en-US" sz="1200" dirty="0"/>
          </a:p>
        </p:txBody>
      </p:sp>
      <p:sp>
        <p:nvSpPr>
          <p:cNvPr id="52" name="Text 43"/>
          <p:cNvSpPr txBox="1"/>
          <p:nvPr/>
        </p:nvSpPr>
        <p:spPr>
          <a:xfrm>
            <a:off x="1733702" y="6305702"/>
            <a:ext cx="4153205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86868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过去，专家地位是稀缺资源，现在这种稀缺性正在被AI打破</a:t>
            </a:r>
            <a:endParaRPr lang="en-US" sz="1200" dirty="0"/>
          </a:p>
        </p:txBody>
      </p:sp>
      <p:sp>
        <p:nvSpPr>
          <p:cNvPr id="53" name="Text 44"/>
          <p:cNvSpPr txBox="1"/>
          <p:nvPr/>
        </p:nvSpPr>
        <p:spPr>
          <a:xfrm>
            <a:off x="9772193" y="6067044"/>
            <a:ext cx="1153058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200" b="1" dirty="0">
                <a:solidFill>
                  <a:srgbClr val="2563E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10年</a:t>
            </a:r>
            <a:endParaRPr lang="en-US" sz="1200" dirty="0"/>
          </a:p>
        </p:txBody>
      </p:sp>
      <p:sp>
        <p:nvSpPr>
          <p:cNvPr id="54" name="Text 45"/>
          <p:cNvSpPr txBox="1"/>
          <p:nvPr/>
        </p:nvSpPr>
        <p:spPr>
          <a:xfrm>
            <a:off x="9763049" y="6295644"/>
            <a:ext cx="1163117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200" dirty="0">
                <a:solidFill>
                  <a:srgbClr val="86868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成为专家的时间</a:t>
            </a:r>
            <a:endParaRPr lang="en-US" sz="1200" dirty="0"/>
          </a:p>
        </p:txBody>
      </p:sp>
      <p:pic>
        <p:nvPicPr>
          <p:cNvPr id="55" name="Image 7" descr="preencoded.png"/>
          <p:cNvPicPr>
            <a:picLocks noChangeAspect="1"/>
          </p:cNvPicPr>
          <p:nvPr/>
        </p:nvPicPr>
        <p:blipFill>
          <a:blip r:embed="rId8"/>
          <a:srcRect t="-205" b="-205"/>
          <a:stretch>
            <a:fillRect/>
          </a:stretch>
        </p:blipFill>
        <p:spPr>
          <a:xfrm>
            <a:off x="619049" y="1380744"/>
            <a:ext cx="75895" cy="5658307"/>
          </a:xfrm>
          <a:prstGeom prst="rect">
            <a:avLst/>
          </a:prstGeom>
        </p:spPr>
      </p:pic>
      <p:sp>
        <p:nvSpPr>
          <p:cNvPr id="56" name="Shape 46"/>
          <p:cNvSpPr/>
          <p:nvPr/>
        </p:nvSpPr>
        <p:spPr>
          <a:xfrm>
            <a:off x="609905" y="7515454"/>
            <a:ext cx="57607" cy="57607"/>
          </a:xfrm>
          <a:prstGeom prst="ellipse">
            <a:avLst/>
          </a:prstGeom>
          <a:solidFill>
            <a:srgbClr val="60A5FA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57" name="Text 47"/>
          <p:cNvSpPr txBox="1"/>
          <p:nvPr/>
        </p:nvSpPr>
        <p:spPr>
          <a:xfrm>
            <a:off x="743407" y="7429500"/>
            <a:ext cx="669341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86868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第 15 页</a:t>
            </a:r>
            <a:endParaRPr lang="en-US" sz="1200" dirty="0"/>
          </a:p>
        </p:txBody>
      </p:sp>
      <p:sp>
        <p:nvSpPr>
          <p:cNvPr id="58" name="Text 48"/>
          <p:cNvSpPr txBox="1"/>
          <p:nvPr/>
        </p:nvSpPr>
        <p:spPr>
          <a:xfrm>
            <a:off x="9541764" y="7429500"/>
            <a:ext cx="1388974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86868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预计用时：60 分钟</a:t>
            </a:r>
            <a:endParaRPr lang="en-US" sz="1200" dirty="0"/>
          </a:p>
        </p:txBody>
      </p:sp>
      <p:sp>
        <p:nvSpPr>
          <p:cNvPr id="59" name="Text 49"/>
          <p:cNvSpPr txBox="1"/>
          <p:nvPr/>
        </p:nvSpPr>
        <p:spPr>
          <a:xfrm>
            <a:off x="11048695" y="7444130"/>
            <a:ext cx="609905" cy="20025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86868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启昌学堂</a:t>
            </a:r>
            <a:endParaRPr lang="en-US" sz="10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E0E0E0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A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761695" y="647395"/>
            <a:ext cx="75895" cy="75895"/>
          </a:xfrm>
          <a:prstGeom prst="ellipse">
            <a:avLst/>
          </a:prstGeom>
          <a:solidFill>
            <a:srgbClr val="0071E3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5" name="Text 3"/>
          <p:cNvSpPr txBox="1"/>
          <p:nvPr/>
        </p:nvSpPr>
        <p:spPr>
          <a:xfrm>
            <a:off x="952805" y="590702"/>
            <a:ext cx="1901038" cy="1911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b="1" kern="0" spc="150" dirty="0">
                <a:solidFill>
                  <a:srgbClr val="0071E3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SKILL REPLACEMENT</a:t>
            </a:r>
            <a:endParaRPr lang="en-US" sz="1000" dirty="0"/>
          </a:p>
        </p:txBody>
      </p:sp>
      <p:sp>
        <p:nvSpPr>
          <p:cNvPr id="6" name="Text 4"/>
          <p:cNvSpPr txBox="1"/>
          <p:nvPr/>
        </p:nvSpPr>
        <p:spPr>
          <a:xfrm>
            <a:off x="9989820" y="571500"/>
            <a:ext cx="1563624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86868B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贬值资产 · 第三部分</a:t>
            </a:r>
            <a:endParaRPr lang="en-US" sz="1200" dirty="0"/>
          </a:p>
        </p:txBody>
      </p:sp>
      <p:sp>
        <p:nvSpPr>
          <p:cNvPr id="7" name="Text 5"/>
          <p:cNvSpPr txBox="1"/>
          <p:nvPr/>
        </p:nvSpPr>
        <p:spPr>
          <a:xfrm>
            <a:off x="761695" y="914400"/>
            <a:ext cx="10972800" cy="486461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100" b="1" kern="0" spc="-75" dirty="0">
                <a:solidFill>
                  <a:srgbClr val="1D1D1F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 替代速度表：</a:t>
            </a:r>
            <a:r>
              <a:rPr lang="en-US" sz="3100" b="1" kern="0" spc="-75" dirty="0">
                <a:solidFill>
                  <a:srgbClr val="0071E3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AI技能替代进度</a:t>
            </a:r>
            <a:endParaRPr lang="en-US" sz="3100" dirty="0"/>
          </a:p>
        </p:txBody>
      </p:sp>
      <p:sp>
        <p:nvSpPr>
          <p:cNvPr id="8" name="Text 6"/>
          <p:cNvSpPr txBox="1"/>
          <p:nvPr/>
        </p:nvSpPr>
        <p:spPr>
          <a:xfrm>
            <a:off x="761695" y="1452067"/>
            <a:ext cx="10858500" cy="24780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dirty="0">
                <a:solidFill>
                  <a:srgbClr val="86868B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不同技能类型被AI替代的程度与速度对比</a:t>
            </a:r>
            <a:endParaRPr lang="en-US" sz="1300" dirty="0"/>
          </a:p>
        </p:txBody>
      </p:sp>
      <p:pic>
        <p:nvPicPr>
          <p:cNvPr id="9" name="Image 0" descr="preencoded.png"/>
          <p:cNvPicPr>
            <a:picLocks noChangeAspect="1"/>
          </p:cNvPicPr>
          <p:nvPr/>
        </p:nvPicPr>
        <p:blipFill>
          <a:blip r:embed="rId1"/>
          <a:srcRect l="-6" r="-6"/>
          <a:stretch>
            <a:fillRect/>
          </a:stretch>
        </p:blipFill>
        <p:spPr>
          <a:xfrm>
            <a:off x="761695" y="1714500"/>
            <a:ext cx="10687507" cy="4304995"/>
          </a:xfrm>
          <a:prstGeom prst="rect">
            <a:avLst/>
          </a:prstGeom>
        </p:spPr>
      </p:pic>
      <p:sp>
        <p:nvSpPr>
          <p:cNvPr id="10" name="Text 7"/>
          <p:cNvSpPr txBox="1"/>
          <p:nvPr/>
        </p:nvSpPr>
        <p:spPr>
          <a:xfrm>
            <a:off x="1295705" y="2066544"/>
            <a:ext cx="2284171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1D1D1F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技能类型</a:t>
            </a:r>
            <a:endParaRPr lang="en-US" sz="1200" dirty="0"/>
          </a:p>
        </p:txBody>
      </p:sp>
      <p:sp>
        <p:nvSpPr>
          <p:cNvPr id="11" name="Text 8"/>
          <p:cNvSpPr txBox="1"/>
          <p:nvPr/>
        </p:nvSpPr>
        <p:spPr>
          <a:xfrm>
            <a:off x="3407969" y="2066544"/>
            <a:ext cx="2489911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1D1D1F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替代风险等级</a:t>
            </a:r>
            <a:endParaRPr lang="en-US" sz="1200" dirty="0"/>
          </a:p>
        </p:txBody>
      </p:sp>
      <p:sp>
        <p:nvSpPr>
          <p:cNvPr id="12" name="Text 9"/>
          <p:cNvSpPr txBox="1"/>
          <p:nvPr/>
        </p:nvSpPr>
        <p:spPr>
          <a:xfrm>
            <a:off x="5711342" y="2066544"/>
            <a:ext cx="3943807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1D1D1F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代表工具</a:t>
            </a:r>
            <a:endParaRPr lang="en-US" sz="1200" dirty="0"/>
          </a:p>
        </p:txBody>
      </p:sp>
      <p:sp>
        <p:nvSpPr>
          <p:cNvPr id="13" name="Text 10"/>
          <p:cNvSpPr txBox="1"/>
          <p:nvPr/>
        </p:nvSpPr>
        <p:spPr>
          <a:xfrm>
            <a:off x="9398203" y="2066544"/>
            <a:ext cx="1563624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1D1D1F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状态趋势</a:t>
            </a:r>
            <a:endParaRPr lang="en-US" sz="1200" dirty="0"/>
          </a:p>
        </p:txBody>
      </p:sp>
      <p:sp>
        <p:nvSpPr>
          <p:cNvPr id="14" name="Shape 11"/>
          <p:cNvSpPr/>
          <p:nvPr/>
        </p:nvSpPr>
        <p:spPr>
          <a:xfrm>
            <a:off x="1304849" y="2609698"/>
            <a:ext cx="342900" cy="342900"/>
          </a:xfrm>
          <a:prstGeom prst="roundRect">
            <a:avLst>
              <a:gd name="adj" fmla="val 118519"/>
            </a:avLst>
          </a:prstGeom>
          <a:solidFill>
            <a:srgbClr val="F3E8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15" name="Image 1" descr="preencoded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399946" y="2704795"/>
            <a:ext cx="152705" cy="152705"/>
          </a:xfrm>
          <a:prstGeom prst="rect">
            <a:avLst/>
          </a:prstGeom>
        </p:spPr>
      </p:pic>
      <p:sp>
        <p:nvSpPr>
          <p:cNvPr id="16" name="Text 12"/>
          <p:cNvSpPr txBox="1"/>
          <p:nvPr/>
        </p:nvSpPr>
        <p:spPr>
          <a:xfrm>
            <a:off x="1762049" y="2585923"/>
            <a:ext cx="695858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1D1D1F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视觉设计</a:t>
            </a:r>
            <a:endParaRPr lang="en-US" sz="1200" dirty="0"/>
          </a:p>
        </p:txBody>
      </p:sp>
      <p:sp>
        <p:nvSpPr>
          <p:cNvPr id="17" name="Text 13"/>
          <p:cNvSpPr txBox="1"/>
          <p:nvPr/>
        </p:nvSpPr>
        <p:spPr>
          <a:xfrm>
            <a:off x="1762049" y="2814523"/>
            <a:ext cx="695858" cy="162763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86868B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图像生成类</a:t>
            </a:r>
            <a:endParaRPr lang="en-US" sz="900" dirty="0"/>
          </a:p>
        </p:txBody>
      </p:sp>
      <p:sp>
        <p:nvSpPr>
          <p:cNvPr id="18" name="Text 14"/>
          <p:cNvSpPr txBox="1"/>
          <p:nvPr/>
        </p:nvSpPr>
        <p:spPr>
          <a:xfrm>
            <a:off x="3412541" y="2681021"/>
            <a:ext cx="886054" cy="20025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b="1" dirty="0">
                <a:solidFill>
                  <a:srgbClr val="1D1D1F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高替代风险</a:t>
            </a:r>
            <a:endParaRPr lang="en-US" sz="1100" dirty="0"/>
          </a:p>
        </p:txBody>
      </p:sp>
      <p:pic>
        <p:nvPicPr>
          <p:cNvPr id="19" name="Image 2" descr="preencoded.png"/>
          <p:cNvPicPr>
            <a:picLocks noChangeAspect="1"/>
          </p:cNvPicPr>
          <p:nvPr/>
        </p:nvPicPr>
        <p:blipFill>
          <a:blip r:embed="rId3"/>
          <a:srcRect l="-205" r="-205"/>
          <a:stretch>
            <a:fillRect/>
          </a:stretch>
        </p:blipFill>
        <p:spPr>
          <a:xfrm>
            <a:off x="4298594" y="2743200"/>
            <a:ext cx="1223467" cy="75895"/>
          </a:xfrm>
          <a:prstGeom prst="rect">
            <a:avLst/>
          </a:prstGeom>
        </p:spPr>
      </p:pic>
      <p:pic>
        <p:nvPicPr>
          <p:cNvPr id="20" name="Image 3" descr="preencoded.png"/>
          <p:cNvPicPr>
            <a:picLocks noChangeAspect="1"/>
          </p:cNvPicPr>
          <p:nvPr/>
        </p:nvPicPr>
        <p:blipFill>
          <a:blip r:embed="rId4"/>
          <a:srcRect l="-186" r="-186"/>
          <a:stretch>
            <a:fillRect/>
          </a:stretch>
        </p:blipFill>
        <p:spPr>
          <a:xfrm>
            <a:off x="4298594" y="2743200"/>
            <a:ext cx="978408" cy="75895"/>
          </a:xfrm>
          <a:prstGeom prst="rect">
            <a:avLst/>
          </a:prstGeom>
        </p:spPr>
      </p:pic>
      <p:sp>
        <p:nvSpPr>
          <p:cNvPr id="21" name="Text 15"/>
          <p:cNvSpPr txBox="1"/>
          <p:nvPr/>
        </p:nvSpPr>
        <p:spPr>
          <a:xfrm>
            <a:off x="5712257" y="2695651"/>
            <a:ext cx="2788920" cy="1911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6B7280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Midjourney, DALL·E, Stable Diffusion</a:t>
            </a:r>
            <a:endParaRPr lang="en-US" sz="1000" dirty="0"/>
          </a:p>
        </p:txBody>
      </p:sp>
      <p:sp>
        <p:nvSpPr>
          <p:cNvPr id="22" name="Shape 16"/>
          <p:cNvSpPr/>
          <p:nvPr/>
        </p:nvSpPr>
        <p:spPr>
          <a:xfrm>
            <a:off x="9786823" y="2628900"/>
            <a:ext cx="761695" cy="304495"/>
          </a:xfrm>
          <a:prstGeom prst="roundRect">
            <a:avLst>
              <a:gd name="adj" fmla="val 225225"/>
            </a:avLst>
          </a:prstGeom>
          <a:solidFill>
            <a:srgbClr val="FEE2E2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23" name="Text 17"/>
          <p:cNvSpPr txBox="1"/>
          <p:nvPr/>
        </p:nvSpPr>
        <p:spPr>
          <a:xfrm>
            <a:off x="9758477" y="2628900"/>
            <a:ext cx="819302" cy="305410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0" tIns="63500" rIns="0" bIns="6350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991B1B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高风险</a:t>
            </a:r>
            <a:endParaRPr lang="en-US" sz="1000" dirty="0"/>
          </a:p>
        </p:txBody>
      </p:sp>
      <p:sp>
        <p:nvSpPr>
          <p:cNvPr id="24" name="Shape 18"/>
          <p:cNvSpPr/>
          <p:nvPr/>
        </p:nvSpPr>
        <p:spPr>
          <a:xfrm>
            <a:off x="1304849" y="3295498"/>
            <a:ext cx="342900" cy="342900"/>
          </a:xfrm>
          <a:prstGeom prst="roundRect">
            <a:avLst>
              <a:gd name="adj" fmla="val 118519"/>
            </a:avLst>
          </a:prstGeom>
          <a:solidFill>
            <a:srgbClr val="DBEAFE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25" name="Image 4" descr="preencoded.png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1399946" y="3390595"/>
            <a:ext cx="152705" cy="152705"/>
          </a:xfrm>
          <a:prstGeom prst="rect">
            <a:avLst/>
          </a:prstGeom>
        </p:spPr>
      </p:pic>
      <p:sp>
        <p:nvSpPr>
          <p:cNvPr id="26" name="Text 19"/>
          <p:cNvSpPr txBox="1"/>
          <p:nvPr/>
        </p:nvSpPr>
        <p:spPr>
          <a:xfrm>
            <a:off x="1762049" y="3271723"/>
            <a:ext cx="695858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1D1D1F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文案写作</a:t>
            </a:r>
            <a:endParaRPr lang="en-US" sz="1200" dirty="0"/>
          </a:p>
        </p:txBody>
      </p:sp>
      <p:sp>
        <p:nvSpPr>
          <p:cNvPr id="27" name="Text 20"/>
          <p:cNvSpPr txBox="1"/>
          <p:nvPr/>
        </p:nvSpPr>
        <p:spPr>
          <a:xfrm>
            <a:off x="1762049" y="3500323"/>
            <a:ext cx="695858" cy="162763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86868B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内容生成类</a:t>
            </a:r>
            <a:endParaRPr lang="en-US" sz="900" dirty="0"/>
          </a:p>
        </p:txBody>
      </p:sp>
      <p:sp>
        <p:nvSpPr>
          <p:cNvPr id="28" name="Text 21"/>
          <p:cNvSpPr txBox="1"/>
          <p:nvPr/>
        </p:nvSpPr>
        <p:spPr>
          <a:xfrm>
            <a:off x="3412541" y="3366821"/>
            <a:ext cx="886054" cy="20025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b="1" dirty="0">
                <a:solidFill>
                  <a:srgbClr val="1D1D1F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高替代风险</a:t>
            </a:r>
            <a:endParaRPr lang="en-US" sz="1100" dirty="0"/>
          </a:p>
        </p:txBody>
      </p:sp>
      <p:pic>
        <p:nvPicPr>
          <p:cNvPr id="29" name="Image 5" descr="preencoded.png"/>
          <p:cNvPicPr>
            <a:picLocks noChangeAspect="1"/>
          </p:cNvPicPr>
          <p:nvPr/>
        </p:nvPicPr>
        <p:blipFill>
          <a:blip r:embed="rId3"/>
          <a:srcRect l="-205" r="-205"/>
          <a:stretch>
            <a:fillRect/>
          </a:stretch>
        </p:blipFill>
        <p:spPr>
          <a:xfrm>
            <a:off x="4298594" y="3429000"/>
            <a:ext cx="1223467" cy="75895"/>
          </a:xfrm>
          <a:prstGeom prst="rect">
            <a:avLst/>
          </a:prstGeom>
        </p:spPr>
      </p:pic>
      <p:pic>
        <p:nvPicPr>
          <p:cNvPr id="30" name="Image 6" descr="preencoded.png"/>
          <p:cNvPicPr>
            <a:picLocks noChangeAspect="1"/>
          </p:cNvPicPr>
          <p:nvPr/>
        </p:nvPicPr>
        <p:blipFill>
          <a:blip r:embed="rId6"/>
          <a:srcRect l="-227" r="-227"/>
          <a:stretch>
            <a:fillRect/>
          </a:stretch>
        </p:blipFill>
        <p:spPr>
          <a:xfrm>
            <a:off x="4298594" y="3429000"/>
            <a:ext cx="856793" cy="75895"/>
          </a:xfrm>
          <a:prstGeom prst="rect">
            <a:avLst/>
          </a:prstGeom>
        </p:spPr>
      </p:pic>
      <p:sp>
        <p:nvSpPr>
          <p:cNvPr id="31" name="Text 22"/>
          <p:cNvSpPr txBox="1"/>
          <p:nvPr/>
        </p:nvSpPr>
        <p:spPr>
          <a:xfrm>
            <a:off x="5712257" y="3381451"/>
            <a:ext cx="1610258" cy="1911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6B7280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GPT-4, Claude, Jasper</a:t>
            </a:r>
            <a:endParaRPr lang="en-US" sz="1000" dirty="0"/>
          </a:p>
        </p:txBody>
      </p:sp>
      <p:sp>
        <p:nvSpPr>
          <p:cNvPr id="32" name="Shape 23"/>
          <p:cNvSpPr/>
          <p:nvPr/>
        </p:nvSpPr>
        <p:spPr>
          <a:xfrm>
            <a:off x="9786823" y="3314700"/>
            <a:ext cx="761695" cy="304495"/>
          </a:xfrm>
          <a:prstGeom prst="roundRect">
            <a:avLst>
              <a:gd name="adj" fmla="val 225225"/>
            </a:avLst>
          </a:prstGeom>
          <a:solidFill>
            <a:srgbClr val="FEE2E2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3" name="Text 24"/>
          <p:cNvSpPr txBox="1"/>
          <p:nvPr/>
        </p:nvSpPr>
        <p:spPr>
          <a:xfrm>
            <a:off x="9758477" y="3314700"/>
            <a:ext cx="819302" cy="305410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0" tIns="63500" rIns="0" bIns="6350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991B1B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高风险</a:t>
            </a:r>
            <a:endParaRPr lang="en-US" sz="1000" dirty="0"/>
          </a:p>
        </p:txBody>
      </p:sp>
      <p:sp>
        <p:nvSpPr>
          <p:cNvPr id="34" name="Shape 25"/>
          <p:cNvSpPr/>
          <p:nvPr/>
        </p:nvSpPr>
        <p:spPr>
          <a:xfrm>
            <a:off x="1304849" y="3981298"/>
            <a:ext cx="342900" cy="342900"/>
          </a:xfrm>
          <a:prstGeom prst="roundRect">
            <a:avLst>
              <a:gd name="adj" fmla="val 118519"/>
            </a:avLst>
          </a:prstGeom>
          <a:solidFill>
            <a:srgbClr val="D1FAE5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35" name="Image 7" descr="preencoded.png"/>
          <p:cNvPicPr>
            <a:picLocks noChangeAspect="1"/>
          </p:cNvPicPr>
          <p:nvPr/>
        </p:nvPicPr>
        <p:blipFill>
          <a:blip r:embed="rId7"/>
          <a:srcRect t="-180" b="-180"/>
          <a:stretch>
            <a:fillRect/>
          </a:stretch>
        </p:blipFill>
        <p:spPr>
          <a:xfrm>
            <a:off x="1380744" y="4076395"/>
            <a:ext cx="190195" cy="152705"/>
          </a:xfrm>
          <a:prstGeom prst="rect">
            <a:avLst/>
          </a:prstGeom>
        </p:spPr>
      </p:pic>
      <p:sp>
        <p:nvSpPr>
          <p:cNvPr id="36" name="Text 26"/>
          <p:cNvSpPr txBox="1"/>
          <p:nvPr/>
        </p:nvSpPr>
        <p:spPr>
          <a:xfrm>
            <a:off x="1762049" y="3957523"/>
            <a:ext cx="695858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1D1D1F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代码编写</a:t>
            </a:r>
            <a:endParaRPr lang="en-US" sz="1200" dirty="0"/>
          </a:p>
        </p:txBody>
      </p:sp>
      <p:sp>
        <p:nvSpPr>
          <p:cNvPr id="37" name="Text 27"/>
          <p:cNvSpPr txBox="1"/>
          <p:nvPr/>
        </p:nvSpPr>
        <p:spPr>
          <a:xfrm>
            <a:off x="1762049" y="4186123"/>
            <a:ext cx="695858" cy="162763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86868B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编程辅助类</a:t>
            </a:r>
            <a:endParaRPr lang="en-US" sz="900" dirty="0"/>
          </a:p>
        </p:txBody>
      </p:sp>
      <p:sp>
        <p:nvSpPr>
          <p:cNvPr id="38" name="Text 28"/>
          <p:cNvSpPr txBox="1"/>
          <p:nvPr/>
        </p:nvSpPr>
        <p:spPr>
          <a:xfrm>
            <a:off x="3412541" y="4052621"/>
            <a:ext cx="886054" cy="20025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b="1" dirty="0">
                <a:solidFill>
                  <a:srgbClr val="1D1D1F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中替代风险</a:t>
            </a:r>
            <a:endParaRPr lang="en-US" sz="1100" dirty="0"/>
          </a:p>
        </p:txBody>
      </p:sp>
      <p:pic>
        <p:nvPicPr>
          <p:cNvPr id="39" name="Image 8" descr="preencoded.png"/>
          <p:cNvPicPr>
            <a:picLocks noChangeAspect="1"/>
          </p:cNvPicPr>
          <p:nvPr/>
        </p:nvPicPr>
        <p:blipFill>
          <a:blip r:embed="rId3"/>
          <a:srcRect l="-205" r="-205"/>
          <a:stretch>
            <a:fillRect/>
          </a:stretch>
        </p:blipFill>
        <p:spPr>
          <a:xfrm>
            <a:off x="4298594" y="4114800"/>
            <a:ext cx="1223467" cy="75895"/>
          </a:xfrm>
          <a:prstGeom prst="rect">
            <a:avLst/>
          </a:prstGeom>
        </p:spPr>
      </p:pic>
      <p:pic>
        <p:nvPicPr>
          <p:cNvPr id="40" name="Image 9" descr="preencoded.png"/>
          <p:cNvPicPr>
            <a:picLocks noChangeAspect="1"/>
          </p:cNvPicPr>
          <p:nvPr/>
        </p:nvPicPr>
        <p:blipFill>
          <a:blip r:embed="rId8"/>
          <a:srcRect l="-205" r="-205"/>
          <a:stretch>
            <a:fillRect/>
          </a:stretch>
        </p:blipFill>
        <p:spPr>
          <a:xfrm>
            <a:off x="4298594" y="4114800"/>
            <a:ext cx="611734" cy="75895"/>
          </a:xfrm>
          <a:prstGeom prst="rect">
            <a:avLst/>
          </a:prstGeom>
        </p:spPr>
      </p:pic>
      <p:sp>
        <p:nvSpPr>
          <p:cNvPr id="41" name="Text 29"/>
          <p:cNvSpPr txBox="1"/>
          <p:nvPr/>
        </p:nvSpPr>
        <p:spPr>
          <a:xfrm>
            <a:off x="5712257" y="4067251"/>
            <a:ext cx="2312518" cy="1911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6B7280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Copilot, Cursor, CodeWhisperer</a:t>
            </a:r>
            <a:endParaRPr lang="en-US" sz="1000" dirty="0"/>
          </a:p>
        </p:txBody>
      </p:sp>
      <p:sp>
        <p:nvSpPr>
          <p:cNvPr id="42" name="Shape 30"/>
          <p:cNvSpPr/>
          <p:nvPr/>
        </p:nvSpPr>
        <p:spPr>
          <a:xfrm>
            <a:off x="9786823" y="4000500"/>
            <a:ext cx="761695" cy="304495"/>
          </a:xfrm>
          <a:prstGeom prst="roundRect">
            <a:avLst>
              <a:gd name="adj" fmla="val 225225"/>
            </a:avLst>
          </a:prstGeom>
          <a:solidFill>
            <a:srgbClr val="FEF3C7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43" name="Text 31"/>
          <p:cNvSpPr txBox="1"/>
          <p:nvPr/>
        </p:nvSpPr>
        <p:spPr>
          <a:xfrm>
            <a:off x="9758477" y="4000500"/>
            <a:ext cx="819302" cy="305410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0" tIns="63500" rIns="0" bIns="6350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92400E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中风险</a:t>
            </a:r>
            <a:endParaRPr lang="en-US" sz="1000" dirty="0"/>
          </a:p>
        </p:txBody>
      </p:sp>
      <p:sp>
        <p:nvSpPr>
          <p:cNvPr id="44" name="Shape 32"/>
          <p:cNvSpPr/>
          <p:nvPr/>
        </p:nvSpPr>
        <p:spPr>
          <a:xfrm>
            <a:off x="1304849" y="4667098"/>
            <a:ext cx="342900" cy="342900"/>
          </a:xfrm>
          <a:prstGeom prst="roundRect">
            <a:avLst>
              <a:gd name="adj" fmla="val 118519"/>
            </a:avLst>
          </a:prstGeom>
          <a:solidFill>
            <a:srgbClr val="FEE2E2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45" name="Image 10" descr="preencoded.png"/>
          <p:cNvPicPr>
            <a:picLocks noChangeAspect="1"/>
          </p:cNvPicPr>
          <p:nvPr/>
        </p:nvPicPr>
        <p:blipFill>
          <a:blip r:embed="rId9"/>
          <a:srcRect t="-180" b="-180"/>
          <a:stretch>
            <a:fillRect/>
          </a:stretch>
        </p:blipFill>
        <p:spPr>
          <a:xfrm>
            <a:off x="1380744" y="4762195"/>
            <a:ext cx="190195" cy="152705"/>
          </a:xfrm>
          <a:prstGeom prst="rect">
            <a:avLst/>
          </a:prstGeom>
        </p:spPr>
      </p:pic>
      <p:sp>
        <p:nvSpPr>
          <p:cNvPr id="46" name="Text 33"/>
          <p:cNvSpPr txBox="1"/>
          <p:nvPr/>
        </p:nvSpPr>
        <p:spPr>
          <a:xfrm>
            <a:off x="1762049" y="4643323"/>
            <a:ext cx="695858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1D1D1F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翻译同传</a:t>
            </a:r>
            <a:endParaRPr lang="en-US" sz="1200" dirty="0"/>
          </a:p>
        </p:txBody>
      </p:sp>
      <p:sp>
        <p:nvSpPr>
          <p:cNvPr id="47" name="Text 34"/>
          <p:cNvSpPr txBox="1"/>
          <p:nvPr/>
        </p:nvSpPr>
        <p:spPr>
          <a:xfrm>
            <a:off x="1762049" y="4871923"/>
            <a:ext cx="695858" cy="162763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86868B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语言翻译类</a:t>
            </a:r>
            <a:endParaRPr lang="en-US" sz="900" dirty="0"/>
          </a:p>
        </p:txBody>
      </p:sp>
      <p:sp>
        <p:nvSpPr>
          <p:cNvPr id="48" name="Text 35"/>
          <p:cNvSpPr txBox="1"/>
          <p:nvPr/>
        </p:nvSpPr>
        <p:spPr>
          <a:xfrm>
            <a:off x="3412541" y="4638751"/>
            <a:ext cx="866851" cy="400507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b="1" dirty="0">
                <a:solidFill>
                  <a:srgbClr val="1D1D1F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极高替代风险</a:t>
            </a:r>
            <a:endParaRPr lang="en-US" sz="1100" dirty="0"/>
          </a:p>
        </p:txBody>
      </p:sp>
      <p:pic>
        <p:nvPicPr>
          <p:cNvPr id="49" name="Image 11" descr="preencoded.png"/>
          <p:cNvPicPr>
            <a:picLocks noChangeAspect="1"/>
          </p:cNvPicPr>
          <p:nvPr/>
        </p:nvPicPr>
        <p:blipFill>
          <a:blip r:embed="rId3"/>
          <a:srcRect l="-205" r="-205"/>
          <a:stretch>
            <a:fillRect/>
          </a:stretch>
        </p:blipFill>
        <p:spPr>
          <a:xfrm>
            <a:off x="4298594" y="4800600"/>
            <a:ext cx="1223467" cy="75895"/>
          </a:xfrm>
          <a:prstGeom prst="rect">
            <a:avLst/>
          </a:prstGeom>
        </p:spPr>
      </p:pic>
      <p:pic>
        <p:nvPicPr>
          <p:cNvPr id="50" name="Image 12" descr="preencoded.png"/>
          <p:cNvPicPr>
            <a:picLocks noChangeAspect="1"/>
          </p:cNvPicPr>
          <p:nvPr/>
        </p:nvPicPr>
        <p:blipFill>
          <a:blip r:embed="rId10"/>
          <a:srcRect l="-201" r="-201"/>
          <a:stretch>
            <a:fillRect/>
          </a:stretch>
        </p:blipFill>
        <p:spPr>
          <a:xfrm>
            <a:off x="4298594" y="4800600"/>
            <a:ext cx="1162202" cy="75895"/>
          </a:xfrm>
          <a:prstGeom prst="rect">
            <a:avLst/>
          </a:prstGeom>
        </p:spPr>
      </p:pic>
      <p:sp>
        <p:nvSpPr>
          <p:cNvPr id="51" name="Text 36"/>
          <p:cNvSpPr txBox="1"/>
          <p:nvPr/>
        </p:nvSpPr>
        <p:spPr>
          <a:xfrm>
            <a:off x="5712257" y="4753051"/>
            <a:ext cx="1663294" cy="1911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6B7280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GPT-4实时翻译, DeepL</a:t>
            </a:r>
            <a:endParaRPr lang="en-US" sz="1000" dirty="0"/>
          </a:p>
        </p:txBody>
      </p:sp>
      <p:sp>
        <p:nvSpPr>
          <p:cNvPr id="52" name="Shape 37"/>
          <p:cNvSpPr/>
          <p:nvPr/>
        </p:nvSpPr>
        <p:spPr>
          <a:xfrm>
            <a:off x="9786823" y="4686300"/>
            <a:ext cx="761695" cy="304495"/>
          </a:xfrm>
          <a:prstGeom prst="roundRect">
            <a:avLst>
              <a:gd name="adj" fmla="val 225225"/>
            </a:avLst>
          </a:prstGeom>
          <a:solidFill>
            <a:srgbClr val="FEE2E2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53" name="Text 38"/>
          <p:cNvSpPr txBox="1"/>
          <p:nvPr/>
        </p:nvSpPr>
        <p:spPr>
          <a:xfrm>
            <a:off x="9758477" y="4686300"/>
            <a:ext cx="819302" cy="305410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0" tIns="63500" rIns="0" bIns="6350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B91C1C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极高风险</a:t>
            </a:r>
            <a:endParaRPr lang="en-US" sz="1000" dirty="0"/>
          </a:p>
        </p:txBody>
      </p:sp>
      <p:sp>
        <p:nvSpPr>
          <p:cNvPr id="54" name="Shape 39"/>
          <p:cNvSpPr/>
          <p:nvPr/>
        </p:nvSpPr>
        <p:spPr>
          <a:xfrm>
            <a:off x="1304849" y="5352898"/>
            <a:ext cx="342900" cy="342900"/>
          </a:xfrm>
          <a:prstGeom prst="roundRect">
            <a:avLst>
              <a:gd name="adj" fmla="val 118519"/>
            </a:avLst>
          </a:prstGeom>
          <a:solidFill>
            <a:srgbClr val="FFEDD5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55" name="Image 13" descr="preencoded.png"/>
          <p:cNvPicPr>
            <a:picLocks noChangeAspect="1"/>
          </p:cNvPicPr>
          <p:nvPr/>
        </p:nvPicPr>
        <p:blipFill>
          <a:blip r:embed="rId11"/>
          <a:srcRect/>
          <a:stretch>
            <a:fillRect/>
          </a:stretch>
        </p:blipFill>
        <p:spPr>
          <a:xfrm>
            <a:off x="1399946" y="5447995"/>
            <a:ext cx="152705" cy="152705"/>
          </a:xfrm>
          <a:prstGeom prst="rect">
            <a:avLst/>
          </a:prstGeom>
        </p:spPr>
      </p:pic>
      <p:sp>
        <p:nvSpPr>
          <p:cNvPr id="56" name="Text 40"/>
          <p:cNvSpPr txBox="1"/>
          <p:nvPr/>
        </p:nvSpPr>
        <p:spPr>
          <a:xfrm>
            <a:off x="1762049" y="5329123"/>
            <a:ext cx="695858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1D1D1F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数据分析</a:t>
            </a:r>
            <a:endParaRPr lang="en-US" sz="1200" dirty="0"/>
          </a:p>
        </p:txBody>
      </p:sp>
      <p:sp>
        <p:nvSpPr>
          <p:cNvPr id="57" name="Text 41"/>
          <p:cNvSpPr txBox="1"/>
          <p:nvPr/>
        </p:nvSpPr>
        <p:spPr>
          <a:xfrm>
            <a:off x="1762049" y="5557723"/>
            <a:ext cx="695858" cy="162763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86868B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数据处理类</a:t>
            </a:r>
            <a:endParaRPr lang="en-US" sz="900" dirty="0"/>
          </a:p>
        </p:txBody>
      </p:sp>
      <p:sp>
        <p:nvSpPr>
          <p:cNvPr id="58" name="Text 42"/>
          <p:cNvSpPr txBox="1"/>
          <p:nvPr/>
        </p:nvSpPr>
        <p:spPr>
          <a:xfrm>
            <a:off x="3412541" y="5424221"/>
            <a:ext cx="886054" cy="20025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b="1" dirty="0">
                <a:solidFill>
                  <a:srgbClr val="1D1D1F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高替代风险</a:t>
            </a:r>
            <a:endParaRPr lang="en-US" sz="1100" dirty="0"/>
          </a:p>
        </p:txBody>
      </p:sp>
      <p:pic>
        <p:nvPicPr>
          <p:cNvPr id="59" name="Image 14" descr="preencoded.png"/>
          <p:cNvPicPr>
            <a:picLocks noChangeAspect="1"/>
          </p:cNvPicPr>
          <p:nvPr/>
        </p:nvPicPr>
        <p:blipFill>
          <a:blip r:embed="rId3"/>
          <a:srcRect l="-205" r="-205"/>
          <a:stretch>
            <a:fillRect/>
          </a:stretch>
        </p:blipFill>
        <p:spPr>
          <a:xfrm>
            <a:off x="4298594" y="5486400"/>
            <a:ext cx="1223467" cy="75895"/>
          </a:xfrm>
          <a:prstGeom prst="rect">
            <a:avLst/>
          </a:prstGeom>
        </p:spPr>
      </p:pic>
      <p:pic>
        <p:nvPicPr>
          <p:cNvPr id="60" name="Image 15" descr="preencoded.png"/>
          <p:cNvPicPr>
            <a:picLocks noChangeAspect="1"/>
          </p:cNvPicPr>
          <p:nvPr/>
        </p:nvPicPr>
        <p:blipFill>
          <a:blip r:embed="rId12"/>
          <a:srcRect l="-180" r="-180"/>
          <a:stretch>
            <a:fillRect/>
          </a:stretch>
        </p:blipFill>
        <p:spPr>
          <a:xfrm>
            <a:off x="4298594" y="5486400"/>
            <a:ext cx="917143" cy="75895"/>
          </a:xfrm>
          <a:prstGeom prst="rect">
            <a:avLst/>
          </a:prstGeom>
        </p:spPr>
      </p:pic>
      <p:sp>
        <p:nvSpPr>
          <p:cNvPr id="61" name="Text 43"/>
          <p:cNvSpPr txBox="1"/>
          <p:nvPr/>
        </p:nvSpPr>
        <p:spPr>
          <a:xfrm>
            <a:off x="5712257" y="5438851"/>
            <a:ext cx="2070202" cy="1911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6B7280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ChatGPT Advanced, Tableau</a:t>
            </a:r>
            <a:endParaRPr lang="en-US" sz="1000" dirty="0"/>
          </a:p>
        </p:txBody>
      </p:sp>
      <p:sp>
        <p:nvSpPr>
          <p:cNvPr id="62" name="Shape 44"/>
          <p:cNvSpPr/>
          <p:nvPr/>
        </p:nvSpPr>
        <p:spPr>
          <a:xfrm>
            <a:off x="9786823" y="5372100"/>
            <a:ext cx="761695" cy="304495"/>
          </a:xfrm>
          <a:prstGeom prst="roundRect">
            <a:avLst>
              <a:gd name="adj" fmla="val 225225"/>
            </a:avLst>
          </a:prstGeom>
          <a:solidFill>
            <a:srgbClr val="FEE2E2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3" name="Text 45"/>
          <p:cNvSpPr txBox="1"/>
          <p:nvPr/>
        </p:nvSpPr>
        <p:spPr>
          <a:xfrm>
            <a:off x="9758477" y="5372100"/>
            <a:ext cx="819302" cy="305410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0" tIns="63500" rIns="0" bIns="6350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991B1B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高风险</a:t>
            </a:r>
            <a:endParaRPr lang="en-US" sz="1000" dirty="0"/>
          </a:p>
        </p:txBody>
      </p:sp>
      <p:sp>
        <p:nvSpPr>
          <p:cNvPr id="64" name="Shape 46"/>
          <p:cNvSpPr/>
          <p:nvPr/>
        </p:nvSpPr>
        <p:spPr>
          <a:xfrm>
            <a:off x="761695" y="6229807"/>
            <a:ext cx="114300" cy="114300"/>
          </a:xfrm>
          <a:prstGeom prst="roundRect">
            <a:avLst>
              <a:gd name="adj" fmla="val 266667"/>
            </a:avLst>
          </a:prstGeom>
          <a:solidFill>
            <a:srgbClr val="10B981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5" name="Text 47"/>
          <p:cNvSpPr txBox="1"/>
          <p:nvPr/>
        </p:nvSpPr>
        <p:spPr>
          <a:xfrm>
            <a:off x="952805" y="6195974"/>
            <a:ext cx="1806854" cy="181051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6B7280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中替代风险 (AI作为辅助工具)</a:t>
            </a:r>
            <a:endParaRPr lang="en-US" sz="900" dirty="0"/>
          </a:p>
        </p:txBody>
      </p:sp>
      <p:sp>
        <p:nvSpPr>
          <p:cNvPr id="66" name="Shape 48"/>
          <p:cNvSpPr/>
          <p:nvPr/>
        </p:nvSpPr>
        <p:spPr>
          <a:xfrm>
            <a:off x="2842870" y="6229807"/>
            <a:ext cx="114300" cy="114300"/>
          </a:xfrm>
          <a:prstGeom prst="roundRect">
            <a:avLst>
              <a:gd name="adj" fmla="val 266667"/>
            </a:avLst>
          </a:prstGeom>
          <a:solidFill>
            <a:srgbClr val="F97316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7" name="Text 49"/>
          <p:cNvSpPr txBox="1"/>
          <p:nvPr/>
        </p:nvSpPr>
        <p:spPr>
          <a:xfrm>
            <a:off x="3033065" y="6195974"/>
            <a:ext cx="2035454" cy="181051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6B7280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高替代风险 (多数工作流可被替代)</a:t>
            </a:r>
            <a:endParaRPr lang="en-US" sz="900" dirty="0"/>
          </a:p>
        </p:txBody>
      </p:sp>
      <p:sp>
        <p:nvSpPr>
          <p:cNvPr id="68" name="Shape 50"/>
          <p:cNvSpPr/>
          <p:nvPr/>
        </p:nvSpPr>
        <p:spPr>
          <a:xfrm>
            <a:off x="5182819" y="6229807"/>
            <a:ext cx="114300" cy="114300"/>
          </a:xfrm>
          <a:prstGeom prst="roundRect">
            <a:avLst>
              <a:gd name="adj" fmla="val 266667"/>
            </a:avLst>
          </a:prstGeom>
          <a:solidFill>
            <a:srgbClr val="EF4444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9" name="Text 51"/>
          <p:cNvSpPr txBox="1"/>
          <p:nvPr/>
        </p:nvSpPr>
        <p:spPr>
          <a:xfrm>
            <a:off x="5373014" y="6195974"/>
            <a:ext cx="1906524" cy="181051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6B7280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极高替代风险 (行业结构已重塑)</a:t>
            </a:r>
            <a:endParaRPr lang="en-US" sz="900" dirty="0"/>
          </a:p>
        </p:txBody>
      </p:sp>
      <p:sp>
        <p:nvSpPr>
          <p:cNvPr id="70" name="Shape 52"/>
          <p:cNvSpPr/>
          <p:nvPr/>
        </p:nvSpPr>
        <p:spPr>
          <a:xfrm>
            <a:off x="761695" y="6515100"/>
            <a:ext cx="75895" cy="75895"/>
          </a:xfrm>
          <a:prstGeom prst="ellipse">
            <a:avLst/>
          </a:prstGeom>
          <a:solidFill>
            <a:srgbClr val="0071E3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71" name="Text 53"/>
          <p:cNvSpPr txBox="1"/>
          <p:nvPr/>
        </p:nvSpPr>
        <p:spPr>
          <a:xfrm>
            <a:off x="914400" y="6458407"/>
            <a:ext cx="495605" cy="1911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86868B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第15页</a:t>
            </a:r>
            <a:endParaRPr lang="en-US" sz="1000" dirty="0"/>
          </a:p>
        </p:txBody>
      </p:sp>
      <p:sp>
        <p:nvSpPr>
          <p:cNvPr id="72" name="Text 54"/>
          <p:cNvSpPr txBox="1"/>
          <p:nvPr/>
        </p:nvSpPr>
        <p:spPr>
          <a:xfrm>
            <a:off x="10896905" y="6467551"/>
            <a:ext cx="609905" cy="1911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86868B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启昌学堂</a:t>
            </a:r>
            <a:endParaRPr lang="en-US" sz="10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E0E0E0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AFC"/>
          </a:solidFill>
          <a:ln w="12700">
            <a:solidFill>
              <a:srgbClr val="FFFFFF">
                <a:alpha val="0"/>
              </a:srgbClr>
            </a:solidFill>
            <a:prstDash val="solid"/>
          </a:ln>
          <a:effectLst>
            <a:outerShdw blurRad="63500" dist="38100" dir="16200000" algn="bl" rotWithShape="0">
              <a:srgbClr val="000000">
                <a:alpha val="10000"/>
              </a:srgbClr>
            </a:outerShdw>
          </a:effectLst>
        </p:spPr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1">
            <a:alphaModFix amt="90000"/>
          </a:blip>
          <a:srcRect l="-4" r="-4"/>
          <a:stretch>
            <a:fillRect/>
          </a:stretch>
        </p:blipFill>
        <p:spPr>
          <a:xfrm>
            <a:off x="1333195" y="-1904695"/>
            <a:ext cx="9525305" cy="7619695"/>
          </a:xfrm>
          <a:prstGeom prst="rect">
            <a:avLst/>
          </a:prstGeom>
        </p:spPr>
      </p:pic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2">
            <a:alphaModFix amt="80000"/>
          </a:blip>
          <a:srcRect/>
          <a:stretch>
            <a:fillRect/>
          </a:stretch>
        </p:blipFill>
        <p:spPr>
          <a:xfrm>
            <a:off x="4572000" y="1143000"/>
            <a:ext cx="8572500" cy="8572500"/>
          </a:xfrm>
          <a:prstGeom prst="rect">
            <a:avLst/>
          </a:prstGeom>
        </p:spPr>
      </p:pic>
      <p:pic>
        <p:nvPicPr>
          <p:cNvPr id="6" name="Image 2" descr="preencoded.png"/>
          <p:cNvPicPr>
            <a:picLocks noChangeAspect="1"/>
          </p:cNvPicPr>
          <p:nvPr/>
        </p:nvPicPr>
        <p:blipFill>
          <a:blip r:embed="rId3">
            <a:alphaModFix amt="70000"/>
          </a:blip>
          <a:srcRect/>
          <a:stretch>
            <a:fillRect/>
          </a:stretch>
        </p:blipFill>
        <p:spPr>
          <a:xfrm>
            <a:off x="-1904695" y="1143000"/>
            <a:ext cx="7619695" cy="7619695"/>
          </a:xfrm>
          <a:prstGeom prst="rect">
            <a:avLst/>
          </a:prstGeom>
        </p:spPr>
      </p:pic>
      <p:sp>
        <p:nvSpPr>
          <p:cNvPr id="7" name="Shape 2"/>
          <p:cNvSpPr/>
          <p:nvPr/>
        </p:nvSpPr>
        <p:spPr>
          <a:xfrm>
            <a:off x="476402" y="476402"/>
            <a:ext cx="5715000" cy="5715000"/>
          </a:xfrm>
          <a:prstGeom prst="ellipse">
            <a:avLst/>
          </a:prstGeom>
          <a:noFill/>
          <a:ln w="12700">
            <a:solidFill>
              <a:srgbClr val="0071E3">
                <a:alpha val="5000"/>
              </a:srgbClr>
            </a:solidFill>
            <a:prstDash val="solid"/>
          </a:ln>
        </p:spPr>
      </p:sp>
      <p:sp>
        <p:nvSpPr>
          <p:cNvPr id="8" name="Shape 3"/>
          <p:cNvSpPr/>
          <p:nvPr/>
        </p:nvSpPr>
        <p:spPr>
          <a:xfrm>
            <a:off x="6953098" y="2095805"/>
            <a:ext cx="4286707" cy="4286707"/>
          </a:xfrm>
          <a:prstGeom prst="ellipse">
            <a:avLst/>
          </a:prstGeom>
          <a:noFill/>
          <a:ln w="12700">
            <a:solidFill>
              <a:srgbClr val="6366F1">
                <a:alpha val="10000"/>
              </a:srgbClr>
            </a:solidFill>
            <a:prstDash val="solid"/>
          </a:ln>
        </p:spPr>
      </p:sp>
      <p:sp>
        <p:nvSpPr>
          <p:cNvPr id="9" name="Text 4"/>
          <p:cNvSpPr txBox="1"/>
          <p:nvPr/>
        </p:nvSpPr>
        <p:spPr>
          <a:xfrm>
            <a:off x="666598" y="2840126"/>
            <a:ext cx="10858500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6E6E73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你花了10年成为专家，可能2年就被追上。</a:t>
            </a:r>
            <a:endParaRPr lang="en-US" sz="1200" dirty="0"/>
          </a:p>
        </p:txBody>
      </p:sp>
      <p:pic>
        <p:nvPicPr>
          <p:cNvPr id="10" name="Image 3" descr="preencoded.png"/>
          <p:cNvPicPr>
            <a:picLocks noChangeAspect="1"/>
          </p:cNvPicPr>
          <p:nvPr/>
        </p:nvPicPr>
        <p:blipFill>
          <a:blip r:embed="rId4"/>
          <a:srcRect t="-420" b="-420"/>
          <a:stretch>
            <a:fillRect/>
          </a:stretch>
        </p:blipFill>
        <p:spPr>
          <a:xfrm>
            <a:off x="5715000" y="3450031"/>
            <a:ext cx="761695" cy="38405"/>
          </a:xfrm>
          <a:prstGeom prst="rect">
            <a:avLst/>
          </a:prstGeom>
        </p:spPr>
      </p:pic>
      <p:pic>
        <p:nvPicPr>
          <p:cNvPr id="11" name="Image 4" descr="preencoded.png"/>
          <p:cNvPicPr>
            <a:picLocks noChangeAspect="1"/>
          </p:cNvPicPr>
          <p:nvPr/>
        </p:nvPicPr>
        <p:blipFill>
          <a:blip r:embed="rId5"/>
          <a:srcRect t="-16" b="-16"/>
          <a:stretch>
            <a:fillRect/>
          </a:stretch>
        </p:blipFill>
        <p:spPr>
          <a:xfrm>
            <a:off x="761695" y="3868826"/>
            <a:ext cx="3301898" cy="1429207"/>
          </a:xfrm>
          <a:prstGeom prst="rect">
            <a:avLst/>
          </a:prstGeom>
        </p:spPr>
      </p:pic>
      <p:sp>
        <p:nvSpPr>
          <p:cNvPr id="12" name="Text 5"/>
          <p:cNvSpPr txBox="1"/>
          <p:nvPr/>
        </p:nvSpPr>
        <p:spPr>
          <a:xfrm>
            <a:off x="2213762" y="4316882"/>
            <a:ext cx="400507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2563E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10年</a:t>
            </a:r>
            <a:endParaRPr lang="en-US" sz="1200" dirty="0"/>
          </a:p>
        </p:txBody>
      </p:sp>
      <p:sp>
        <p:nvSpPr>
          <p:cNvPr id="13" name="Text 6"/>
          <p:cNvSpPr txBox="1"/>
          <p:nvPr/>
        </p:nvSpPr>
        <p:spPr>
          <a:xfrm>
            <a:off x="1589227" y="4621378"/>
            <a:ext cx="1656893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6E6E73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过去成为专家所需时间</a:t>
            </a:r>
            <a:endParaRPr lang="en-US" sz="1200" dirty="0"/>
          </a:p>
        </p:txBody>
      </p:sp>
      <p:pic>
        <p:nvPicPr>
          <p:cNvPr id="14" name="Image 5" descr="preencoded.png"/>
          <p:cNvPicPr>
            <a:picLocks noChangeAspect="1"/>
          </p:cNvPicPr>
          <p:nvPr/>
        </p:nvPicPr>
        <p:blipFill>
          <a:blip r:embed="rId6"/>
          <a:srcRect t="-18" b="-18"/>
          <a:stretch>
            <a:fillRect/>
          </a:stretch>
        </p:blipFill>
        <p:spPr>
          <a:xfrm>
            <a:off x="4444898" y="3868826"/>
            <a:ext cx="3301898" cy="1429207"/>
          </a:xfrm>
          <a:prstGeom prst="rect">
            <a:avLst/>
          </a:prstGeom>
        </p:spPr>
      </p:pic>
      <p:sp>
        <p:nvSpPr>
          <p:cNvPr id="15" name="Text 7"/>
          <p:cNvSpPr txBox="1"/>
          <p:nvPr/>
        </p:nvSpPr>
        <p:spPr>
          <a:xfrm>
            <a:off x="5875934" y="4316882"/>
            <a:ext cx="448056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10B981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2.5年</a:t>
            </a:r>
            <a:endParaRPr lang="en-US" sz="1200" dirty="0"/>
          </a:p>
        </p:txBody>
      </p:sp>
      <p:sp>
        <p:nvSpPr>
          <p:cNvPr id="16" name="Text 8"/>
          <p:cNvSpPr txBox="1"/>
          <p:nvPr/>
        </p:nvSpPr>
        <p:spPr>
          <a:xfrm>
            <a:off x="5519318" y="4621378"/>
            <a:ext cx="1163117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6E6E73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现在技能半衰期</a:t>
            </a:r>
            <a:endParaRPr lang="en-US" sz="1200" dirty="0"/>
          </a:p>
        </p:txBody>
      </p:sp>
      <p:pic>
        <p:nvPicPr>
          <p:cNvPr id="17" name="Image 6" descr="preencoded.png"/>
          <p:cNvPicPr>
            <a:picLocks noChangeAspect="1"/>
          </p:cNvPicPr>
          <p:nvPr/>
        </p:nvPicPr>
        <p:blipFill>
          <a:blip r:embed="rId5"/>
          <a:srcRect t="-16" b="-16"/>
          <a:stretch>
            <a:fillRect/>
          </a:stretch>
        </p:blipFill>
        <p:spPr>
          <a:xfrm>
            <a:off x="8128102" y="3868826"/>
            <a:ext cx="3301898" cy="1429207"/>
          </a:xfrm>
          <a:prstGeom prst="rect">
            <a:avLst/>
          </a:prstGeom>
        </p:spPr>
      </p:pic>
      <p:sp>
        <p:nvSpPr>
          <p:cNvPr id="18" name="Text 9"/>
          <p:cNvSpPr txBox="1"/>
          <p:nvPr/>
        </p:nvSpPr>
        <p:spPr>
          <a:xfrm>
            <a:off x="9588398" y="4316882"/>
            <a:ext cx="391363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EF4444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75%</a:t>
            </a:r>
            <a:endParaRPr lang="en-US" sz="1200" dirty="0"/>
          </a:p>
        </p:txBody>
      </p:sp>
      <p:sp>
        <p:nvSpPr>
          <p:cNvPr id="19" name="Text 10"/>
          <p:cNvSpPr txBox="1"/>
          <p:nvPr/>
        </p:nvSpPr>
        <p:spPr>
          <a:xfrm>
            <a:off x="9120226" y="4621378"/>
            <a:ext cx="1327709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6E6E73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技能贬值速度提升</a:t>
            </a:r>
            <a:endParaRPr lang="en-US" sz="1200" dirty="0"/>
          </a:p>
        </p:txBody>
      </p:sp>
      <p:sp>
        <p:nvSpPr>
          <p:cNvPr id="20" name="Shape 11"/>
          <p:cNvSpPr/>
          <p:nvPr/>
        </p:nvSpPr>
        <p:spPr>
          <a:xfrm>
            <a:off x="5372100" y="1522476"/>
            <a:ext cx="1447495" cy="304495"/>
          </a:xfrm>
          <a:prstGeom prst="roundRect">
            <a:avLst>
              <a:gd name="adj" fmla="val 300300"/>
            </a:avLst>
          </a:prstGeom>
          <a:solidFill>
            <a:srgbClr val="DBEAFE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21" name="Text 12"/>
          <p:cNvSpPr/>
          <p:nvPr/>
        </p:nvSpPr>
        <p:spPr>
          <a:xfrm>
            <a:off x="5342839" y="1522476"/>
            <a:ext cx="1506017" cy="305410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190500" tIns="76200" rIns="190500" bIns="7620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2563E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麦肯锡全球研究院</a:t>
            </a:r>
            <a:endParaRPr lang="en-US" sz="1000" dirty="0"/>
          </a:p>
        </p:txBody>
      </p:sp>
      <p:sp>
        <p:nvSpPr>
          <p:cNvPr id="22" name="Text 13"/>
          <p:cNvSpPr txBox="1"/>
          <p:nvPr/>
        </p:nvSpPr>
        <p:spPr>
          <a:xfrm>
            <a:off x="-348386" y="2017166"/>
            <a:ext cx="12890297" cy="600761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900" b="1" kern="0" spc="-39" dirty="0">
                <a:solidFill>
                  <a:srgbClr val="1D1D1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 麦肯锡预测：技能半衰期从</a:t>
            </a:r>
            <a:r>
              <a:rPr lang="en-US" sz="3900" b="1" kern="0" spc="-39" dirty="0">
                <a:solidFill>
                  <a:srgbClr val="0071E3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10年</a:t>
            </a:r>
            <a:r>
              <a:rPr lang="en-US" sz="3900" b="1" kern="0" spc="-39" dirty="0">
                <a:solidFill>
                  <a:srgbClr val="1D1D1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缩短至</a:t>
            </a:r>
            <a:r>
              <a:rPr lang="en-US" sz="3900" b="1" kern="0" spc="-39" dirty="0">
                <a:solidFill>
                  <a:srgbClr val="0071E3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2.5年</a:t>
            </a:r>
            <a:r>
              <a:rPr lang="en-US" sz="3900" b="1" kern="0" spc="-39" dirty="0">
                <a:solidFill>
                  <a:srgbClr val="1D1D1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。 </a:t>
            </a:r>
            <a:endParaRPr lang="en-US" sz="3900" dirty="0"/>
          </a:p>
        </p:txBody>
      </p:sp>
      <p:sp>
        <p:nvSpPr>
          <p:cNvPr id="23" name="Shape 14"/>
          <p:cNvSpPr/>
          <p:nvPr/>
        </p:nvSpPr>
        <p:spPr>
          <a:xfrm>
            <a:off x="381305" y="437998"/>
            <a:ext cx="114300" cy="114300"/>
          </a:xfrm>
          <a:prstGeom prst="ellipse">
            <a:avLst/>
          </a:prstGeom>
          <a:solidFill>
            <a:srgbClr val="2563EB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24" name="Text 15"/>
          <p:cNvSpPr txBox="1"/>
          <p:nvPr/>
        </p:nvSpPr>
        <p:spPr>
          <a:xfrm>
            <a:off x="609905" y="381305"/>
            <a:ext cx="1468526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9CA3A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Skill Half-life</a:t>
            </a:r>
            <a:endParaRPr lang="en-US" sz="1200" dirty="0"/>
          </a:p>
        </p:txBody>
      </p:sp>
      <p:sp>
        <p:nvSpPr>
          <p:cNvPr id="25" name="Text 16"/>
          <p:cNvSpPr txBox="1"/>
          <p:nvPr/>
        </p:nvSpPr>
        <p:spPr>
          <a:xfrm>
            <a:off x="381305" y="6286500"/>
            <a:ext cx="228600" cy="1911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1D1D1F">
                    <a:alpha val="50000"/>
                  </a:srgbClr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17</a:t>
            </a:r>
            <a:endParaRPr lang="en-US" sz="1000" dirty="0"/>
          </a:p>
        </p:txBody>
      </p:sp>
      <p:sp>
        <p:nvSpPr>
          <p:cNvPr id="26" name="Text 17"/>
          <p:cNvSpPr txBox="1"/>
          <p:nvPr/>
        </p:nvSpPr>
        <p:spPr>
          <a:xfrm>
            <a:off x="11140135" y="6248095"/>
            <a:ext cx="752551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kern="0" spc="120" dirty="0">
                <a:solidFill>
                  <a:srgbClr val="9CA3A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启昌学堂</a:t>
            </a:r>
            <a:endParaRPr lang="en-US" sz="12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E0E0E0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AFC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1">
            <a:alphaModFix amt="90000"/>
          </a:blip>
          <a:srcRect/>
          <a:stretch>
            <a:fillRect/>
          </a:stretch>
        </p:blipFill>
        <p:spPr>
          <a:xfrm>
            <a:off x="381305" y="-2857500"/>
            <a:ext cx="11430000" cy="11430000"/>
          </a:xfrm>
          <a:prstGeom prst="rect">
            <a:avLst/>
          </a:prstGeom>
        </p:spPr>
      </p:pic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2">
            <a:alphaModFix amt="80000"/>
          </a:blip>
          <a:srcRect l="-2" r="-2"/>
          <a:stretch>
            <a:fillRect/>
          </a:stretch>
        </p:blipFill>
        <p:spPr>
          <a:xfrm>
            <a:off x="381305" y="1143000"/>
            <a:ext cx="11430000" cy="7619695"/>
          </a:xfrm>
          <a:prstGeom prst="rect">
            <a:avLst/>
          </a:prstGeom>
        </p:spPr>
      </p:pic>
      <p:pic>
        <p:nvPicPr>
          <p:cNvPr id="6" name="Image 2" descr="preencoded.png"/>
          <p:cNvPicPr>
            <a:picLocks noChangeAspect="1"/>
          </p:cNvPicPr>
          <p:nvPr/>
        </p:nvPicPr>
        <p:blipFill>
          <a:blip r:embed="rId3">
            <a:alphaModFix amt="3000"/>
          </a:blip>
          <a:srcRect/>
          <a:stretch>
            <a:fillRect/>
          </a:stretch>
        </p:blipFill>
        <p:spPr>
          <a:xfrm>
            <a:off x="4190695" y="1524305"/>
            <a:ext cx="3810305" cy="3810305"/>
          </a:xfrm>
          <a:prstGeom prst="rect">
            <a:avLst/>
          </a:prstGeom>
        </p:spPr>
      </p:pic>
      <p:sp>
        <p:nvSpPr>
          <p:cNvPr id="7" name="Shape 2"/>
          <p:cNvSpPr/>
          <p:nvPr/>
        </p:nvSpPr>
        <p:spPr>
          <a:xfrm>
            <a:off x="571500" y="676656"/>
            <a:ext cx="75895" cy="75895"/>
          </a:xfrm>
          <a:prstGeom prst="ellipse">
            <a:avLst/>
          </a:prstGeom>
          <a:solidFill>
            <a:srgbClr val="0071E3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8" name="Text 3"/>
          <p:cNvSpPr txBox="1"/>
          <p:nvPr/>
        </p:nvSpPr>
        <p:spPr>
          <a:xfrm>
            <a:off x="761695" y="619049"/>
            <a:ext cx="1524305" cy="1911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b="1" kern="0" spc="150" dirty="0">
                <a:solidFill>
                  <a:srgbClr val="86868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Core Question</a:t>
            </a:r>
            <a:endParaRPr lang="en-US" sz="1000" dirty="0"/>
          </a:p>
        </p:txBody>
      </p:sp>
      <p:sp>
        <p:nvSpPr>
          <p:cNvPr id="9" name="Text 4"/>
          <p:cNvSpPr txBox="1"/>
          <p:nvPr/>
        </p:nvSpPr>
        <p:spPr>
          <a:xfrm>
            <a:off x="1588313" y="2735885"/>
            <a:ext cx="9018727" cy="101041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6600" b="1" kern="0" spc="150" dirty="0">
                <a:solidFill>
                  <a:srgbClr val="1D1D1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 AI无法</a:t>
            </a:r>
            <a:r>
              <a:rPr lang="en-US" sz="6600" b="1" kern="0" spc="150" dirty="0">
                <a:solidFill>
                  <a:srgbClr val="0071E3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替代</a:t>
            </a:r>
            <a:r>
              <a:rPr lang="en-US" sz="6600" b="1" kern="0" spc="150" dirty="0">
                <a:solidFill>
                  <a:srgbClr val="1D1D1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什么？ </a:t>
            </a:r>
            <a:endParaRPr lang="en-US" sz="6600" dirty="0"/>
          </a:p>
        </p:txBody>
      </p:sp>
      <p:sp>
        <p:nvSpPr>
          <p:cNvPr id="10" name="Text 5"/>
          <p:cNvSpPr txBox="1"/>
          <p:nvPr/>
        </p:nvSpPr>
        <p:spPr>
          <a:xfrm>
            <a:off x="3602736" y="4190695"/>
            <a:ext cx="4994453" cy="3813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100" kern="0" spc="600" dirty="0">
                <a:solidFill>
                  <a:srgbClr val="6E6E73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增 值 资 产 的 底 层 逻 辑</a:t>
            </a:r>
            <a:endParaRPr lang="en-US" sz="2100" dirty="0"/>
          </a:p>
        </p:txBody>
      </p:sp>
      <p:pic>
        <p:nvPicPr>
          <p:cNvPr id="11" name="Image 3" descr="preencoded.png"/>
          <p:cNvPicPr>
            <a:picLocks noChangeAspect="1"/>
          </p:cNvPicPr>
          <p:nvPr/>
        </p:nvPicPr>
        <p:blipFill>
          <a:blip r:embed="rId4"/>
          <a:srcRect t="-420" b="-420"/>
          <a:stretch>
            <a:fillRect/>
          </a:stretch>
        </p:blipFill>
        <p:spPr>
          <a:xfrm>
            <a:off x="5715000" y="5048402"/>
            <a:ext cx="761695" cy="38405"/>
          </a:xfrm>
          <a:prstGeom prst="rect">
            <a:avLst/>
          </a:prstGeom>
        </p:spPr>
      </p:pic>
      <p:sp>
        <p:nvSpPr>
          <p:cNvPr id="12" name="Text 6"/>
          <p:cNvSpPr txBox="1"/>
          <p:nvPr/>
        </p:nvSpPr>
        <p:spPr>
          <a:xfrm>
            <a:off x="10934395" y="6314846"/>
            <a:ext cx="695858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200" dirty="0">
                <a:solidFill>
                  <a:srgbClr val="86868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启昌学堂</a:t>
            </a:r>
            <a:endParaRPr lang="en-US" sz="12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AFC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AFC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-1904695" y="-1904695"/>
            <a:ext cx="8572500" cy="8572500"/>
          </a:xfrm>
          <a:prstGeom prst="rect">
            <a:avLst/>
          </a:prstGeom>
        </p:spPr>
      </p:pic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2"/>
          <a:srcRect l="-4" r="-4"/>
          <a:stretch>
            <a:fillRect/>
          </a:stretch>
        </p:blipFill>
        <p:spPr>
          <a:xfrm>
            <a:off x="4572000" y="-952805"/>
            <a:ext cx="9525305" cy="7619695"/>
          </a:xfrm>
          <a:prstGeom prst="rect">
            <a:avLst/>
          </a:prstGeom>
        </p:spPr>
      </p:pic>
      <p:pic>
        <p:nvPicPr>
          <p:cNvPr id="6" name="Image 2" descr="preencoded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3238805" y="571500"/>
            <a:ext cx="5715000" cy="5715000"/>
          </a:xfrm>
          <a:prstGeom prst="rect">
            <a:avLst/>
          </a:prstGeom>
        </p:spPr>
      </p:pic>
      <p:sp>
        <p:nvSpPr>
          <p:cNvPr id="7" name="Shape 2"/>
          <p:cNvSpPr/>
          <p:nvPr/>
        </p:nvSpPr>
        <p:spPr>
          <a:xfrm>
            <a:off x="2276856" y="-390449"/>
            <a:ext cx="7638898" cy="7638898"/>
          </a:xfrm>
          <a:prstGeom prst="ellipse">
            <a:avLst/>
          </a:prstGeom>
          <a:noFill/>
          <a:ln w="12700">
            <a:solidFill>
              <a:srgbClr val="0071E3">
                <a:alpha val="5000"/>
              </a:srgbClr>
            </a:solidFill>
            <a:prstDash val="solid"/>
          </a:ln>
        </p:spPr>
      </p:sp>
      <p:pic>
        <p:nvPicPr>
          <p:cNvPr id="8" name="Image 3" descr="preencoded.png"/>
          <p:cNvPicPr>
            <a:picLocks noChangeAspect="1"/>
          </p:cNvPicPr>
          <p:nvPr/>
        </p:nvPicPr>
        <p:blipFill>
          <a:blip r:embed="rId4"/>
          <a:srcRect l="-3" r="-3"/>
          <a:stretch>
            <a:fillRect/>
          </a:stretch>
        </p:blipFill>
        <p:spPr>
          <a:xfrm>
            <a:off x="761695" y="1904695"/>
            <a:ext cx="3314700" cy="3685946"/>
          </a:xfrm>
          <a:prstGeom prst="rect">
            <a:avLst/>
          </a:prstGeom>
        </p:spPr>
      </p:pic>
      <p:pic>
        <p:nvPicPr>
          <p:cNvPr id="9" name="Image 4" descr="preencoded.png"/>
          <p:cNvPicPr>
            <a:picLocks noChangeAspect="1"/>
          </p:cNvPicPr>
          <p:nvPr/>
        </p:nvPicPr>
        <p:blipFill>
          <a:blip r:embed="rId5"/>
          <a:srcRect l="-3" r="-3"/>
          <a:stretch>
            <a:fillRect/>
          </a:stretch>
        </p:blipFill>
        <p:spPr>
          <a:xfrm>
            <a:off x="4438498" y="1904695"/>
            <a:ext cx="3314700" cy="3685946"/>
          </a:xfrm>
          <a:prstGeom prst="rect">
            <a:avLst/>
          </a:prstGeom>
        </p:spPr>
      </p:pic>
      <p:pic>
        <p:nvPicPr>
          <p:cNvPr id="10" name="Image 5" descr="preencoded.png"/>
          <p:cNvPicPr>
            <a:picLocks noChangeAspect="1"/>
          </p:cNvPicPr>
          <p:nvPr/>
        </p:nvPicPr>
        <p:blipFill>
          <a:blip r:embed="rId6"/>
          <a:srcRect l="-3" r="-3"/>
          <a:stretch>
            <a:fillRect/>
          </a:stretch>
        </p:blipFill>
        <p:spPr>
          <a:xfrm>
            <a:off x="8115300" y="1904695"/>
            <a:ext cx="3314700" cy="3685946"/>
          </a:xfrm>
          <a:prstGeom prst="rect">
            <a:avLst/>
          </a:prstGeom>
        </p:spPr>
      </p:pic>
      <p:sp>
        <p:nvSpPr>
          <p:cNvPr id="11" name="Shape 3"/>
          <p:cNvSpPr/>
          <p:nvPr/>
        </p:nvSpPr>
        <p:spPr>
          <a:xfrm>
            <a:off x="761695" y="609905"/>
            <a:ext cx="75895" cy="75895"/>
          </a:xfrm>
          <a:prstGeom prst="ellipse">
            <a:avLst/>
          </a:prstGeom>
          <a:solidFill>
            <a:srgbClr val="0071E3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2" name="Text 4"/>
          <p:cNvSpPr txBox="1"/>
          <p:nvPr/>
        </p:nvSpPr>
        <p:spPr>
          <a:xfrm>
            <a:off x="952805" y="571500"/>
            <a:ext cx="1336853" cy="1527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b="1" kern="0" spc="150" dirty="0">
                <a:solidFill>
                  <a:srgbClr val="9CA3A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Core Assets</a:t>
            </a:r>
            <a:endParaRPr lang="en-US" sz="1000" dirty="0"/>
          </a:p>
        </p:txBody>
      </p:sp>
      <p:sp>
        <p:nvSpPr>
          <p:cNvPr id="13" name="Text 5"/>
          <p:cNvSpPr txBox="1"/>
          <p:nvPr/>
        </p:nvSpPr>
        <p:spPr>
          <a:xfrm>
            <a:off x="761695" y="838505"/>
            <a:ext cx="10972800" cy="486461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100" b="1" dirty="0">
                <a:solidFill>
                  <a:srgbClr val="0071E3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AI无法替代的</a:t>
            </a:r>
            <a:r>
              <a:rPr lang="zh-CN" altLang="en-US" sz="3100" b="1" dirty="0">
                <a:solidFill>
                  <a:srgbClr val="0071E3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三种</a:t>
            </a:r>
            <a:r>
              <a:rPr lang="en-US" sz="3100" b="1" dirty="0">
                <a:solidFill>
                  <a:srgbClr val="0071E3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能力</a:t>
            </a:r>
            <a:r>
              <a:rPr lang="zh-CN" altLang="en-US" sz="3100" b="1" dirty="0">
                <a:solidFill>
                  <a:srgbClr val="0071E3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，越来越</a:t>
            </a:r>
            <a:r>
              <a:rPr lang="zh-CN" altLang="en-US" sz="3100" b="1" dirty="0">
                <a:solidFill>
                  <a:srgbClr val="0071E3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值钱的</a:t>
            </a:r>
            <a:r>
              <a:rPr lang="zh-CN" altLang="en-US" sz="3100" b="1" dirty="0">
                <a:solidFill>
                  <a:srgbClr val="0071E3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三种资产</a:t>
            </a:r>
            <a:endParaRPr lang="zh-CN" altLang="en-US" sz="3100" b="1" dirty="0">
              <a:solidFill>
                <a:srgbClr val="0071E3"/>
              </a:solidFill>
              <a:latin typeface="PingFang SC" pitchFamily="34" charset="0"/>
              <a:ea typeface="PingFang SC" pitchFamily="34" charset="-122"/>
              <a:cs typeface="PingFang SC" pitchFamily="34" charset="-120"/>
            </a:endParaRPr>
          </a:p>
        </p:txBody>
      </p:sp>
      <p:sp>
        <p:nvSpPr>
          <p:cNvPr id="15" name="Shape 7"/>
          <p:cNvSpPr/>
          <p:nvPr/>
        </p:nvSpPr>
        <p:spPr>
          <a:xfrm>
            <a:off x="2029054" y="2286000"/>
            <a:ext cx="761695" cy="761695"/>
          </a:xfrm>
          <a:prstGeom prst="roundRect">
            <a:avLst>
              <a:gd name="adj" fmla="val 60024"/>
            </a:avLst>
          </a:prstGeom>
          <a:solidFill>
            <a:srgbClr val="EFF6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16" name="Image 6" descr="preencoded.png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>
          <a:xfrm>
            <a:off x="2257654" y="2514600"/>
            <a:ext cx="304495" cy="304495"/>
          </a:xfrm>
          <a:prstGeom prst="rect">
            <a:avLst/>
          </a:prstGeom>
        </p:spPr>
      </p:pic>
      <p:sp>
        <p:nvSpPr>
          <p:cNvPr id="17" name="Text 8"/>
          <p:cNvSpPr txBox="1"/>
          <p:nvPr/>
        </p:nvSpPr>
        <p:spPr>
          <a:xfrm>
            <a:off x="790956" y="3238805"/>
            <a:ext cx="3238805" cy="352958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900" b="1" dirty="0">
                <a:solidFill>
                  <a:srgbClr val="1D1D1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判断力</a:t>
            </a:r>
            <a:endParaRPr lang="en-US" sz="1900" dirty="0"/>
          </a:p>
        </p:txBody>
      </p:sp>
      <p:sp>
        <p:nvSpPr>
          <p:cNvPr id="18" name="Text 9"/>
          <p:cNvSpPr txBox="1"/>
          <p:nvPr/>
        </p:nvSpPr>
        <p:spPr>
          <a:xfrm>
            <a:off x="828446" y="3648456"/>
            <a:ext cx="3162910" cy="20025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6E6E73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( 认 知 )</a:t>
            </a:r>
            <a:endParaRPr lang="en-US" sz="1100" dirty="0"/>
          </a:p>
        </p:txBody>
      </p:sp>
      <p:sp>
        <p:nvSpPr>
          <p:cNvPr id="19" name="Text 10"/>
          <p:cNvSpPr txBox="1"/>
          <p:nvPr/>
        </p:nvSpPr>
        <p:spPr>
          <a:xfrm>
            <a:off x="790956" y="4352544"/>
            <a:ext cx="3238805" cy="33375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2563E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金融资产</a:t>
            </a:r>
            <a:endParaRPr lang="en-US" sz="1800" dirty="0"/>
          </a:p>
        </p:txBody>
      </p:sp>
      <p:sp>
        <p:nvSpPr>
          <p:cNvPr id="20" name="Text 11"/>
          <p:cNvSpPr txBox="1"/>
          <p:nvPr/>
        </p:nvSpPr>
        <p:spPr>
          <a:xfrm>
            <a:off x="847649" y="4800600"/>
            <a:ext cx="3124505" cy="4956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zh-CN" altLang="en-US" sz="1200" dirty="0">
                <a:solidFill>
                  <a:srgbClr val="4B5563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明智</a:t>
            </a:r>
            <a:r>
              <a:rPr lang="en-US" sz="1200" dirty="0">
                <a:solidFill>
                  <a:srgbClr val="4B5563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投资与</a:t>
            </a:r>
            <a:r>
              <a:rPr lang="zh-CN" altLang="en-US" sz="1200" dirty="0">
                <a:solidFill>
                  <a:srgbClr val="4B5563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风险观察</a:t>
            </a:r>
            <a:r>
              <a:rPr lang="en-US" sz="1200" dirty="0">
                <a:solidFill>
                  <a:srgbClr val="4B5563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，</a:t>
            </a:r>
            <a:endParaRPr lang="en-US" sz="1200" dirty="0"/>
          </a:p>
          <a:p>
            <a:pPr marL="0" indent="0" algn="ctr">
              <a:buNone/>
            </a:pPr>
            <a:r>
              <a:rPr lang="en-US" sz="1200" dirty="0">
                <a:solidFill>
                  <a:srgbClr val="4B5563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构建管理财富的核心系统。</a:t>
            </a:r>
            <a:endParaRPr lang="en-US" sz="1200" dirty="0"/>
          </a:p>
        </p:txBody>
      </p:sp>
      <p:pic>
        <p:nvPicPr>
          <p:cNvPr id="21" name="Image 7" descr="preencoded.png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>
          <a:xfrm>
            <a:off x="2338121" y="3995928"/>
            <a:ext cx="142646" cy="190195"/>
          </a:xfrm>
          <a:prstGeom prst="rect">
            <a:avLst/>
          </a:prstGeom>
        </p:spPr>
      </p:pic>
      <p:sp>
        <p:nvSpPr>
          <p:cNvPr id="22" name="Shape 12"/>
          <p:cNvSpPr/>
          <p:nvPr/>
        </p:nvSpPr>
        <p:spPr>
          <a:xfrm>
            <a:off x="5705856" y="2286000"/>
            <a:ext cx="761695" cy="761695"/>
          </a:xfrm>
          <a:prstGeom prst="roundRect">
            <a:avLst>
              <a:gd name="adj" fmla="val 60024"/>
            </a:avLst>
          </a:prstGeom>
          <a:solidFill>
            <a:srgbClr val="F5F3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23" name="Image 8" descr="preencoded.png"/>
          <p:cNvPicPr>
            <a:picLocks noChangeAspect="1"/>
          </p:cNvPicPr>
          <p:nvPr/>
        </p:nvPicPr>
        <p:blipFill>
          <a:blip r:embed="rId9"/>
          <a:srcRect l="-90" r="-90"/>
          <a:stretch>
            <a:fillRect/>
          </a:stretch>
        </p:blipFill>
        <p:spPr>
          <a:xfrm>
            <a:off x="5896051" y="2514600"/>
            <a:ext cx="381305" cy="304495"/>
          </a:xfrm>
          <a:prstGeom prst="rect">
            <a:avLst/>
          </a:prstGeom>
        </p:spPr>
      </p:pic>
      <p:sp>
        <p:nvSpPr>
          <p:cNvPr id="24" name="Text 13"/>
          <p:cNvSpPr txBox="1"/>
          <p:nvPr/>
        </p:nvSpPr>
        <p:spPr>
          <a:xfrm>
            <a:off x="4466844" y="3238805"/>
            <a:ext cx="3238805" cy="352958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900" b="1" dirty="0">
                <a:solidFill>
                  <a:srgbClr val="1D1D1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连接力</a:t>
            </a:r>
            <a:endParaRPr lang="en-US" sz="1900" dirty="0"/>
          </a:p>
        </p:txBody>
      </p:sp>
      <p:sp>
        <p:nvSpPr>
          <p:cNvPr id="25" name="Text 14"/>
          <p:cNvSpPr txBox="1"/>
          <p:nvPr/>
        </p:nvSpPr>
        <p:spPr>
          <a:xfrm>
            <a:off x="4505249" y="3648456"/>
            <a:ext cx="3162910" cy="20025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6E6E73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( 关 系 )</a:t>
            </a:r>
            <a:endParaRPr lang="en-US" sz="1100" dirty="0"/>
          </a:p>
        </p:txBody>
      </p:sp>
      <p:sp>
        <p:nvSpPr>
          <p:cNvPr id="26" name="Text 15"/>
          <p:cNvSpPr txBox="1"/>
          <p:nvPr/>
        </p:nvSpPr>
        <p:spPr>
          <a:xfrm>
            <a:off x="4466844" y="4352544"/>
            <a:ext cx="3238805" cy="33375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7C3AED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信任资产</a:t>
            </a:r>
            <a:endParaRPr lang="en-US" sz="1800" dirty="0"/>
          </a:p>
        </p:txBody>
      </p:sp>
      <p:sp>
        <p:nvSpPr>
          <p:cNvPr id="27" name="Text 16"/>
          <p:cNvSpPr txBox="1"/>
          <p:nvPr/>
        </p:nvSpPr>
        <p:spPr>
          <a:xfrm>
            <a:off x="4524451" y="4800600"/>
            <a:ext cx="3124505" cy="4956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4B5563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在AI生成的内容海洋中，</a:t>
            </a:r>
            <a:endParaRPr lang="en-US" sz="1200" dirty="0"/>
          </a:p>
          <a:p>
            <a:pPr marL="0" indent="0" algn="ctr">
              <a:buNone/>
            </a:pPr>
            <a:r>
              <a:rPr lang="en-US" sz="1200" dirty="0">
                <a:solidFill>
                  <a:srgbClr val="4B5563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建立真实的人类连接网络。</a:t>
            </a:r>
            <a:endParaRPr lang="en-US" sz="1200" dirty="0"/>
          </a:p>
        </p:txBody>
      </p:sp>
      <p:pic>
        <p:nvPicPr>
          <p:cNvPr id="28" name="Image 9" descr="preencoded.png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>
          <a:xfrm>
            <a:off x="6014923" y="3995928"/>
            <a:ext cx="142646" cy="190195"/>
          </a:xfrm>
          <a:prstGeom prst="rect">
            <a:avLst/>
          </a:prstGeom>
        </p:spPr>
      </p:pic>
      <p:sp>
        <p:nvSpPr>
          <p:cNvPr id="29" name="Shape 17"/>
          <p:cNvSpPr/>
          <p:nvPr/>
        </p:nvSpPr>
        <p:spPr>
          <a:xfrm>
            <a:off x="9381744" y="2286000"/>
            <a:ext cx="761695" cy="761695"/>
          </a:xfrm>
          <a:prstGeom prst="roundRect">
            <a:avLst>
              <a:gd name="adj" fmla="val 60024"/>
            </a:avLst>
          </a:prstGeom>
          <a:solidFill>
            <a:srgbClr val="ECFDF5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30" name="Image 10" descr="preencoded.png"/>
          <p:cNvPicPr>
            <a:picLocks noChangeAspect="1"/>
          </p:cNvPicPr>
          <p:nvPr/>
        </p:nvPicPr>
        <p:blipFill>
          <a:blip r:embed="rId10"/>
          <a:srcRect/>
          <a:stretch>
            <a:fillRect/>
          </a:stretch>
        </p:blipFill>
        <p:spPr>
          <a:xfrm>
            <a:off x="9610344" y="2514600"/>
            <a:ext cx="304495" cy="304495"/>
          </a:xfrm>
          <a:prstGeom prst="rect">
            <a:avLst/>
          </a:prstGeom>
        </p:spPr>
      </p:pic>
      <p:sp>
        <p:nvSpPr>
          <p:cNvPr id="31" name="Text 18"/>
          <p:cNvSpPr txBox="1"/>
          <p:nvPr/>
        </p:nvSpPr>
        <p:spPr>
          <a:xfrm>
            <a:off x="8143646" y="3238805"/>
            <a:ext cx="3238805" cy="352958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900" b="1" dirty="0">
                <a:solidFill>
                  <a:srgbClr val="1D1D1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定力</a:t>
            </a:r>
            <a:endParaRPr lang="en-US" sz="1900" dirty="0"/>
          </a:p>
        </p:txBody>
      </p:sp>
      <p:sp>
        <p:nvSpPr>
          <p:cNvPr id="32" name="Text 19"/>
          <p:cNvSpPr txBox="1"/>
          <p:nvPr/>
        </p:nvSpPr>
        <p:spPr>
          <a:xfrm>
            <a:off x="8182051" y="3648456"/>
            <a:ext cx="3162910" cy="20025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6E6E73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( 心 力 )</a:t>
            </a:r>
            <a:endParaRPr lang="en-US" sz="1100" dirty="0"/>
          </a:p>
        </p:txBody>
      </p:sp>
      <p:sp>
        <p:nvSpPr>
          <p:cNvPr id="33" name="Text 20"/>
          <p:cNvSpPr txBox="1"/>
          <p:nvPr/>
        </p:nvSpPr>
        <p:spPr>
          <a:xfrm>
            <a:off x="8143646" y="4352544"/>
            <a:ext cx="3238805" cy="33375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059669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心力资产</a:t>
            </a:r>
            <a:endParaRPr lang="en-US" sz="1800" dirty="0"/>
          </a:p>
        </p:txBody>
      </p:sp>
      <p:sp>
        <p:nvSpPr>
          <p:cNvPr id="34" name="Text 21"/>
          <p:cNvSpPr txBox="1"/>
          <p:nvPr/>
        </p:nvSpPr>
        <p:spPr>
          <a:xfrm>
            <a:off x="8201254" y="4800600"/>
            <a:ext cx="3124505" cy="4956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4B5563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在外部动荡与变化之中，</a:t>
            </a:r>
            <a:endParaRPr lang="en-US" sz="1200" dirty="0"/>
          </a:p>
          <a:p>
            <a:pPr marL="0" indent="0" algn="ctr">
              <a:buNone/>
            </a:pPr>
            <a:r>
              <a:rPr lang="en-US" sz="1200" dirty="0">
                <a:solidFill>
                  <a:srgbClr val="4B5563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保持内在的极致稳定。</a:t>
            </a:r>
            <a:endParaRPr lang="en-US" sz="1200" dirty="0"/>
          </a:p>
        </p:txBody>
      </p:sp>
      <p:pic>
        <p:nvPicPr>
          <p:cNvPr id="35" name="Image 11" descr="preencoded.png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>
          <a:xfrm>
            <a:off x="9691726" y="3995928"/>
            <a:ext cx="142646" cy="190195"/>
          </a:xfrm>
          <a:prstGeom prst="rect">
            <a:avLst/>
          </a:prstGeom>
        </p:spPr>
      </p:pic>
      <p:sp>
        <p:nvSpPr>
          <p:cNvPr id="38" name="Text 23"/>
          <p:cNvSpPr txBox="1"/>
          <p:nvPr/>
        </p:nvSpPr>
        <p:spPr>
          <a:xfrm>
            <a:off x="10858500" y="6400800"/>
            <a:ext cx="1028700" cy="1911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9CA3A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启昌学堂</a:t>
            </a:r>
            <a:endParaRPr lang="en-US" sz="10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E0E0E0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A"/>
          </a:solidFill>
          <a:ln w="12700">
            <a:solidFill>
              <a:srgbClr val="FFFFFF">
                <a:alpha val="0"/>
              </a:srgbClr>
            </a:solidFill>
            <a:prstDash val="solid"/>
          </a:ln>
          <a:effectLst>
            <a:outerShdw blurRad="63500" dist="38100" dir="16200000" algn="bl" rotWithShape="0">
              <a:srgbClr val="000000">
                <a:alpha val="10000"/>
              </a:srgbClr>
            </a:outerShdw>
          </a:effectLst>
        </p:spPr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1">
            <a:alphaModFix amt="70000"/>
          </a:blip>
          <a:srcRect/>
          <a:stretch>
            <a:fillRect/>
          </a:stretch>
        </p:blipFill>
        <p:spPr>
          <a:xfrm>
            <a:off x="6476695" y="-1904695"/>
            <a:ext cx="7619695" cy="7619695"/>
          </a:xfrm>
          <a:prstGeom prst="rect">
            <a:avLst/>
          </a:prstGeom>
        </p:spPr>
      </p:pic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2">
            <a:alphaModFix amt="60000"/>
          </a:blip>
          <a:srcRect/>
          <a:stretch>
            <a:fillRect/>
          </a:stretch>
        </p:blipFill>
        <p:spPr>
          <a:xfrm>
            <a:off x="-1904695" y="1143000"/>
            <a:ext cx="8572500" cy="8572500"/>
          </a:xfrm>
          <a:prstGeom prst="rect">
            <a:avLst/>
          </a:prstGeom>
        </p:spPr>
      </p:pic>
      <p:sp>
        <p:nvSpPr>
          <p:cNvPr id="6" name="Shape 2"/>
          <p:cNvSpPr/>
          <p:nvPr/>
        </p:nvSpPr>
        <p:spPr>
          <a:xfrm>
            <a:off x="8382305" y="476402"/>
            <a:ext cx="5715000" cy="5715000"/>
          </a:xfrm>
          <a:prstGeom prst="ellipse">
            <a:avLst/>
          </a:prstGeom>
          <a:noFill/>
          <a:ln w="25400">
            <a:solidFill>
              <a:srgbClr val="0071E3">
                <a:alpha val="5000"/>
              </a:srgbClr>
            </a:solidFill>
            <a:prstDash val="solid"/>
          </a:ln>
        </p:spPr>
      </p:sp>
      <p:sp>
        <p:nvSpPr>
          <p:cNvPr id="7" name="Shape 3"/>
          <p:cNvSpPr/>
          <p:nvPr/>
        </p:nvSpPr>
        <p:spPr>
          <a:xfrm>
            <a:off x="761695" y="457200"/>
            <a:ext cx="75895" cy="75895"/>
          </a:xfrm>
          <a:prstGeom prst="ellipse">
            <a:avLst/>
          </a:prstGeom>
          <a:solidFill>
            <a:srgbClr val="2563EB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8" name="Text 4"/>
          <p:cNvSpPr txBox="1"/>
          <p:nvPr/>
        </p:nvSpPr>
        <p:spPr>
          <a:xfrm>
            <a:off x="952805" y="381305"/>
            <a:ext cx="1809598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kern="0" spc="120" dirty="0">
                <a:solidFill>
                  <a:srgbClr val="0071E3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FINANCIAL ASSETS</a:t>
            </a:r>
            <a:endParaRPr lang="en-US" sz="1200" dirty="0"/>
          </a:p>
        </p:txBody>
      </p:sp>
      <p:sp>
        <p:nvSpPr>
          <p:cNvPr id="9" name="Text 5"/>
          <p:cNvSpPr txBox="1"/>
          <p:nvPr/>
        </p:nvSpPr>
        <p:spPr>
          <a:xfrm>
            <a:off x="10075774" y="400507"/>
            <a:ext cx="1359713" cy="1911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86868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增值资产 · 资产定义</a:t>
            </a:r>
            <a:endParaRPr lang="en-US" sz="1000" dirty="0"/>
          </a:p>
        </p:txBody>
      </p:sp>
      <p:sp>
        <p:nvSpPr>
          <p:cNvPr id="10" name="Text 6"/>
          <p:cNvSpPr txBox="1"/>
          <p:nvPr/>
        </p:nvSpPr>
        <p:spPr>
          <a:xfrm>
            <a:off x="761695" y="685800"/>
            <a:ext cx="10858500" cy="1911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kern="0" spc="-30" dirty="0">
                <a:solidFill>
                  <a:srgbClr val="1D1D1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 金融资产的</a:t>
            </a:r>
            <a:r>
              <a:rPr lang="en-US" sz="1200" b="1" kern="0" spc="-30" dirty="0">
                <a:solidFill>
                  <a:srgbClr val="0071E3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定义</a:t>
            </a:r>
            <a:endParaRPr lang="en-US" sz="1200" dirty="0"/>
          </a:p>
        </p:txBody>
      </p:sp>
      <p:pic>
        <p:nvPicPr>
          <p:cNvPr id="11" name="Image 2" descr="preencoded.png"/>
          <p:cNvPicPr>
            <a:picLocks noChangeAspect="1"/>
          </p:cNvPicPr>
          <p:nvPr/>
        </p:nvPicPr>
        <p:blipFill>
          <a:blip r:embed="rId3"/>
          <a:srcRect l="-1" r="-1"/>
          <a:stretch>
            <a:fillRect/>
          </a:stretch>
        </p:blipFill>
        <p:spPr>
          <a:xfrm>
            <a:off x="761695" y="952805"/>
            <a:ext cx="10668305" cy="4981651"/>
          </a:xfrm>
          <a:prstGeom prst="rect">
            <a:avLst/>
          </a:prstGeom>
        </p:spPr>
      </p:pic>
      <p:sp>
        <p:nvSpPr>
          <p:cNvPr id="12" name="Shape 7"/>
          <p:cNvSpPr/>
          <p:nvPr/>
        </p:nvSpPr>
        <p:spPr>
          <a:xfrm>
            <a:off x="1152144" y="1343254"/>
            <a:ext cx="9887407" cy="1009498"/>
          </a:xfrm>
          <a:prstGeom prst="roundRect">
            <a:avLst>
              <a:gd name="adj" fmla="val 27345"/>
            </a:avLst>
          </a:prstGeom>
          <a:solidFill>
            <a:srgbClr val="EFF6FF"/>
          </a:solidFill>
          <a:ln w="12700">
            <a:solidFill>
              <a:srgbClr val="DBEAFE"/>
            </a:solidFill>
            <a:prstDash val="solid"/>
          </a:ln>
        </p:spPr>
      </p:sp>
      <p:sp>
        <p:nvSpPr>
          <p:cNvPr id="13" name="Shape 8"/>
          <p:cNvSpPr/>
          <p:nvPr/>
        </p:nvSpPr>
        <p:spPr>
          <a:xfrm>
            <a:off x="1390802" y="1580998"/>
            <a:ext cx="533095" cy="533095"/>
          </a:xfrm>
          <a:prstGeom prst="ellipse">
            <a:avLst/>
          </a:prstGeom>
          <a:solidFill>
            <a:srgbClr val="DBEAFE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14" name="Image 3" descr="preencoded.pn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1561795" y="1752905"/>
            <a:ext cx="190195" cy="190195"/>
          </a:xfrm>
          <a:prstGeom prst="rect">
            <a:avLst/>
          </a:prstGeom>
        </p:spPr>
      </p:pic>
      <p:sp>
        <p:nvSpPr>
          <p:cNvPr id="15" name="Text 9"/>
          <p:cNvSpPr txBox="1"/>
          <p:nvPr/>
        </p:nvSpPr>
        <p:spPr>
          <a:xfrm>
            <a:off x="2152498" y="1619402"/>
            <a:ext cx="8839505" cy="1911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1D1D1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金融资产是指你可以进行</a:t>
            </a:r>
            <a:r>
              <a:rPr lang="en-US" sz="1200" b="1" dirty="0">
                <a:solidFill>
                  <a:srgbClr val="0071E3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风险管理</a:t>
            </a:r>
            <a:r>
              <a:rPr lang="en-US" sz="1200" b="1" dirty="0">
                <a:solidFill>
                  <a:srgbClr val="1D1D1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，并且产生</a:t>
            </a:r>
            <a:r>
              <a:rPr lang="en-US" sz="1200" b="1" dirty="0">
                <a:solidFill>
                  <a:srgbClr val="0071E3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稳健增值</a:t>
            </a:r>
            <a:r>
              <a:rPr lang="en-US" sz="1200" b="1" dirty="0">
                <a:solidFill>
                  <a:srgbClr val="1D1D1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的资产</a:t>
            </a:r>
            <a:endParaRPr lang="en-US" sz="1200" dirty="0"/>
          </a:p>
        </p:txBody>
      </p:sp>
      <p:sp>
        <p:nvSpPr>
          <p:cNvPr id="16" name="Text 10"/>
          <p:cNvSpPr txBox="1"/>
          <p:nvPr/>
        </p:nvSpPr>
        <p:spPr>
          <a:xfrm>
            <a:off x="2152498" y="1848002"/>
            <a:ext cx="8839505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86868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涵盖从底层安全保障到长期高收益的多元化配置</a:t>
            </a:r>
            <a:endParaRPr lang="en-US" sz="1200" dirty="0"/>
          </a:p>
        </p:txBody>
      </p:sp>
      <p:sp>
        <p:nvSpPr>
          <p:cNvPr id="17" name="Shape 11"/>
          <p:cNvSpPr/>
          <p:nvPr/>
        </p:nvSpPr>
        <p:spPr>
          <a:xfrm>
            <a:off x="1152144" y="2581351"/>
            <a:ext cx="2361895" cy="2104949"/>
          </a:xfrm>
          <a:prstGeom prst="roundRect">
            <a:avLst>
              <a:gd name="adj" fmla="val 6290"/>
            </a:avLst>
          </a:prstGeom>
          <a:solidFill>
            <a:srgbClr val="F9FAFB"/>
          </a:solidFill>
          <a:ln w="12700">
            <a:solidFill>
              <a:srgbClr val="0071E3">
                <a:alpha val="8000"/>
              </a:srgbClr>
            </a:solidFill>
            <a:prstDash val="solid"/>
          </a:ln>
        </p:spPr>
      </p:sp>
      <p:sp>
        <p:nvSpPr>
          <p:cNvPr id="18" name="Shape 12"/>
          <p:cNvSpPr/>
          <p:nvPr/>
        </p:nvSpPr>
        <p:spPr>
          <a:xfrm>
            <a:off x="1352398" y="2819095"/>
            <a:ext cx="304495" cy="304495"/>
          </a:xfrm>
          <a:prstGeom prst="roundRect">
            <a:avLst>
              <a:gd name="adj" fmla="val 150150"/>
            </a:avLst>
          </a:prstGeom>
          <a:solidFill>
            <a:srgbClr val="F0F7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19" name="Image 4" descr="preencoded.png"/>
          <p:cNvPicPr>
            <a:picLocks noChangeAspect="1"/>
          </p:cNvPicPr>
          <p:nvPr/>
        </p:nvPicPr>
        <p:blipFill>
          <a:blip r:embed="rId5"/>
          <a:srcRect l="-837" r="-837"/>
          <a:stretch>
            <a:fillRect/>
          </a:stretch>
        </p:blipFill>
        <p:spPr>
          <a:xfrm>
            <a:off x="1429207" y="2905049"/>
            <a:ext cx="152705" cy="133502"/>
          </a:xfrm>
          <a:prstGeom prst="rect">
            <a:avLst/>
          </a:prstGeom>
        </p:spPr>
      </p:pic>
      <p:sp>
        <p:nvSpPr>
          <p:cNvPr id="20" name="Text 13"/>
          <p:cNvSpPr txBox="1"/>
          <p:nvPr/>
        </p:nvSpPr>
        <p:spPr>
          <a:xfrm>
            <a:off x="1752905" y="2819095"/>
            <a:ext cx="1327709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1D1D1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现金与存款</a:t>
            </a:r>
            <a:endParaRPr lang="en-US" sz="1200" dirty="0"/>
          </a:p>
        </p:txBody>
      </p:sp>
      <p:sp>
        <p:nvSpPr>
          <p:cNvPr id="21" name="Text 14"/>
          <p:cNvSpPr txBox="1"/>
          <p:nvPr/>
        </p:nvSpPr>
        <p:spPr>
          <a:xfrm>
            <a:off x="1752905" y="3066898"/>
            <a:ext cx="1327709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86868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流动性与安全底座</a:t>
            </a:r>
            <a:endParaRPr lang="en-US" sz="1200" dirty="0"/>
          </a:p>
        </p:txBody>
      </p:sp>
      <p:sp>
        <p:nvSpPr>
          <p:cNvPr id="22" name="Text 15"/>
          <p:cNvSpPr txBox="1"/>
          <p:nvPr/>
        </p:nvSpPr>
        <p:spPr>
          <a:xfrm>
            <a:off x="1352398" y="3409798"/>
            <a:ext cx="2039112" cy="743407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86868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提供极高的流动性和绝对的安全性，是应对突发风险的基础保障。</a:t>
            </a:r>
            <a:endParaRPr lang="en-US" sz="1200" dirty="0"/>
          </a:p>
        </p:txBody>
      </p:sp>
      <p:sp>
        <p:nvSpPr>
          <p:cNvPr id="23" name="Shape 16"/>
          <p:cNvSpPr/>
          <p:nvPr/>
        </p:nvSpPr>
        <p:spPr>
          <a:xfrm>
            <a:off x="3662172" y="2581351"/>
            <a:ext cx="2361895" cy="2104949"/>
          </a:xfrm>
          <a:prstGeom prst="roundRect">
            <a:avLst>
              <a:gd name="adj" fmla="val 6290"/>
            </a:avLst>
          </a:prstGeom>
          <a:solidFill>
            <a:srgbClr val="F9FAFB"/>
          </a:solidFill>
          <a:ln w="12700">
            <a:solidFill>
              <a:srgbClr val="0071E3">
                <a:alpha val="8000"/>
              </a:srgbClr>
            </a:solidFill>
            <a:prstDash val="solid"/>
          </a:ln>
        </p:spPr>
      </p:sp>
      <p:sp>
        <p:nvSpPr>
          <p:cNvPr id="24" name="Shape 17"/>
          <p:cNvSpPr/>
          <p:nvPr/>
        </p:nvSpPr>
        <p:spPr>
          <a:xfrm>
            <a:off x="3862426" y="2819095"/>
            <a:ext cx="304495" cy="304495"/>
          </a:xfrm>
          <a:prstGeom prst="roundRect">
            <a:avLst>
              <a:gd name="adj" fmla="val 150150"/>
            </a:avLst>
          </a:prstGeom>
          <a:solidFill>
            <a:srgbClr val="F0F7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25" name="Image 5" descr="preencoded.png"/>
          <p:cNvPicPr>
            <a:picLocks noChangeAspect="1"/>
          </p:cNvPicPr>
          <p:nvPr/>
        </p:nvPicPr>
        <p:blipFill>
          <a:blip r:embed="rId6"/>
          <a:srcRect l="-2512" r="-2512"/>
          <a:stretch>
            <a:fillRect/>
          </a:stretch>
        </p:blipFill>
        <p:spPr>
          <a:xfrm>
            <a:off x="3962095" y="2905049"/>
            <a:ext cx="105156" cy="133502"/>
          </a:xfrm>
          <a:prstGeom prst="rect">
            <a:avLst/>
          </a:prstGeom>
        </p:spPr>
      </p:pic>
      <p:sp>
        <p:nvSpPr>
          <p:cNvPr id="26" name="Text 18"/>
          <p:cNvSpPr txBox="1"/>
          <p:nvPr/>
        </p:nvSpPr>
        <p:spPr>
          <a:xfrm>
            <a:off x="4262018" y="2819095"/>
            <a:ext cx="1163117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1D1D1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固定收益类</a:t>
            </a:r>
            <a:endParaRPr lang="en-US" sz="1200" dirty="0"/>
          </a:p>
        </p:txBody>
      </p:sp>
      <p:sp>
        <p:nvSpPr>
          <p:cNvPr id="27" name="Text 19"/>
          <p:cNvSpPr txBox="1"/>
          <p:nvPr/>
        </p:nvSpPr>
        <p:spPr>
          <a:xfrm>
            <a:off x="4262018" y="3066898"/>
            <a:ext cx="1163117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86868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债券与稳健理财</a:t>
            </a:r>
            <a:endParaRPr lang="en-US" sz="1200" dirty="0"/>
          </a:p>
        </p:txBody>
      </p:sp>
      <p:sp>
        <p:nvSpPr>
          <p:cNvPr id="28" name="Text 20"/>
          <p:cNvSpPr txBox="1"/>
          <p:nvPr/>
        </p:nvSpPr>
        <p:spPr>
          <a:xfrm>
            <a:off x="3862426" y="3409798"/>
            <a:ext cx="2039112" cy="743407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86868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在承担较低风险的前提下获取确定性利息收入，是资产组合的稳定器。</a:t>
            </a:r>
            <a:endParaRPr lang="en-US" sz="1200" dirty="0"/>
          </a:p>
        </p:txBody>
      </p:sp>
      <p:sp>
        <p:nvSpPr>
          <p:cNvPr id="29" name="Shape 21"/>
          <p:cNvSpPr/>
          <p:nvPr/>
        </p:nvSpPr>
        <p:spPr>
          <a:xfrm>
            <a:off x="6172200" y="2581351"/>
            <a:ext cx="2361895" cy="2104949"/>
          </a:xfrm>
          <a:prstGeom prst="roundRect">
            <a:avLst>
              <a:gd name="adj" fmla="val 6290"/>
            </a:avLst>
          </a:prstGeom>
          <a:solidFill>
            <a:srgbClr val="F9FAFB"/>
          </a:solidFill>
          <a:ln w="12700">
            <a:solidFill>
              <a:srgbClr val="0071E3">
                <a:alpha val="8000"/>
              </a:srgbClr>
            </a:solidFill>
            <a:prstDash val="solid"/>
          </a:ln>
        </p:spPr>
      </p:sp>
      <p:sp>
        <p:nvSpPr>
          <p:cNvPr id="30" name="Shape 22"/>
          <p:cNvSpPr/>
          <p:nvPr/>
        </p:nvSpPr>
        <p:spPr>
          <a:xfrm>
            <a:off x="6372454" y="2819095"/>
            <a:ext cx="304495" cy="304495"/>
          </a:xfrm>
          <a:prstGeom prst="roundRect">
            <a:avLst>
              <a:gd name="adj" fmla="val 150150"/>
            </a:avLst>
          </a:prstGeom>
          <a:solidFill>
            <a:srgbClr val="F0F7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31" name="Image 6" descr="preencoded.png"/>
          <p:cNvPicPr>
            <a:picLocks noChangeAspect="1"/>
          </p:cNvPicPr>
          <p:nvPr/>
        </p:nvPicPr>
        <p:blipFill>
          <a:blip r:embed="rId7"/>
          <a:srcRect l="-837" r="-837"/>
          <a:stretch>
            <a:fillRect/>
          </a:stretch>
        </p:blipFill>
        <p:spPr>
          <a:xfrm>
            <a:off x="6448349" y="2905049"/>
            <a:ext cx="152705" cy="133502"/>
          </a:xfrm>
          <a:prstGeom prst="rect">
            <a:avLst/>
          </a:prstGeom>
        </p:spPr>
      </p:pic>
      <p:sp>
        <p:nvSpPr>
          <p:cNvPr id="32" name="Text 23"/>
          <p:cNvSpPr txBox="1"/>
          <p:nvPr/>
        </p:nvSpPr>
        <p:spPr>
          <a:xfrm>
            <a:off x="6772046" y="2819095"/>
            <a:ext cx="1163117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1D1D1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权益类资产</a:t>
            </a:r>
            <a:endParaRPr lang="en-US" sz="1200" dirty="0"/>
          </a:p>
        </p:txBody>
      </p:sp>
      <p:sp>
        <p:nvSpPr>
          <p:cNvPr id="33" name="Text 24"/>
          <p:cNvSpPr txBox="1"/>
          <p:nvPr/>
        </p:nvSpPr>
        <p:spPr>
          <a:xfrm>
            <a:off x="6772046" y="3066898"/>
            <a:ext cx="1163117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86868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股票与偏股基金</a:t>
            </a:r>
            <a:endParaRPr lang="en-US" sz="1200" dirty="0"/>
          </a:p>
        </p:txBody>
      </p:sp>
      <p:sp>
        <p:nvSpPr>
          <p:cNvPr id="34" name="Text 25"/>
          <p:cNvSpPr txBox="1"/>
          <p:nvPr/>
        </p:nvSpPr>
        <p:spPr>
          <a:xfrm>
            <a:off x="6372454" y="3409798"/>
            <a:ext cx="2039112" cy="743407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86868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承担市场波动的风险，以获取企业长期盈利增长带来的超额收益。</a:t>
            </a:r>
            <a:endParaRPr lang="en-US" sz="1200" dirty="0"/>
          </a:p>
        </p:txBody>
      </p:sp>
      <p:sp>
        <p:nvSpPr>
          <p:cNvPr id="35" name="Shape 26"/>
          <p:cNvSpPr/>
          <p:nvPr/>
        </p:nvSpPr>
        <p:spPr>
          <a:xfrm>
            <a:off x="8682228" y="2581351"/>
            <a:ext cx="2361895" cy="2104949"/>
          </a:xfrm>
          <a:prstGeom prst="roundRect">
            <a:avLst>
              <a:gd name="adj" fmla="val 6290"/>
            </a:avLst>
          </a:prstGeom>
          <a:solidFill>
            <a:srgbClr val="F9FAFB"/>
          </a:solidFill>
          <a:ln w="12700">
            <a:solidFill>
              <a:srgbClr val="0071E3">
                <a:alpha val="8000"/>
              </a:srgbClr>
            </a:solidFill>
            <a:prstDash val="solid"/>
          </a:ln>
        </p:spPr>
      </p:sp>
      <p:sp>
        <p:nvSpPr>
          <p:cNvPr id="36" name="Shape 27"/>
          <p:cNvSpPr/>
          <p:nvPr/>
        </p:nvSpPr>
        <p:spPr>
          <a:xfrm>
            <a:off x="8882482" y="2819095"/>
            <a:ext cx="304495" cy="304495"/>
          </a:xfrm>
          <a:prstGeom prst="roundRect">
            <a:avLst>
              <a:gd name="adj" fmla="val 150150"/>
            </a:avLst>
          </a:prstGeom>
          <a:solidFill>
            <a:srgbClr val="F0F7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37" name="Image 7" descr="preencoded.png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>
          <a:xfrm>
            <a:off x="8967521" y="2905049"/>
            <a:ext cx="133502" cy="133502"/>
          </a:xfrm>
          <a:prstGeom prst="rect">
            <a:avLst/>
          </a:prstGeom>
        </p:spPr>
      </p:pic>
      <p:sp>
        <p:nvSpPr>
          <p:cNvPr id="38" name="Text 28"/>
          <p:cNvSpPr txBox="1"/>
          <p:nvPr/>
        </p:nvSpPr>
        <p:spPr>
          <a:xfrm>
            <a:off x="9282074" y="2819095"/>
            <a:ext cx="1327709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1D1D1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另类资产</a:t>
            </a:r>
            <a:endParaRPr lang="en-US" sz="1200" dirty="0"/>
          </a:p>
        </p:txBody>
      </p:sp>
      <p:sp>
        <p:nvSpPr>
          <p:cNvPr id="39" name="Text 29"/>
          <p:cNvSpPr txBox="1"/>
          <p:nvPr/>
        </p:nvSpPr>
        <p:spPr>
          <a:xfrm>
            <a:off x="9282074" y="3066898"/>
            <a:ext cx="1327709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86868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数字资产、黄金等</a:t>
            </a:r>
            <a:endParaRPr lang="en-US" sz="1200" dirty="0"/>
          </a:p>
        </p:txBody>
      </p:sp>
      <p:sp>
        <p:nvSpPr>
          <p:cNvPr id="40" name="Text 30"/>
          <p:cNvSpPr txBox="1"/>
          <p:nvPr/>
        </p:nvSpPr>
        <p:spPr>
          <a:xfrm>
            <a:off x="8882482" y="3409798"/>
            <a:ext cx="2039112" cy="743407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86868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具有独特避险属性或超额收益潜力，是对传统资产组合的有力补充。</a:t>
            </a:r>
            <a:endParaRPr lang="en-US" sz="1200" dirty="0"/>
          </a:p>
        </p:txBody>
      </p:sp>
      <p:sp>
        <p:nvSpPr>
          <p:cNvPr id="41" name="Shape 31"/>
          <p:cNvSpPr/>
          <p:nvPr/>
        </p:nvSpPr>
        <p:spPr>
          <a:xfrm>
            <a:off x="1152144" y="4914900"/>
            <a:ext cx="9887407" cy="629107"/>
          </a:xfrm>
          <a:prstGeom prst="roundRect">
            <a:avLst>
              <a:gd name="adj" fmla="val 52854"/>
            </a:avLst>
          </a:prstGeom>
          <a:solidFill>
            <a:srgbClr val="F9FAFB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42" name="Shape 32"/>
          <p:cNvSpPr/>
          <p:nvPr/>
        </p:nvSpPr>
        <p:spPr>
          <a:xfrm>
            <a:off x="1314907" y="5076749"/>
            <a:ext cx="304495" cy="304495"/>
          </a:xfrm>
          <a:prstGeom prst="ellipse">
            <a:avLst/>
          </a:prstGeom>
          <a:solidFill>
            <a:srgbClr val="D1FAE5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43" name="Image 8" descr="preencoded.png"/>
          <p:cNvPicPr>
            <a:picLocks noChangeAspect="1"/>
          </p:cNvPicPr>
          <p:nvPr/>
        </p:nvPicPr>
        <p:blipFill>
          <a:blip r:embed="rId9"/>
          <a:srcRect t="-1100" b="-1100"/>
          <a:stretch>
            <a:fillRect/>
          </a:stretch>
        </p:blipFill>
        <p:spPr>
          <a:xfrm>
            <a:off x="1410005" y="5162702"/>
            <a:ext cx="114300" cy="133502"/>
          </a:xfrm>
          <a:prstGeom prst="rect">
            <a:avLst/>
          </a:prstGeom>
        </p:spPr>
      </p:pic>
      <p:sp>
        <p:nvSpPr>
          <p:cNvPr id="44" name="Text 33"/>
          <p:cNvSpPr txBox="1"/>
          <p:nvPr/>
        </p:nvSpPr>
        <p:spPr>
          <a:xfrm>
            <a:off x="1733702" y="5115154"/>
            <a:ext cx="3812134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1D1D1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金融资产持续增值的核心 = 深度认知 × 情绪管理能力</a:t>
            </a:r>
            <a:endParaRPr lang="en-US" sz="1200" dirty="0"/>
          </a:p>
        </p:txBody>
      </p:sp>
      <p:sp>
        <p:nvSpPr>
          <p:cNvPr id="45" name="Text 34"/>
          <p:cNvSpPr txBox="1"/>
          <p:nvPr/>
        </p:nvSpPr>
        <p:spPr>
          <a:xfrm>
            <a:off x="10267798" y="5115154"/>
            <a:ext cx="695858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86868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核心公式</a:t>
            </a:r>
            <a:endParaRPr lang="en-US" sz="1200" dirty="0"/>
          </a:p>
        </p:txBody>
      </p:sp>
      <p:pic>
        <p:nvPicPr>
          <p:cNvPr id="46" name="Image 9" descr="preencoded.png"/>
          <p:cNvPicPr>
            <a:picLocks noChangeAspect="1"/>
          </p:cNvPicPr>
          <p:nvPr/>
        </p:nvPicPr>
        <p:blipFill>
          <a:blip r:embed="rId10"/>
          <a:srcRect t="-200" b="-200"/>
          <a:stretch>
            <a:fillRect/>
          </a:stretch>
        </p:blipFill>
        <p:spPr>
          <a:xfrm>
            <a:off x="771754" y="961949"/>
            <a:ext cx="75895" cy="4962449"/>
          </a:xfrm>
          <a:prstGeom prst="rect">
            <a:avLst/>
          </a:prstGeom>
        </p:spPr>
      </p:pic>
      <p:sp>
        <p:nvSpPr>
          <p:cNvPr id="47" name="Shape 35"/>
          <p:cNvSpPr/>
          <p:nvPr/>
        </p:nvSpPr>
        <p:spPr>
          <a:xfrm>
            <a:off x="761695" y="6491326"/>
            <a:ext cx="75895" cy="75895"/>
          </a:xfrm>
          <a:prstGeom prst="ellipse">
            <a:avLst/>
          </a:prstGeom>
          <a:solidFill>
            <a:srgbClr val="2563EB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48" name="Text 36"/>
          <p:cNvSpPr txBox="1"/>
          <p:nvPr/>
        </p:nvSpPr>
        <p:spPr>
          <a:xfrm>
            <a:off x="914400" y="6452921"/>
            <a:ext cx="438912" cy="1527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86868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第19页</a:t>
            </a:r>
            <a:endParaRPr lang="en-US" sz="900" dirty="0"/>
          </a:p>
        </p:txBody>
      </p:sp>
      <p:sp>
        <p:nvSpPr>
          <p:cNvPr id="49" name="Text 37"/>
          <p:cNvSpPr txBox="1"/>
          <p:nvPr/>
        </p:nvSpPr>
        <p:spPr>
          <a:xfrm>
            <a:off x="10896905" y="6429146"/>
            <a:ext cx="609905" cy="20025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86868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启昌学堂</a:t>
            </a:r>
            <a:endParaRPr lang="en-US" sz="1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E0E0E0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AFC"/>
          </a:solidFill>
          <a:ln w="12700">
            <a:solidFill>
              <a:srgbClr val="FFFFFF">
                <a:alpha val="0"/>
              </a:srgbClr>
            </a:solidFill>
            <a:prstDash val="solid"/>
          </a:ln>
          <a:effectLst>
            <a:outerShdw blurRad="63500" dist="38100" dir="16200000" algn="bl" rotWithShape="0">
              <a:srgbClr val="000000">
                <a:alpha val="10000"/>
              </a:srgbClr>
            </a:outerShdw>
          </a:effectLst>
        </p:spPr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1">
            <a:alphaModFix amt="90000"/>
          </a:blip>
          <a:srcRect l="-2" r="-2"/>
          <a:stretch>
            <a:fillRect/>
          </a:stretch>
        </p:blipFill>
        <p:spPr>
          <a:xfrm>
            <a:off x="381305" y="-1904695"/>
            <a:ext cx="11430000" cy="7619695"/>
          </a:xfrm>
          <a:prstGeom prst="rect">
            <a:avLst/>
          </a:prstGeom>
        </p:spPr>
      </p:pic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2">
            <a:alphaModFix amt="80000"/>
          </a:blip>
          <a:srcRect l="-2" r="-2"/>
          <a:stretch>
            <a:fillRect/>
          </a:stretch>
        </p:blipFill>
        <p:spPr>
          <a:xfrm>
            <a:off x="3619195" y="1143000"/>
            <a:ext cx="9525305" cy="8572500"/>
          </a:xfrm>
          <a:prstGeom prst="rect">
            <a:avLst/>
          </a:prstGeom>
        </p:spPr>
      </p:pic>
      <p:pic>
        <p:nvPicPr>
          <p:cNvPr id="6" name="Image 2" descr="preencoded.png"/>
          <p:cNvPicPr>
            <a:picLocks noChangeAspect="1"/>
          </p:cNvPicPr>
          <p:nvPr/>
        </p:nvPicPr>
        <p:blipFill>
          <a:blip r:embed="rId3">
            <a:alphaModFix amt="30000"/>
          </a:blip>
          <a:srcRect t="-401" b="-401"/>
          <a:stretch>
            <a:fillRect/>
          </a:stretch>
        </p:blipFill>
        <p:spPr>
          <a:xfrm>
            <a:off x="0" y="6819595"/>
            <a:ext cx="12191695" cy="38405"/>
          </a:xfrm>
          <a:prstGeom prst="rect">
            <a:avLst/>
          </a:prstGeom>
        </p:spPr>
      </p:pic>
      <p:sp>
        <p:nvSpPr>
          <p:cNvPr id="7" name="Shape 2"/>
          <p:cNvSpPr/>
          <p:nvPr/>
        </p:nvSpPr>
        <p:spPr>
          <a:xfrm>
            <a:off x="1809598" y="-857707"/>
            <a:ext cx="8572500" cy="8572500"/>
          </a:xfrm>
          <a:prstGeom prst="ellipse">
            <a:avLst/>
          </a:prstGeom>
          <a:noFill/>
          <a:ln w="12700">
            <a:solidFill>
              <a:srgbClr val="0071E3">
                <a:alpha val="3000"/>
              </a:srgbClr>
            </a:solidFill>
            <a:prstDash val="solid"/>
          </a:ln>
        </p:spPr>
      </p:sp>
      <p:sp>
        <p:nvSpPr>
          <p:cNvPr id="8" name="Shape 3"/>
          <p:cNvSpPr/>
          <p:nvPr/>
        </p:nvSpPr>
        <p:spPr>
          <a:xfrm rot="1980000">
            <a:off x="2141525" y="-524866"/>
            <a:ext cx="7915046" cy="7915046"/>
          </a:xfrm>
          <a:prstGeom prst="ellipse">
            <a:avLst/>
          </a:prstGeom>
          <a:noFill/>
          <a:ln w="12700">
            <a:solidFill>
              <a:srgbClr val="6366F1">
                <a:alpha val="8000"/>
              </a:srgbClr>
            </a:solidFill>
            <a:prstDash val="solid"/>
          </a:ln>
        </p:spPr>
      </p:sp>
      <p:pic>
        <p:nvPicPr>
          <p:cNvPr id="9" name="Image 3" descr="preencoded.png"/>
          <p:cNvPicPr>
            <a:picLocks noChangeAspect="1"/>
          </p:cNvPicPr>
          <p:nvPr/>
        </p:nvPicPr>
        <p:blipFill>
          <a:blip r:embed="rId4">
            <a:alphaModFix amt="2000"/>
          </a:blip>
          <a:srcRect l="-13" r="-13"/>
          <a:stretch>
            <a:fillRect/>
          </a:stretch>
        </p:blipFill>
        <p:spPr>
          <a:xfrm>
            <a:off x="9096451" y="3943807"/>
            <a:ext cx="2143354" cy="1904695"/>
          </a:xfrm>
          <a:prstGeom prst="rect">
            <a:avLst/>
          </a:prstGeom>
        </p:spPr>
      </p:pic>
      <p:sp>
        <p:nvSpPr>
          <p:cNvPr id="10" name="Text 4"/>
          <p:cNvSpPr txBox="1"/>
          <p:nvPr/>
        </p:nvSpPr>
        <p:spPr>
          <a:xfrm>
            <a:off x="1133856" y="2573122"/>
            <a:ext cx="9925812" cy="1286561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600" b="1" kern="0" spc="-36" dirty="0">
                <a:solidFill>
                  <a:srgbClr val="1D1D1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 过去两年，我注意到一个现象：</a:t>
            </a:r>
            <a:endParaRPr lang="en-US" sz="3600" dirty="0"/>
          </a:p>
          <a:p>
            <a:pPr marL="0" indent="0" algn="ctr">
              <a:buNone/>
            </a:pPr>
            <a:r>
              <a:rPr lang="en-US" sz="3600" b="1" kern="0" spc="-36" dirty="0">
                <a:solidFill>
                  <a:srgbClr val="1D1D1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 那些</a:t>
            </a:r>
            <a:r>
              <a:rPr lang="en-US" sz="3600" b="1" kern="0" spc="-36" dirty="0">
                <a:solidFill>
                  <a:srgbClr val="0071E3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最努力的人</a:t>
            </a:r>
            <a:r>
              <a:rPr lang="en-US" sz="3600" b="1" kern="0" spc="-36" dirty="0">
                <a:solidFill>
                  <a:srgbClr val="1D1D1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，往往是最</a:t>
            </a:r>
            <a:r>
              <a:rPr lang="en-US" sz="3600" b="1" kern="0" spc="-36" dirty="0">
                <a:solidFill>
                  <a:srgbClr val="0071E3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焦虑</a:t>
            </a:r>
            <a:r>
              <a:rPr lang="en-US" sz="3600" b="1" kern="0" spc="-36" dirty="0">
                <a:solidFill>
                  <a:srgbClr val="1D1D1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的人。 </a:t>
            </a:r>
            <a:endParaRPr lang="en-US" sz="3600" dirty="0"/>
          </a:p>
        </p:txBody>
      </p:sp>
      <p:sp>
        <p:nvSpPr>
          <p:cNvPr id="11" name="Text 5"/>
          <p:cNvSpPr txBox="1"/>
          <p:nvPr/>
        </p:nvSpPr>
        <p:spPr>
          <a:xfrm>
            <a:off x="2853842" y="4996282"/>
            <a:ext cx="6486754" cy="286207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dirty="0">
                <a:solidFill>
                  <a:srgbClr val="6E6E73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 当我们把 "努力" 当作唯一的成功标准时，往往忽略了 </a:t>
            </a:r>
            <a:r>
              <a:rPr lang="en-US" sz="1300" dirty="0">
                <a:solidFill>
                  <a:srgbClr val="1D1D1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方向感</a:t>
            </a:r>
            <a:r>
              <a:rPr lang="en-US" sz="1300" dirty="0">
                <a:solidFill>
                  <a:srgbClr val="6E6E73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 和 </a:t>
            </a:r>
            <a:r>
              <a:rPr lang="en-US" sz="1300" dirty="0">
                <a:solidFill>
                  <a:srgbClr val="1D1D1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判断力</a:t>
            </a:r>
            <a:r>
              <a:rPr lang="en-US" sz="1300" dirty="0">
                <a:solidFill>
                  <a:srgbClr val="6E6E73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 的重要性。 </a:t>
            </a:r>
            <a:endParaRPr lang="en-US" sz="1300" dirty="0"/>
          </a:p>
        </p:txBody>
      </p:sp>
      <p:pic>
        <p:nvPicPr>
          <p:cNvPr id="12" name="Image 4" descr="preencoded.png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5790895" y="1579169"/>
            <a:ext cx="609905" cy="609905"/>
          </a:xfrm>
          <a:prstGeom prst="rect">
            <a:avLst/>
          </a:prstGeom>
        </p:spPr>
      </p:pic>
      <p:pic>
        <p:nvPicPr>
          <p:cNvPr id="13" name="Image 5" descr="preencoded.png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5982005" y="1769364"/>
            <a:ext cx="228600" cy="228600"/>
          </a:xfrm>
          <a:prstGeom prst="rect">
            <a:avLst/>
          </a:prstGeom>
        </p:spPr>
      </p:pic>
      <p:sp>
        <p:nvSpPr>
          <p:cNvPr id="14" name="Text 6"/>
          <p:cNvSpPr txBox="1"/>
          <p:nvPr/>
        </p:nvSpPr>
        <p:spPr>
          <a:xfrm>
            <a:off x="1123798" y="4158691"/>
            <a:ext cx="9944100" cy="3054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dirty="0">
                <a:solidFill>
                  <a:srgbClr val="6E6E73">
                    <a:alpha val="60000"/>
                  </a:srgbClr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为什么？</a:t>
            </a:r>
            <a:endParaRPr lang="en-US" sz="1800" dirty="0"/>
          </a:p>
        </p:txBody>
      </p:sp>
      <p:pic>
        <p:nvPicPr>
          <p:cNvPr id="15" name="Image 6" descr="preencoded.png"/>
          <p:cNvPicPr>
            <a:picLocks noChangeAspect="1"/>
          </p:cNvPicPr>
          <p:nvPr/>
        </p:nvPicPr>
        <p:blipFill>
          <a:blip r:embed="rId7"/>
          <a:srcRect l="-299" r="-299"/>
          <a:stretch>
            <a:fillRect/>
          </a:stretch>
        </p:blipFill>
        <p:spPr>
          <a:xfrm>
            <a:off x="457200" y="495605"/>
            <a:ext cx="19202" cy="152705"/>
          </a:xfrm>
          <a:prstGeom prst="rect">
            <a:avLst/>
          </a:prstGeom>
        </p:spPr>
      </p:pic>
      <p:sp>
        <p:nvSpPr>
          <p:cNvPr id="16" name="Text 7"/>
          <p:cNvSpPr txBox="1"/>
          <p:nvPr/>
        </p:nvSpPr>
        <p:spPr>
          <a:xfrm>
            <a:off x="552298" y="495605"/>
            <a:ext cx="1095451" cy="1527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b="1" kern="0" spc="90" dirty="0">
                <a:solidFill>
                  <a:srgbClr val="9CA3A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Observation</a:t>
            </a:r>
            <a:endParaRPr lang="en-US" sz="900" dirty="0"/>
          </a:p>
        </p:txBody>
      </p:sp>
      <p:sp>
        <p:nvSpPr>
          <p:cNvPr id="17" name="Text 8"/>
          <p:cNvSpPr txBox="1"/>
          <p:nvPr/>
        </p:nvSpPr>
        <p:spPr>
          <a:xfrm>
            <a:off x="11201400" y="6353251"/>
            <a:ext cx="609905" cy="20025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6E6E73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启昌学堂</a:t>
            </a:r>
            <a:endParaRPr lang="en-US" sz="1000" dirty="0"/>
          </a:p>
        </p:txBody>
      </p:sp>
      <p:sp>
        <p:nvSpPr>
          <p:cNvPr id="18" name="Text 9"/>
          <p:cNvSpPr txBox="1"/>
          <p:nvPr/>
        </p:nvSpPr>
        <p:spPr>
          <a:xfrm>
            <a:off x="10921594" y="6377026"/>
            <a:ext cx="210312" cy="1527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1D1D1F">
                    <a:alpha val="40000"/>
                  </a:srgbClr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03</a:t>
            </a:r>
            <a:endParaRPr lang="en-US" sz="9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E0E0E0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AFC"/>
          </a:solidFill>
          <a:ln w="12700">
            <a:solidFill>
              <a:srgbClr val="FFFFFF">
                <a:alpha val="0"/>
              </a:srgbClr>
            </a:solidFill>
            <a:prstDash val="solid"/>
          </a:ln>
          <a:effectLst>
            <a:outerShdw blurRad="63500" dist="38100" dir="16200000" algn="bl" rotWithShape="0">
              <a:srgbClr val="000000">
                <a:alpha val="10000"/>
              </a:srgbClr>
            </a:outerShdw>
          </a:effectLst>
        </p:spPr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1">
            <a:alphaModFix amt="90000"/>
          </a:blip>
          <a:srcRect/>
          <a:stretch>
            <a:fillRect/>
          </a:stretch>
        </p:blipFill>
        <p:spPr>
          <a:xfrm>
            <a:off x="-952805" y="-952805"/>
            <a:ext cx="7619695" cy="7619695"/>
          </a:xfrm>
          <a:prstGeom prst="rect">
            <a:avLst/>
          </a:prstGeom>
        </p:spPr>
      </p:pic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2">
            <a:alphaModFix amt="80000"/>
          </a:blip>
          <a:srcRect/>
          <a:stretch>
            <a:fillRect/>
          </a:stretch>
        </p:blipFill>
        <p:spPr>
          <a:xfrm>
            <a:off x="4572000" y="190195"/>
            <a:ext cx="7429500" cy="7429500"/>
          </a:xfrm>
          <a:prstGeom prst="rect">
            <a:avLst/>
          </a:prstGeom>
        </p:spPr>
      </p:pic>
      <p:sp>
        <p:nvSpPr>
          <p:cNvPr id="6" name="Shape 2"/>
          <p:cNvSpPr/>
          <p:nvPr/>
        </p:nvSpPr>
        <p:spPr>
          <a:xfrm>
            <a:off x="2286000" y="-381305"/>
            <a:ext cx="7619695" cy="7048195"/>
          </a:xfrm>
          <a:prstGeom prst="roundRect">
            <a:avLst>
              <a:gd name="adj" fmla="val 12974"/>
            </a:avLst>
          </a:prstGeom>
          <a:noFill/>
          <a:ln w="12700">
            <a:solidFill>
              <a:srgbClr val="0071E3">
                <a:alpha val="5000"/>
              </a:srgbClr>
            </a:solidFill>
            <a:prstDash val="solid"/>
          </a:ln>
        </p:spPr>
      </p:sp>
      <p:pic>
        <p:nvPicPr>
          <p:cNvPr id="7" name="Image 2" descr="preencoded.png"/>
          <p:cNvPicPr>
            <a:picLocks noChangeAspect="1"/>
          </p:cNvPicPr>
          <p:nvPr/>
        </p:nvPicPr>
        <p:blipFill>
          <a:blip r:embed="rId3"/>
          <a:srcRect t="-5" b="-5"/>
          <a:stretch>
            <a:fillRect/>
          </a:stretch>
        </p:blipFill>
        <p:spPr>
          <a:xfrm>
            <a:off x="609905" y="1752905"/>
            <a:ext cx="5333695" cy="4476902"/>
          </a:xfrm>
          <a:prstGeom prst="rect">
            <a:avLst/>
          </a:prstGeom>
        </p:spPr>
      </p:pic>
      <p:pic>
        <p:nvPicPr>
          <p:cNvPr id="8" name="Image 3" descr="preencoded.png"/>
          <p:cNvPicPr>
            <a:picLocks noChangeAspect="1"/>
          </p:cNvPicPr>
          <p:nvPr/>
        </p:nvPicPr>
        <p:blipFill>
          <a:blip r:embed="rId3"/>
          <a:srcRect t="-5" b="-5"/>
          <a:stretch>
            <a:fillRect/>
          </a:stretch>
        </p:blipFill>
        <p:spPr>
          <a:xfrm>
            <a:off x="6248095" y="1752905"/>
            <a:ext cx="5333695" cy="4476902"/>
          </a:xfrm>
          <a:prstGeom prst="rect">
            <a:avLst/>
          </a:prstGeom>
        </p:spPr>
      </p:pic>
      <p:sp>
        <p:nvSpPr>
          <p:cNvPr id="9" name="Shape 3"/>
          <p:cNvSpPr/>
          <p:nvPr/>
        </p:nvSpPr>
        <p:spPr>
          <a:xfrm>
            <a:off x="609905" y="428854"/>
            <a:ext cx="95098" cy="95098"/>
          </a:xfrm>
          <a:prstGeom prst="ellipse">
            <a:avLst/>
          </a:prstGeom>
          <a:solidFill>
            <a:srgbClr val="2563EB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0" name="Text 4"/>
          <p:cNvSpPr txBox="1"/>
          <p:nvPr/>
        </p:nvSpPr>
        <p:spPr>
          <a:xfrm>
            <a:off x="819302" y="400507"/>
            <a:ext cx="1249070" cy="1527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b="1" kern="0" spc="105" dirty="0">
                <a:solidFill>
                  <a:srgbClr val="0071E3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AI BOUNDARY</a:t>
            </a:r>
            <a:endParaRPr lang="en-US" sz="1000" dirty="0"/>
          </a:p>
        </p:txBody>
      </p:sp>
      <p:sp>
        <p:nvSpPr>
          <p:cNvPr id="11" name="Text 5"/>
          <p:cNvSpPr txBox="1"/>
          <p:nvPr/>
        </p:nvSpPr>
        <p:spPr>
          <a:xfrm>
            <a:off x="10705795" y="381305"/>
            <a:ext cx="876910" cy="1911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6E6E73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金融场景分析</a:t>
            </a:r>
            <a:endParaRPr lang="en-US" sz="1000" dirty="0"/>
          </a:p>
        </p:txBody>
      </p:sp>
      <p:sp>
        <p:nvSpPr>
          <p:cNvPr id="12" name="Text 6"/>
          <p:cNvSpPr txBox="1"/>
          <p:nvPr/>
        </p:nvSpPr>
        <p:spPr>
          <a:xfrm>
            <a:off x="609905" y="724205"/>
            <a:ext cx="11278210" cy="4572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000" b="1" kern="0" spc="-60" dirty="0">
                <a:solidFill>
                  <a:srgbClr val="1D1D1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AI的边界：</a:t>
            </a:r>
            <a:r>
              <a:rPr lang="en-US" sz="3000" b="1" kern="0" spc="-60" dirty="0">
                <a:solidFill>
                  <a:srgbClr val="0071E3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什么能做，什么不能</a:t>
            </a:r>
            <a:endParaRPr lang="en-US" sz="3000" dirty="0"/>
          </a:p>
        </p:txBody>
      </p:sp>
      <p:sp>
        <p:nvSpPr>
          <p:cNvPr id="13" name="Text 7"/>
          <p:cNvSpPr txBox="1"/>
          <p:nvPr/>
        </p:nvSpPr>
        <p:spPr>
          <a:xfrm>
            <a:off x="609905" y="1257300"/>
            <a:ext cx="11163910" cy="24780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dirty="0">
                <a:solidFill>
                  <a:srgbClr val="6E6E73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在金融投资领域，AI的能力边界与人类的不可替代性</a:t>
            </a:r>
            <a:endParaRPr lang="en-US" sz="1300" dirty="0"/>
          </a:p>
        </p:txBody>
      </p:sp>
      <p:sp>
        <p:nvSpPr>
          <p:cNvPr id="14" name="Shape 8"/>
          <p:cNvSpPr/>
          <p:nvPr/>
        </p:nvSpPr>
        <p:spPr>
          <a:xfrm>
            <a:off x="838505" y="1943100"/>
            <a:ext cx="476402" cy="476402"/>
          </a:xfrm>
          <a:prstGeom prst="roundRect">
            <a:avLst>
              <a:gd name="adj" fmla="val 92131"/>
            </a:avLst>
          </a:prstGeom>
          <a:solidFill>
            <a:srgbClr val="F0FDF4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15" name="Image 4" descr="preencoded.png"/>
          <p:cNvPicPr>
            <a:picLocks noChangeAspect="1"/>
          </p:cNvPicPr>
          <p:nvPr/>
        </p:nvPicPr>
        <p:blipFill>
          <a:blip r:embed="rId4"/>
          <a:srcRect l="-1004" r="-1004"/>
          <a:stretch>
            <a:fillRect/>
          </a:stretch>
        </p:blipFill>
        <p:spPr>
          <a:xfrm>
            <a:off x="942746" y="2076602"/>
            <a:ext cx="267005" cy="209398"/>
          </a:xfrm>
          <a:prstGeom prst="rect">
            <a:avLst/>
          </a:prstGeom>
        </p:spPr>
      </p:pic>
      <p:sp>
        <p:nvSpPr>
          <p:cNvPr id="16" name="Text 9"/>
          <p:cNvSpPr txBox="1"/>
          <p:nvPr/>
        </p:nvSpPr>
        <p:spPr>
          <a:xfrm>
            <a:off x="1466698" y="1943100"/>
            <a:ext cx="865022" cy="277063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1D1D1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AI能做的</a:t>
            </a:r>
            <a:endParaRPr lang="en-US" sz="1500" dirty="0"/>
          </a:p>
        </p:txBody>
      </p:sp>
      <p:sp>
        <p:nvSpPr>
          <p:cNvPr id="17" name="Text 10"/>
          <p:cNvSpPr txBox="1"/>
          <p:nvPr/>
        </p:nvSpPr>
        <p:spPr>
          <a:xfrm>
            <a:off x="1466698" y="2238451"/>
            <a:ext cx="838505" cy="181051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6E6E73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数据驱动决策</a:t>
            </a:r>
            <a:endParaRPr lang="en-US" sz="900" dirty="0"/>
          </a:p>
        </p:txBody>
      </p:sp>
      <p:sp>
        <p:nvSpPr>
          <p:cNvPr id="18" name="Text 11"/>
          <p:cNvSpPr txBox="1"/>
          <p:nvPr/>
        </p:nvSpPr>
        <p:spPr>
          <a:xfrm>
            <a:off x="5115154" y="1981505"/>
            <a:ext cx="600761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800" b="1" dirty="0">
                <a:solidFill>
                  <a:srgbClr val="16A34A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85%</a:t>
            </a:r>
            <a:endParaRPr lang="en-US" sz="1800" dirty="0"/>
          </a:p>
        </p:txBody>
      </p:sp>
      <p:sp>
        <p:nvSpPr>
          <p:cNvPr id="19" name="Text 12"/>
          <p:cNvSpPr txBox="1"/>
          <p:nvPr/>
        </p:nvSpPr>
        <p:spPr>
          <a:xfrm>
            <a:off x="5115154" y="2229307"/>
            <a:ext cx="600761" cy="1527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6E6E73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自动化程度</a:t>
            </a:r>
            <a:endParaRPr lang="en-US" sz="800" dirty="0"/>
          </a:p>
        </p:txBody>
      </p:sp>
      <p:sp>
        <p:nvSpPr>
          <p:cNvPr id="20" name="Shape 13"/>
          <p:cNvSpPr/>
          <p:nvPr/>
        </p:nvSpPr>
        <p:spPr>
          <a:xfrm>
            <a:off x="838505" y="3086100"/>
            <a:ext cx="4876495" cy="9144"/>
          </a:xfrm>
          <a:prstGeom prst="rect">
            <a:avLst/>
          </a:prstGeom>
          <a:solidFill>
            <a:srgbClr val="000000">
              <a:alpha val="5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21" name="Shape 14"/>
          <p:cNvSpPr/>
          <p:nvPr/>
        </p:nvSpPr>
        <p:spPr>
          <a:xfrm>
            <a:off x="838505" y="2628900"/>
            <a:ext cx="190195" cy="190195"/>
          </a:xfrm>
          <a:prstGeom prst="ellipse">
            <a:avLst/>
          </a:prstGeom>
          <a:solidFill>
            <a:srgbClr val="D1FAE5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22" name="Image 5" descr="preencoded.png"/>
          <p:cNvPicPr>
            <a:picLocks noChangeAspect="1"/>
          </p:cNvPicPr>
          <p:nvPr/>
        </p:nvPicPr>
        <p:blipFill>
          <a:blip r:embed="rId5"/>
          <a:srcRect l="-1648" r="-1648"/>
          <a:stretch>
            <a:fillRect/>
          </a:stretch>
        </p:blipFill>
        <p:spPr>
          <a:xfrm>
            <a:off x="890626" y="2676449"/>
            <a:ext cx="85954" cy="95098"/>
          </a:xfrm>
          <a:prstGeom prst="rect">
            <a:avLst/>
          </a:prstGeom>
        </p:spPr>
      </p:pic>
      <p:sp>
        <p:nvSpPr>
          <p:cNvPr id="23" name="Text 15"/>
          <p:cNvSpPr txBox="1"/>
          <p:nvPr/>
        </p:nvSpPr>
        <p:spPr>
          <a:xfrm>
            <a:off x="1143000" y="2609698"/>
            <a:ext cx="657454" cy="20025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b="1" dirty="0">
                <a:solidFill>
                  <a:srgbClr val="1D1D1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分析财报</a:t>
            </a:r>
            <a:endParaRPr lang="en-US" sz="1100" dirty="0"/>
          </a:p>
        </p:txBody>
      </p:sp>
      <p:sp>
        <p:nvSpPr>
          <p:cNvPr id="24" name="Text 16"/>
          <p:cNvSpPr txBox="1"/>
          <p:nvPr/>
        </p:nvSpPr>
        <p:spPr>
          <a:xfrm>
            <a:off x="5372100" y="2628900"/>
            <a:ext cx="428854" cy="162763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16A34A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已完成</a:t>
            </a:r>
            <a:endParaRPr lang="en-US" sz="900" dirty="0"/>
          </a:p>
        </p:txBody>
      </p:sp>
      <p:sp>
        <p:nvSpPr>
          <p:cNvPr id="25" name="Text 17"/>
          <p:cNvSpPr txBox="1"/>
          <p:nvPr/>
        </p:nvSpPr>
        <p:spPr>
          <a:xfrm>
            <a:off x="1143000" y="2829154"/>
            <a:ext cx="4763110" cy="181051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6E6E73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快速解析财务数据，识别关键指标</a:t>
            </a:r>
            <a:endParaRPr lang="en-US" sz="900" dirty="0"/>
          </a:p>
        </p:txBody>
      </p:sp>
      <p:sp>
        <p:nvSpPr>
          <p:cNvPr id="26" name="Shape 18"/>
          <p:cNvSpPr/>
          <p:nvPr/>
        </p:nvSpPr>
        <p:spPr>
          <a:xfrm>
            <a:off x="838505" y="3667658"/>
            <a:ext cx="4876495" cy="9144"/>
          </a:xfrm>
          <a:prstGeom prst="rect">
            <a:avLst/>
          </a:prstGeom>
          <a:solidFill>
            <a:srgbClr val="000000">
              <a:alpha val="5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27" name="Shape 19"/>
          <p:cNvSpPr/>
          <p:nvPr/>
        </p:nvSpPr>
        <p:spPr>
          <a:xfrm>
            <a:off x="838505" y="3209544"/>
            <a:ext cx="190195" cy="190195"/>
          </a:xfrm>
          <a:prstGeom prst="ellipse">
            <a:avLst/>
          </a:prstGeom>
          <a:solidFill>
            <a:srgbClr val="D1FAE5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28" name="Image 6" descr="preencoded.png"/>
          <p:cNvPicPr>
            <a:picLocks noChangeAspect="1"/>
          </p:cNvPicPr>
          <p:nvPr/>
        </p:nvPicPr>
        <p:blipFill>
          <a:blip r:embed="rId5"/>
          <a:srcRect l="-1648" r="-1648"/>
          <a:stretch>
            <a:fillRect/>
          </a:stretch>
        </p:blipFill>
        <p:spPr>
          <a:xfrm>
            <a:off x="890626" y="3258007"/>
            <a:ext cx="85954" cy="95098"/>
          </a:xfrm>
          <a:prstGeom prst="rect">
            <a:avLst/>
          </a:prstGeom>
        </p:spPr>
      </p:pic>
      <p:sp>
        <p:nvSpPr>
          <p:cNvPr id="29" name="Text 20"/>
          <p:cNvSpPr txBox="1"/>
          <p:nvPr/>
        </p:nvSpPr>
        <p:spPr>
          <a:xfrm>
            <a:off x="1143000" y="3191256"/>
            <a:ext cx="943661" cy="20025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b="1" dirty="0">
                <a:solidFill>
                  <a:srgbClr val="1D1D1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生成投资建议</a:t>
            </a:r>
            <a:endParaRPr lang="en-US" sz="1100" dirty="0"/>
          </a:p>
        </p:txBody>
      </p:sp>
      <p:sp>
        <p:nvSpPr>
          <p:cNvPr id="30" name="Text 21"/>
          <p:cNvSpPr txBox="1"/>
          <p:nvPr/>
        </p:nvSpPr>
        <p:spPr>
          <a:xfrm>
            <a:off x="5372100" y="3209544"/>
            <a:ext cx="428854" cy="162763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16A34A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已完成</a:t>
            </a:r>
            <a:endParaRPr lang="en-US" sz="900" dirty="0"/>
          </a:p>
        </p:txBody>
      </p:sp>
      <p:sp>
        <p:nvSpPr>
          <p:cNvPr id="31" name="Text 22"/>
          <p:cNvSpPr txBox="1"/>
          <p:nvPr/>
        </p:nvSpPr>
        <p:spPr>
          <a:xfrm>
            <a:off x="1143000" y="3409798"/>
            <a:ext cx="4763110" cy="181051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6E6E73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基于历史数据生成投资策略</a:t>
            </a:r>
            <a:endParaRPr lang="en-US" sz="900" dirty="0"/>
          </a:p>
        </p:txBody>
      </p:sp>
      <p:sp>
        <p:nvSpPr>
          <p:cNvPr id="32" name="Shape 23"/>
          <p:cNvSpPr/>
          <p:nvPr/>
        </p:nvSpPr>
        <p:spPr>
          <a:xfrm>
            <a:off x="838505" y="4248302"/>
            <a:ext cx="4876495" cy="9144"/>
          </a:xfrm>
          <a:prstGeom prst="rect">
            <a:avLst/>
          </a:prstGeom>
          <a:solidFill>
            <a:srgbClr val="000000">
              <a:alpha val="5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33" name="Shape 24"/>
          <p:cNvSpPr/>
          <p:nvPr/>
        </p:nvSpPr>
        <p:spPr>
          <a:xfrm>
            <a:off x="838505" y="3791102"/>
            <a:ext cx="190195" cy="190195"/>
          </a:xfrm>
          <a:prstGeom prst="ellipse">
            <a:avLst/>
          </a:prstGeom>
          <a:solidFill>
            <a:srgbClr val="D1FAE5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34" name="Image 7" descr="preencoded.png"/>
          <p:cNvPicPr>
            <a:picLocks noChangeAspect="1"/>
          </p:cNvPicPr>
          <p:nvPr/>
        </p:nvPicPr>
        <p:blipFill>
          <a:blip r:embed="rId5"/>
          <a:srcRect l="-1648" r="-1648"/>
          <a:stretch>
            <a:fillRect/>
          </a:stretch>
        </p:blipFill>
        <p:spPr>
          <a:xfrm>
            <a:off x="890626" y="3838651"/>
            <a:ext cx="85954" cy="95098"/>
          </a:xfrm>
          <a:prstGeom prst="rect">
            <a:avLst/>
          </a:prstGeom>
        </p:spPr>
      </p:pic>
      <p:sp>
        <p:nvSpPr>
          <p:cNvPr id="35" name="Text 25"/>
          <p:cNvSpPr txBox="1"/>
          <p:nvPr/>
        </p:nvSpPr>
        <p:spPr>
          <a:xfrm>
            <a:off x="1143000" y="3771900"/>
            <a:ext cx="943661" cy="20025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b="1" dirty="0">
                <a:solidFill>
                  <a:srgbClr val="1D1D1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回测历史数据</a:t>
            </a:r>
            <a:endParaRPr lang="en-US" sz="1100" dirty="0"/>
          </a:p>
        </p:txBody>
      </p:sp>
      <p:sp>
        <p:nvSpPr>
          <p:cNvPr id="36" name="Text 26"/>
          <p:cNvSpPr txBox="1"/>
          <p:nvPr/>
        </p:nvSpPr>
        <p:spPr>
          <a:xfrm>
            <a:off x="5372100" y="3791102"/>
            <a:ext cx="428854" cy="162763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16A34A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已完成</a:t>
            </a:r>
            <a:endParaRPr lang="en-US" sz="900" dirty="0"/>
          </a:p>
        </p:txBody>
      </p:sp>
      <p:sp>
        <p:nvSpPr>
          <p:cNvPr id="37" name="Text 27"/>
          <p:cNvSpPr txBox="1"/>
          <p:nvPr/>
        </p:nvSpPr>
        <p:spPr>
          <a:xfrm>
            <a:off x="1143000" y="3991356"/>
            <a:ext cx="4763110" cy="181051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6E6E73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验证策略在历史数据中的表现</a:t>
            </a:r>
            <a:endParaRPr lang="en-US" sz="900" dirty="0"/>
          </a:p>
        </p:txBody>
      </p:sp>
      <p:sp>
        <p:nvSpPr>
          <p:cNvPr id="38" name="Shape 28"/>
          <p:cNvSpPr/>
          <p:nvPr/>
        </p:nvSpPr>
        <p:spPr>
          <a:xfrm>
            <a:off x="838505" y="4371746"/>
            <a:ext cx="190195" cy="190195"/>
          </a:xfrm>
          <a:prstGeom prst="ellipse">
            <a:avLst/>
          </a:prstGeom>
          <a:solidFill>
            <a:srgbClr val="D1FAE5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39" name="Image 8" descr="preencoded.png"/>
          <p:cNvPicPr>
            <a:picLocks noChangeAspect="1"/>
          </p:cNvPicPr>
          <p:nvPr/>
        </p:nvPicPr>
        <p:blipFill>
          <a:blip r:embed="rId5"/>
          <a:srcRect l="-1648" r="-1648"/>
          <a:stretch>
            <a:fillRect/>
          </a:stretch>
        </p:blipFill>
        <p:spPr>
          <a:xfrm>
            <a:off x="890626" y="4419295"/>
            <a:ext cx="85954" cy="95098"/>
          </a:xfrm>
          <a:prstGeom prst="rect">
            <a:avLst/>
          </a:prstGeom>
        </p:spPr>
      </p:pic>
      <p:sp>
        <p:nvSpPr>
          <p:cNvPr id="40" name="Text 29"/>
          <p:cNvSpPr txBox="1"/>
          <p:nvPr/>
        </p:nvSpPr>
        <p:spPr>
          <a:xfrm>
            <a:off x="1143000" y="4352544"/>
            <a:ext cx="943661" cy="20025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b="1" dirty="0">
                <a:solidFill>
                  <a:srgbClr val="1D1D1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优化资产配置</a:t>
            </a:r>
            <a:endParaRPr lang="en-US" sz="1100" dirty="0"/>
          </a:p>
        </p:txBody>
      </p:sp>
      <p:sp>
        <p:nvSpPr>
          <p:cNvPr id="41" name="Text 30"/>
          <p:cNvSpPr txBox="1"/>
          <p:nvPr/>
        </p:nvSpPr>
        <p:spPr>
          <a:xfrm>
            <a:off x="5372100" y="4371746"/>
            <a:ext cx="428854" cy="162763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16A34A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已完成</a:t>
            </a:r>
            <a:endParaRPr lang="en-US" sz="900" dirty="0"/>
          </a:p>
        </p:txBody>
      </p:sp>
      <p:sp>
        <p:nvSpPr>
          <p:cNvPr id="42" name="Text 31"/>
          <p:cNvSpPr txBox="1"/>
          <p:nvPr/>
        </p:nvSpPr>
        <p:spPr>
          <a:xfrm>
            <a:off x="1143000" y="4572000"/>
            <a:ext cx="4763110" cy="181051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6E6E73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自动调整投资组合比例</a:t>
            </a:r>
            <a:endParaRPr lang="en-US" sz="900" dirty="0"/>
          </a:p>
        </p:txBody>
      </p:sp>
      <p:sp>
        <p:nvSpPr>
          <p:cNvPr id="43" name="Shape 32"/>
          <p:cNvSpPr/>
          <p:nvPr/>
        </p:nvSpPr>
        <p:spPr>
          <a:xfrm>
            <a:off x="838505" y="4981651"/>
            <a:ext cx="4876495" cy="428854"/>
          </a:xfrm>
          <a:prstGeom prst="roundRect">
            <a:avLst>
              <a:gd name="adj" fmla="val 113717"/>
            </a:avLst>
          </a:prstGeom>
          <a:solidFill>
            <a:srgbClr val="F0FDF4"/>
          </a:solidFill>
          <a:ln w="12700">
            <a:solidFill>
              <a:srgbClr val="DCFCE7"/>
            </a:solidFill>
            <a:prstDash val="solid"/>
          </a:ln>
        </p:spPr>
      </p:sp>
      <p:sp>
        <p:nvSpPr>
          <p:cNvPr id="44" name="Text 33"/>
          <p:cNvSpPr txBox="1"/>
          <p:nvPr/>
        </p:nvSpPr>
        <p:spPr>
          <a:xfrm>
            <a:off x="961949" y="5105095"/>
            <a:ext cx="2667305" cy="181051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166534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AI优势：数据处理速度、客观性、无情绪干扰</a:t>
            </a:r>
            <a:endParaRPr lang="en-US" sz="900" dirty="0"/>
          </a:p>
        </p:txBody>
      </p:sp>
      <p:sp>
        <p:nvSpPr>
          <p:cNvPr id="45" name="Text 34"/>
          <p:cNvSpPr txBox="1"/>
          <p:nvPr/>
        </p:nvSpPr>
        <p:spPr>
          <a:xfrm>
            <a:off x="5343754" y="5105095"/>
            <a:ext cx="333756" cy="181051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b="1" dirty="0">
                <a:solidFill>
                  <a:srgbClr val="16A34A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高效</a:t>
            </a:r>
            <a:endParaRPr lang="en-US" sz="900" dirty="0"/>
          </a:p>
        </p:txBody>
      </p:sp>
      <p:sp>
        <p:nvSpPr>
          <p:cNvPr id="46" name="Shape 35"/>
          <p:cNvSpPr/>
          <p:nvPr/>
        </p:nvSpPr>
        <p:spPr>
          <a:xfrm>
            <a:off x="6476695" y="1943100"/>
            <a:ext cx="476402" cy="476402"/>
          </a:xfrm>
          <a:prstGeom prst="roundRect">
            <a:avLst>
              <a:gd name="adj" fmla="val 92131"/>
            </a:avLst>
          </a:prstGeom>
          <a:solidFill>
            <a:srgbClr val="FEF2F2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47" name="Image 9" descr="preencoded.png"/>
          <p:cNvPicPr>
            <a:picLocks noChangeAspect="1"/>
          </p:cNvPicPr>
          <p:nvPr/>
        </p:nvPicPr>
        <p:blipFill>
          <a:blip r:embed="rId6"/>
          <a:srcRect t="-600" b="-600"/>
          <a:stretch>
            <a:fillRect/>
          </a:stretch>
        </p:blipFill>
        <p:spPr>
          <a:xfrm>
            <a:off x="6624828" y="2076602"/>
            <a:ext cx="181051" cy="209398"/>
          </a:xfrm>
          <a:prstGeom prst="rect">
            <a:avLst/>
          </a:prstGeom>
        </p:spPr>
      </p:pic>
      <p:sp>
        <p:nvSpPr>
          <p:cNvPr id="48" name="Text 36"/>
          <p:cNvSpPr txBox="1"/>
          <p:nvPr/>
        </p:nvSpPr>
        <p:spPr>
          <a:xfrm>
            <a:off x="7105802" y="1943100"/>
            <a:ext cx="1068934" cy="277063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1D1D1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AI不能做的</a:t>
            </a:r>
            <a:endParaRPr lang="en-US" sz="1500" dirty="0"/>
          </a:p>
        </p:txBody>
      </p:sp>
      <p:sp>
        <p:nvSpPr>
          <p:cNvPr id="49" name="Text 37"/>
          <p:cNvSpPr txBox="1"/>
          <p:nvPr/>
        </p:nvSpPr>
        <p:spPr>
          <a:xfrm>
            <a:off x="7105802" y="2238451"/>
            <a:ext cx="1028700" cy="181051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6E6E73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人类独特价值</a:t>
            </a:r>
            <a:endParaRPr lang="en-US" sz="900" dirty="0"/>
          </a:p>
        </p:txBody>
      </p:sp>
      <p:sp>
        <p:nvSpPr>
          <p:cNvPr id="50" name="Text 38"/>
          <p:cNvSpPr txBox="1"/>
          <p:nvPr/>
        </p:nvSpPr>
        <p:spPr>
          <a:xfrm>
            <a:off x="10753344" y="1981505"/>
            <a:ext cx="600761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800" b="1" dirty="0">
                <a:solidFill>
                  <a:srgbClr val="DC2626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15%</a:t>
            </a:r>
            <a:endParaRPr lang="en-US" sz="1800" dirty="0"/>
          </a:p>
        </p:txBody>
      </p:sp>
      <p:sp>
        <p:nvSpPr>
          <p:cNvPr id="51" name="Text 39"/>
          <p:cNvSpPr txBox="1"/>
          <p:nvPr/>
        </p:nvSpPr>
        <p:spPr>
          <a:xfrm>
            <a:off x="10753344" y="2229307"/>
            <a:ext cx="600761" cy="1527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6E6E73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需人工介入</a:t>
            </a:r>
            <a:endParaRPr lang="en-US" sz="800" dirty="0"/>
          </a:p>
        </p:txBody>
      </p:sp>
      <p:sp>
        <p:nvSpPr>
          <p:cNvPr id="52" name="Shape 40"/>
          <p:cNvSpPr/>
          <p:nvPr/>
        </p:nvSpPr>
        <p:spPr>
          <a:xfrm>
            <a:off x="6476695" y="3086100"/>
            <a:ext cx="4876495" cy="9144"/>
          </a:xfrm>
          <a:prstGeom prst="rect">
            <a:avLst/>
          </a:prstGeom>
          <a:solidFill>
            <a:srgbClr val="000000">
              <a:alpha val="5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53" name="Shape 41"/>
          <p:cNvSpPr/>
          <p:nvPr/>
        </p:nvSpPr>
        <p:spPr>
          <a:xfrm>
            <a:off x="6476695" y="2628900"/>
            <a:ext cx="190195" cy="190195"/>
          </a:xfrm>
          <a:prstGeom prst="ellipse">
            <a:avLst/>
          </a:prstGeom>
          <a:solidFill>
            <a:srgbClr val="FEE2E2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54" name="Image 10" descr="preencoded.png"/>
          <p:cNvPicPr>
            <a:picLocks noChangeAspect="1"/>
          </p:cNvPicPr>
          <p:nvPr/>
        </p:nvPicPr>
        <p:blipFill>
          <a:blip r:embed="rId7"/>
          <a:srcRect l="-3205" r="-3205"/>
          <a:stretch>
            <a:fillRect/>
          </a:stretch>
        </p:blipFill>
        <p:spPr>
          <a:xfrm>
            <a:off x="6534302" y="2676449"/>
            <a:ext cx="75895" cy="95098"/>
          </a:xfrm>
          <a:prstGeom prst="rect">
            <a:avLst/>
          </a:prstGeom>
        </p:spPr>
      </p:pic>
      <p:sp>
        <p:nvSpPr>
          <p:cNvPr id="55" name="Text 42"/>
          <p:cNvSpPr txBox="1"/>
          <p:nvPr/>
        </p:nvSpPr>
        <p:spPr>
          <a:xfrm>
            <a:off x="6782105" y="2609698"/>
            <a:ext cx="1245413" cy="20025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b="1" dirty="0">
                <a:solidFill>
                  <a:srgbClr val="1D1D1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替你承担决策后果</a:t>
            </a:r>
            <a:endParaRPr lang="en-US" sz="1100" dirty="0"/>
          </a:p>
        </p:txBody>
      </p:sp>
      <p:sp>
        <p:nvSpPr>
          <p:cNvPr id="56" name="Text 43"/>
          <p:cNvSpPr txBox="1"/>
          <p:nvPr/>
        </p:nvSpPr>
        <p:spPr>
          <a:xfrm>
            <a:off x="11011205" y="2628900"/>
            <a:ext cx="428854" cy="162763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DC2626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需人工</a:t>
            </a:r>
            <a:endParaRPr lang="en-US" sz="900" dirty="0"/>
          </a:p>
        </p:txBody>
      </p:sp>
      <p:sp>
        <p:nvSpPr>
          <p:cNvPr id="57" name="Text 44"/>
          <p:cNvSpPr txBox="1"/>
          <p:nvPr/>
        </p:nvSpPr>
        <p:spPr>
          <a:xfrm>
            <a:off x="6782105" y="2829154"/>
            <a:ext cx="4763110" cy="181051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6E6E73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投资决策的最终责任由人承担</a:t>
            </a:r>
            <a:endParaRPr lang="en-US" sz="900" dirty="0"/>
          </a:p>
        </p:txBody>
      </p:sp>
      <p:sp>
        <p:nvSpPr>
          <p:cNvPr id="58" name="Shape 45"/>
          <p:cNvSpPr/>
          <p:nvPr/>
        </p:nvSpPr>
        <p:spPr>
          <a:xfrm>
            <a:off x="6476695" y="3667658"/>
            <a:ext cx="4876495" cy="9144"/>
          </a:xfrm>
          <a:prstGeom prst="rect">
            <a:avLst/>
          </a:prstGeom>
          <a:solidFill>
            <a:srgbClr val="000000">
              <a:alpha val="5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59" name="Shape 46"/>
          <p:cNvSpPr/>
          <p:nvPr/>
        </p:nvSpPr>
        <p:spPr>
          <a:xfrm>
            <a:off x="6476695" y="3209544"/>
            <a:ext cx="190195" cy="190195"/>
          </a:xfrm>
          <a:prstGeom prst="ellipse">
            <a:avLst/>
          </a:prstGeom>
          <a:solidFill>
            <a:srgbClr val="FEE2E2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60" name="Image 11" descr="preencoded.png"/>
          <p:cNvPicPr>
            <a:picLocks noChangeAspect="1"/>
          </p:cNvPicPr>
          <p:nvPr/>
        </p:nvPicPr>
        <p:blipFill>
          <a:blip r:embed="rId7"/>
          <a:srcRect l="-3205" r="-3205"/>
          <a:stretch>
            <a:fillRect/>
          </a:stretch>
        </p:blipFill>
        <p:spPr>
          <a:xfrm>
            <a:off x="6534302" y="3258007"/>
            <a:ext cx="75895" cy="95098"/>
          </a:xfrm>
          <a:prstGeom prst="rect">
            <a:avLst/>
          </a:prstGeom>
        </p:spPr>
      </p:pic>
      <p:sp>
        <p:nvSpPr>
          <p:cNvPr id="61" name="Text 47"/>
          <p:cNvSpPr txBox="1"/>
          <p:nvPr/>
        </p:nvSpPr>
        <p:spPr>
          <a:xfrm>
            <a:off x="6782105" y="3191256"/>
            <a:ext cx="1399032" cy="20025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b="1" dirty="0">
                <a:solidFill>
                  <a:srgbClr val="1D1D1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管理你的恐惧与贪婪</a:t>
            </a:r>
            <a:endParaRPr lang="en-US" sz="1100" dirty="0"/>
          </a:p>
        </p:txBody>
      </p:sp>
      <p:sp>
        <p:nvSpPr>
          <p:cNvPr id="62" name="Text 48"/>
          <p:cNvSpPr txBox="1"/>
          <p:nvPr/>
        </p:nvSpPr>
        <p:spPr>
          <a:xfrm>
            <a:off x="11011205" y="3209544"/>
            <a:ext cx="428854" cy="162763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DC2626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需人工</a:t>
            </a:r>
            <a:endParaRPr lang="en-US" sz="900" dirty="0"/>
          </a:p>
        </p:txBody>
      </p:sp>
      <p:sp>
        <p:nvSpPr>
          <p:cNvPr id="63" name="Text 49"/>
          <p:cNvSpPr txBox="1"/>
          <p:nvPr/>
        </p:nvSpPr>
        <p:spPr>
          <a:xfrm>
            <a:off x="6782105" y="3409798"/>
            <a:ext cx="4763110" cy="181051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6E6E73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情绪管理是人类的独特能力</a:t>
            </a:r>
            <a:endParaRPr lang="en-US" sz="900" dirty="0"/>
          </a:p>
        </p:txBody>
      </p:sp>
      <p:sp>
        <p:nvSpPr>
          <p:cNvPr id="64" name="Shape 50"/>
          <p:cNvSpPr/>
          <p:nvPr/>
        </p:nvSpPr>
        <p:spPr>
          <a:xfrm>
            <a:off x="6476695" y="4248302"/>
            <a:ext cx="4876495" cy="9144"/>
          </a:xfrm>
          <a:prstGeom prst="rect">
            <a:avLst/>
          </a:prstGeom>
          <a:solidFill>
            <a:srgbClr val="000000">
              <a:alpha val="5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65" name="Shape 51"/>
          <p:cNvSpPr/>
          <p:nvPr/>
        </p:nvSpPr>
        <p:spPr>
          <a:xfrm>
            <a:off x="6476695" y="3791102"/>
            <a:ext cx="190195" cy="190195"/>
          </a:xfrm>
          <a:prstGeom prst="ellipse">
            <a:avLst/>
          </a:prstGeom>
          <a:solidFill>
            <a:srgbClr val="FEE2E2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66" name="Image 12" descr="preencoded.png"/>
          <p:cNvPicPr>
            <a:picLocks noChangeAspect="1"/>
          </p:cNvPicPr>
          <p:nvPr/>
        </p:nvPicPr>
        <p:blipFill>
          <a:blip r:embed="rId7"/>
          <a:srcRect l="-3205" r="-3205"/>
          <a:stretch>
            <a:fillRect/>
          </a:stretch>
        </p:blipFill>
        <p:spPr>
          <a:xfrm>
            <a:off x="6534302" y="3838651"/>
            <a:ext cx="75895" cy="95098"/>
          </a:xfrm>
          <a:prstGeom prst="rect">
            <a:avLst/>
          </a:prstGeom>
        </p:spPr>
      </p:pic>
      <p:sp>
        <p:nvSpPr>
          <p:cNvPr id="67" name="Text 52"/>
          <p:cNvSpPr txBox="1"/>
          <p:nvPr/>
        </p:nvSpPr>
        <p:spPr>
          <a:xfrm>
            <a:off x="6782105" y="3771900"/>
            <a:ext cx="1553566" cy="20025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b="1" dirty="0">
                <a:solidFill>
                  <a:srgbClr val="1D1D1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在市场崩溃时保持理性</a:t>
            </a:r>
            <a:endParaRPr lang="en-US" sz="1100" dirty="0"/>
          </a:p>
        </p:txBody>
      </p:sp>
      <p:sp>
        <p:nvSpPr>
          <p:cNvPr id="68" name="Text 53"/>
          <p:cNvSpPr txBox="1"/>
          <p:nvPr/>
        </p:nvSpPr>
        <p:spPr>
          <a:xfrm>
            <a:off x="11011205" y="3791102"/>
            <a:ext cx="428854" cy="162763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DC2626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需人工</a:t>
            </a:r>
            <a:endParaRPr lang="en-US" sz="900" dirty="0"/>
          </a:p>
        </p:txBody>
      </p:sp>
      <p:sp>
        <p:nvSpPr>
          <p:cNvPr id="69" name="Text 54"/>
          <p:cNvSpPr txBox="1"/>
          <p:nvPr/>
        </p:nvSpPr>
        <p:spPr>
          <a:xfrm>
            <a:off x="6782105" y="3991356"/>
            <a:ext cx="4763110" cy="181051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6E6E73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极端情况下的判断力</a:t>
            </a:r>
            <a:endParaRPr lang="en-US" sz="900" dirty="0"/>
          </a:p>
        </p:txBody>
      </p:sp>
      <p:sp>
        <p:nvSpPr>
          <p:cNvPr id="70" name="Shape 55"/>
          <p:cNvSpPr/>
          <p:nvPr/>
        </p:nvSpPr>
        <p:spPr>
          <a:xfrm>
            <a:off x="6476695" y="4371746"/>
            <a:ext cx="190195" cy="190195"/>
          </a:xfrm>
          <a:prstGeom prst="ellipse">
            <a:avLst/>
          </a:prstGeom>
          <a:solidFill>
            <a:srgbClr val="FEE2E2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71" name="Image 13" descr="preencoded.png"/>
          <p:cNvPicPr>
            <a:picLocks noChangeAspect="1"/>
          </p:cNvPicPr>
          <p:nvPr/>
        </p:nvPicPr>
        <p:blipFill>
          <a:blip r:embed="rId7"/>
          <a:srcRect l="-3205" r="-3205"/>
          <a:stretch>
            <a:fillRect/>
          </a:stretch>
        </p:blipFill>
        <p:spPr>
          <a:xfrm>
            <a:off x="6534302" y="4419295"/>
            <a:ext cx="75895" cy="95098"/>
          </a:xfrm>
          <a:prstGeom prst="rect">
            <a:avLst/>
          </a:prstGeom>
        </p:spPr>
      </p:pic>
      <p:sp>
        <p:nvSpPr>
          <p:cNvPr id="72" name="Text 56"/>
          <p:cNvSpPr txBox="1"/>
          <p:nvPr/>
        </p:nvSpPr>
        <p:spPr>
          <a:xfrm>
            <a:off x="6782105" y="4352544"/>
            <a:ext cx="1553566" cy="20025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b="1" dirty="0">
                <a:solidFill>
                  <a:srgbClr val="1D1D1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建立属于你的投资哲学</a:t>
            </a:r>
            <a:endParaRPr lang="en-US" sz="1100" dirty="0"/>
          </a:p>
        </p:txBody>
      </p:sp>
      <p:sp>
        <p:nvSpPr>
          <p:cNvPr id="73" name="Text 57"/>
          <p:cNvSpPr txBox="1"/>
          <p:nvPr/>
        </p:nvSpPr>
        <p:spPr>
          <a:xfrm>
            <a:off x="11011205" y="4371746"/>
            <a:ext cx="428854" cy="162763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DC2626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需人工</a:t>
            </a:r>
            <a:endParaRPr lang="en-US" sz="900" dirty="0"/>
          </a:p>
        </p:txBody>
      </p:sp>
      <p:sp>
        <p:nvSpPr>
          <p:cNvPr id="74" name="Text 58"/>
          <p:cNvSpPr txBox="1"/>
          <p:nvPr/>
        </p:nvSpPr>
        <p:spPr>
          <a:xfrm>
            <a:off x="6782105" y="4572000"/>
            <a:ext cx="4763110" cy="181051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6E6E73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个性化的投资理念形成</a:t>
            </a:r>
            <a:endParaRPr lang="en-US" sz="900" dirty="0"/>
          </a:p>
        </p:txBody>
      </p:sp>
      <p:sp>
        <p:nvSpPr>
          <p:cNvPr id="75" name="Shape 59"/>
          <p:cNvSpPr/>
          <p:nvPr/>
        </p:nvSpPr>
        <p:spPr>
          <a:xfrm>
            <a:off x="6476695" y="4981651"/>
            <a:ext cx="4876495" cy="448056"/>
          </a:xfrm>
          <a:prstGeom prst="roundRect">
            <a:avLst>
              <a:gd name="adj" fmla="val 104212"/>
            </a:avLst>
          </a:prstGeom>
          <a:solidFill>
            <a:srgbClr val="FEF2F2"/>
          </a:solidFill>
          <a:ln w="12700">
            <a:solidFill>
              <a:srgbClr val="FEE2E2"/>
            </a:solidFill>
            <a:prstDash val="solid"/>
          </a:ln>
        </p:spPr>
      </p:sp>
      <p:sp>
        <p:nvSpPr>
          <p:cNvPr id="76" name="Text 60"/>
          <p:cNvSpPr txBox="1"/>
          <p:nvPr/>
        </p:nvSpPr>
        <p:spPr>
          <a:xfrm>
            <a:off x="7070141" y="5134356"/>
            <a:ext cx="3698748" cy="162763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DC2626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金融资产持续增值的核心 = 深度认知 × 情绪管理能力</a:t>
            </a:r>
            <a:endParaRPr lang="en-US" sz="1100" dirty="0"/>
          </a:p>
        </p:txBody>
      </p:sp>
      <p:sp>
        <p:nvSpPr>
          <p:cNvPr id="77" name="Shape 61"/>
          <p:cNvSpPr/>
          <p:nvPr/>
        </p:nvSpPr>
        <p:spPr>
          <a:xfrm>
            <a:off x="609905" y="6424574"/>
            <a:ext cx="75895" cy="75895"/>
          </a:xfrm>
          <a:prstGeom prst="ellipse">
            <a:avLst/>
          </a:prstGeom>
          <a:solidFill>
            <a:srgbClr val="2563EB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78" name="Text 62"/>
          <p:cNvSpPr txBox="1"/>
          <p:nvPr/>
        </p:nvSpPr>
        <p:spPr>
          <a:xfrm>
            <a:off x="761695" y="6381598"/>
            <a:ext cx="558698" cy="162763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6E6E73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第 20 页</a:t>
            </a:r>
            <a:endParaRPr lang="en-US" sz="900" dirty="0"/>
          </a:p>
        </p:txBody>
      </p:sp>
      <p:sp>
        <p:nvSpPr>
          <p:cNvPr id="79" name="Text 63"/>
          <p:cNvSpPr txBox="1"/>
          <p:nvPr/>
        </p:nvSpPr>
        <p:spPr>
          <a:xfrm>
            <a:off x="11011205" y="6409944"/>
            <a:ext cx="581558" cy="13350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b="1" kern="0" spc="75" dirty="0">
                <a:solidFill>
                  <a:srgbClr val="6E6E73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启昌学堂</a:t>
            </a:r>
            <a:endParaRPr lang="en-US" sz="9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E0E0E0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AFC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-1904695" y="-1904695"/>
            <a:ext cx="8572500" cy="8572500"/>
          </a:xfrm>
          <a:prstGeom prst="rect">
            <a:avLst/>
          </a:prstGeom>
        </p:spPr>
      </p:pic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5524805" y="190195"/>
            <a:ext cx="8572500" cy="8572500"/>
          </a:xfrm>
          <a:prstGeom prst="rect">
            <a:avLst/>
          </a:prstGeom>
        </p:spPr>
      </p:pic>
      <p:pic>
        <p:nvPicPr>
          <p:cNvPr id="6" name="Image 2" descr="preencoded.png"/>
          <p:cNvPicPr>
            <a:picLocks noChangeAspect="1"/>
          </p:cNvPicPr>
          <p:nvPr/>
        </p:nvPicPr>
        <p:blipFill>
          <a:blip r:embed="rId3">
            <a:alphaModFix amt="70000"/>
          </a:blip>
          <a:srcRect/>
          <a:stretch>
            <a:fillRect/>
          </a:stretch>
        </p:blipFill>
        <p:spPr>
          <a:xfrm>
            <a:off x="3238805" y="571500"/>
            <a:ext cx="5715000" cy="5715000"/>
          </a:xfrm>
          <a:prstGeom prst="rect">
            <a:avLst/>
          </a:prstGeom>
        </p:spPr>
      </p:pic>
      <p:sp>
        <p:nvSpPr>
          <p:cNvPr id="7" name="Shape 2"/>
          <p:cNvSpPr/>
          <p:nvPr/>
        </p:nvSpPr>
        <p:spPr>
          <a:xfrm>
            <a:off x="476402" y="-952805"/>
            <a:ext cx="8591702" cy="7830007"/>
          </a:xfrm>
          <a:prstGeom prst="roundRect">
            <a:avLst>
              <a:gd name="adj" fmla="val 11678"/>
            </a:avLst>
          </a:prstGeom>
          <a:noFill/>
          <a:ln w="12700">
            <a:solidFill>
              <a:srgbClr val="0071E3">
                <a:alpha val="4000"/>
              </a:srgbClr>
            </a:solidFill>
            <a:prstDash val="solid"/>
          </a:ln>
        </p:spPr>
      </p:sp>
      <p:sp>
        <p:nvSpPr>
          <p:cNvPr id="8" name="Shape 3"/>
          <p:cNvSpPr/>
          <p:nvPr/>
        </p:nvSpPr>
        <p:spPr>
          <a:xfrm>
            <a:off x="7429500" y="3524098"/>
            <a:ext cx="4304995" cy="4304995"/>
          </a:xfrm>
          <a:prstGeom prst="ellipse">
            <a:avLst/>
          </a:prstGeom>
          <a:noFill/>
          <a:ln w="12700">
            <a:solidFill>
              <a:srgbClr val="6366F1">
                <a:alpha val="10000"/>
              </a:srgbClr>
            </a:solidFill>
            <a:prstDash val="solid"/>
          </a:ln>
        </p:spPr>
      </p:sp>
      <p:pic>
        <p:nvPicPr>
          <p:cNvPr id="9" name="Image 3" descr="preencoded.png"/>
          <p:cNvPicPr>
            <a:picLocks noChangeAspect="1"/>
          </p:cNvPicPr>
          <p:nvPr/>
        </p:nvPicPr>
        <p:blipFill>
          <a:blip r:embed="rId4">
            <a:alphaModFix amt="4000"/>
          </a:blip>
          <a:srcRect/>
          <a:stretch>
            <a:fillRect/>
          </a:stretch>
        </p:blipFill>
        <p:spPr>
          <a:xfrm>
            <a:off x="7715707" y="2667305"/>
            <a:ext cx="3619195" cy="3619195"/>
          </a:xfrm>
          <a:prstGeom prst="rect">
            <a:avLst/>
          </a:prstGeom>
        </p:spPr>
      </p:pic>
      <p:sp>
        <p:nvSpPr>
          <p:cNvPr id="10" name="Shape 4"/>
          <p:cNvSpPr/>
          <p:nvPr/>
        </p:nvSpPr>
        <p:spPr>
          <a:xfrm>
            <a:off x="457200" y="495605"/>
            <a:ext cx="75895" cy="75895"/>
          </a:xfrm>
          <a:prstGeom prst="ellipse">
            <a:avLst/>
          </a:prstGeom>
          <a:solidFill>
            <a:srgbClr val="0071E3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1" name="Text 5"/>
          <p:cNvSpPr txBox="1"/>
          <p:nvPr/>
        </p:nvSpPr>
        <p:spPr>
          <a:xfrm>
            <a:off x="647395" y="457200"/>
            <a:ext cx="2159813" cy="1527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b="1" kern="0" spc="150" dirty="0">
                <a:solidFill>
                  <a:srgbClr val="9CA3A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Core Competitiveness</a:t>
            </a:r>
            <a:endParaRPr lang="en-US" sz="1000" dirty="0"/>
          </a:p>
        </p:txBody>
      </p:sp>
      <p:sp>
        <p:nvSpPr>
          <p:cNvPr id="12" name="Text 6"/>
          <p:cNvSpPr txBox="1"/>
          <p:nvPr/>
        </p:nvSpPr>
        <p:spPr>
          <a:xfrm>
            <a:off x="914400" y="1904695"/>
            <a:ext cx="10534802" cy="16002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4200" b="1" kern="0" spc="-75" dirty="0">
                <a:solidFill>
                  <a:srgbClr val="1D1D1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 AI可以给你信息，但无法给你</a:t>
            </a:r>
            <a:endParaRPr lang="en-US" sz="4200" dirty="0"/>
          </a:p>
          <a:p>
            <a:pPr marL="0" indent="0" algn="l">
              <a:buNone/>
            </a:pPr>
            <a:r>
              <a:rPr lang="en-US" sz="4200" b="1" kern="0" spc="-75" dirty="0">
                <a:solidFill>
                  <a:srgbClr val="0071E3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「系统的认知和情绪的稳定」</a:t>
            </a:r>
            <a:r>
              <a:rPr lang="en-US" sz="4200" b="1" kern="0" spc="-75" dirty="0">
                <a:solidFill>
                  <a:srgbClr val="1D1D1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。 </a:t>
            </a:r>
            <a:endParaRPr lang="en-US" sz="4200" dirty="0"/>
          </a:p>
        </p:txBody>
      </p:sp>
      <p:pic>
        <p:nvPicPr>
          <p:cNvPr id="13" name="Image 4" descr="preencoded.png"/>
          <p:cNvPicPr>
            <a:picLocks noChangeAspect="1"/>
          </p:cNvPicPr>
          <p:nvPr/>
        </p:nvPicPr>
        <p:blipFill>
          <a:blip r:embed="rId5"/>
          <a:srcRect t="-450" b="-450"/>
          <a:stretch>
            <a:fillRect/>
          </a:stretch>
        </p:blipFill>
        <p:spPr>
          <a:xfrm>
            <a:off x="914400" y="4581144"/>
            <a:ext cx="304495" cy="38405"/>
          </a:xfrm>
          <a:prstGeom prst="rect">
            <a:avLst/>
          </a:prstGeom>
        </p:spPr>
      </p:pic>
      <p:sp>
        <p:nvSpPr>
          <p:cNvPr id="14" name="Text 7"/>
          <p:cNvSpPr txBox="1"/>
          <p:nvPr/>
        </p:nvSpPr>
        <p:spPr>
          <a:xfrm>
            <a:off x="1447495" y="4381805"/>
            <a:ext cx="3477463" cy="43891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400" kern="0" spc="75" dirty="0">
                <a:solidFill>
                  <a:srgbClr val="6E6E73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 这才是真正的</a:t>
            </a:r>
            <a:r>
              <a:rPr lang="en-US" sz="2400" kern="0" spc="75" dirty="0">
                <a:solidFill>
                  <a:srgbClr val="1D1D1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竞争力</a:t>
            </a:r>
            <a:r>
              <a:rPr lang="en-US" sz="2400" kern="0" spc="75" dirty="0">
                <a:solidFill>
                  <a:srgbClr val="6E6E73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。 </a:t>
            </a:r>
            <a:endParaRPr lang="en-US" sz="2400" dirty="0"/>
          </a:p>
        </p:txBody>
      </p:sp>
      <p:sp>
        <p:nvSpPr>
          <p:cNvPr id="15" name="Text 8"/>
          <p:cNvSpPr txBox="1"/>
          <p:nvPr/>
        </p:nvSpPr>
        <p:spPr>
          <a:xfrm>
            <a:off x="10191902" y="6286500"/>
            <a:ext cx="1543507" cy="1911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kern="0" spc="75" dirty="0">
                <a:solidFill>
                  <a:srgbClr val="86868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启昌学堂</a:t>
            </a:r>
            <a:endParaRPr lang="en-US" sz="10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E0E0E0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A"/>
          </a:solidFill>
          <a:ln w="12700">
            <a:solidFill>
              <a:srgbClr val="FFFFFF">
                <a:alpha val="0"/>
              </a:srgbClr>
            </a:solidFill>
            <a:prstDash val="solid"/>
          </a:ln>
          <a:effectLst>
            <a:outerShdw blurRad="63500" dist="38100" dir="16200000" algn="bl" rotWithShape="0">
              <a:srgbClr val="000000">
                <a:alpha val="10000"/>
              </a:srgbClr>
            </a:outerShdw>
          </a:effectLst>
        </p:spPr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1">
            <a:alphaModFix amt="70000"/>
          </a:blip>
          <a:srcRect/>
          <a:stretch>
            <a:fillRect/>
          </a:stretch>
        </p:blipFill>
        <p:spPr>
          <a:xfrm>
            <a:off x="6476695" y="-1904695"/>
            <a:ext cx="7619695" cy="7619695"/>
          </a:xfrm>
          <a:prstGeom prst="rect">
            <a:avLst/>
          </a:prstGeom>
        </p:spPr>
      </p:pic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2">
            <a:alphaModFix amt="60000"/>
          </a:blip>
          <a:srcRect/>
          <a:stretch>
            <a:fillRect/>
          </a:stretch>
        </p:blipFill>
        <p:spPr>
          <a:xfrm>
            <a:off x="-1904695" y="1143000"/>
            <a:ext cx="8572500" cy="8572500"/>
          </a:xfrm>
          <a:prstGeom prst="rect">
            <a:avLst/>
          </a:prstGeom>
        </p:spPr>
      </p:pic>
      <p:sp>
        <p:nvSpPr>
          <p:cNvPr id="6" name="Shape 2"/>
          <p:cNvSpPr/>
          <p:nvPr/>
        </p:nvSpPr>
        <p:spPr>
          <a:xfrm>
            <a:off x="8382305" y="476402"/>
            <a:ext cx="5715000" cy="5715000"/>
          </a:xfrm>
          <a:prstGeom prst="ellipse">
            <a:avLst/>
          </a:prstGeom>
          <a:noFill/>
          <a:ln w="25400">
            <a:solidFill>
              <a:srgbClr val="0071E3">
                <a:alpha val="5000"/>
              </a:srgbClr>
            </a:solidFill>
            <a:prstDash val="solid"/>
          </a:ln>
        </p:spPr>
      </p:sp>
      <p:pic>
        <p:nvPicPr>
          <p:cNvPr id="7" name="Image 2" descr="preencoded.png"/>
          <p:cNvPicPr>
            <a:picLocks noChangeAspect="1"/>
          </p:cNvPicPr>
          <p:nvPr/>
        </p:nvPicPr>
        <p:blipFill>
          <a:blip r:embed="rId3"/>
          <a:srcRect l="-5" r="-5"/>
          <a:stretch>
            <a:fillRect/>
          </a:stretch>
        </p:blipFill>
        <p:spPr>
          <a:xfrm>
            <a:off x="761695" y="1524305"/>
            <a:ext cx="10668305" cy="4809744"/>
          </a:xfrm>
          <a:prstGeom prst="rect">
            <a:avLst/>
          </a:prstGeom>
        </p:spPr>
      </p:pic>
      <p:sp>
        <p:nvSpPr>
          <p:cNvPr id="8" name="Shape 3"/>
          <p:cNvSpPr/>
          <p:nvPr/>
        </p:nvSpPr>
        <p:spPr>
          <a:xfrm>
            <a:off x="1152144" y="1914754"/>
            <a:ext cx="4753051" cy="1257300"/>
          </a:xfrm>
          <a:prstGeom prst="roundRect">
            <a:avLst>
              <a:gd name="adj" fmla="val 13223"/>
            </a:avLst>
          </a:prstGeom>
          <a:solidFill>
            <a:srgbClr val="F0F7FF"/>
          </a:solidFill>
        </p:spPr>
      </p:sp>
      <p:sp>
        <p:nvSpPr>
          <p:cNvPr id="9" name="Shape 4"/>
          <p:cNvSpPr/>
          <p:nvPr/>
        </p:nvSpPr>
        <p:spPr>
          <a:xfrm>
            <a:off x="1152144" y="1914754"/>
            <a:ext cx="38405" cy="1257300"/>
          </a:xfrm>
          <a:prstGeom prst="roundRect">
            <a:avLst>
              <a:gd name="adj" fmla="val 432898"/>
            </a:avLst>
          </a:prstGeom>
          <a:solidFill>
            <a:srgbClr val="0071E3"/>
          </a:solidFill>
          <a:ln w="12700">
            <a:solidFill>
              <a:srgbClr val="0071E3">
                <a:alpha val="0"/>
              </a:srgbClr>
            </a:solidFill>
            <a:prstDash val="solid"/>
          </a:ln>
        </p:spPr>
      </p:sp>
      <p:sp>
        <p:nvSpPr>
          <p:cNvPr id="10" name="Shape 5"/>
          <p:cNvSpPr/>
          <p:nvPr/>
        </p:nvSpPr>
        <p:spPr>
          <a:xfrm>
            <a:off x="1419149" y="2143354"/>
            <a:ext cx="457200" cy="457200"/>
          </a:xfrm>
          <a:prstGeom prst="roundRect">
            <a:avLst>
              <a:gd name="adj" fmla="val 100000"/>
            </a:avLst>
          </a:prstGeom>
          <a:solidFill>
            <a:srgbClr val="E0EE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11" name="Image 3" descr="preencoded.pn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1528877" y="2276856"/>
            <a:ext cx="237744" cy="190195"/>
          </a:xfrm>
          <a:prstGeom prst="rect">
            <a:avLst/>
          </a:prstGeom>
        </p:spPr>
      </p:pic>
      <p:sp>
        <p:nvSpPr>
          <p:cNvPr id="12" name="Text 6"/>
          <p:cNvSpPr txBox="1"/>
          <p:nvPr/>
        </p:nvSpPr>
        <p:spPr>
          <a:xfrm>
            <a:off x="2029054" y="2143354"/>
            <a:ext cx="3838651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1D1D1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真实连接的价值</a:t>
            </a:r>
            <a:endParaRPr lang="en-US" sz="1200" dirty="0"/>
          </a:p>
        </p:txBody>
      </p:sp>
      <p:sp>
        <p:nvSpPr>
          <p:cNvPr id="13" name="Text 7"/>
          <p:cNvSpPr txBox="1"/>
          <p:nvPr/>
        </p:nvSpPr>
        <p:spPr>
          <a:xfrm>
            <a:off x="2029054" y="2447849"/>
            <a:ext cx="3724351" cy="4956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86868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 在AI生成的内容海洋里，</a:t>
            </a:r>
            <a:r>
              <a:rPr lang="en-US" sz="1200" dirty="0">
                <a:solidFill>
                  <a:srgbClr val="0071E3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一个真实的人类连接，价值千金</a:t>
            </a:r>
            <a:r>
              <a:rPr lang="en-US" sz="1200" dirty="0">
                <a:solidFill>
                  <a:srgbClr val="86868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。这是信任资产的核心定义。 </a:t>
            </a:r>
            <a:endParaRPr lang="en-US" sz="1200" dirty="0"/>
          </a:p>
        </p:txBody>
      </p:sp>
      <p:sp>
        <p:nvSpPr>
          <p:cNvPr id="14" name="Shape 8"/>
          <p:cNvSpPr/>
          <p:nvPr/>
        </p:nvSpPr>
        <p:spPr>
          <a:xfrm>
            <a:off x="1152144" y="3400654"/>
            <a:ext cx="4753051" cy="1848002"/>
          </a:xfrm>
          <a:prstGeom prst="roundRect">
            <a:avLst>
              <a:gd name="adj" fmla="val 6121"/>
            </a:avLst>
          </a:prstGeom>
          <a:solidFill>
            <a:srgbClr val="F9FAFB"/>
          </a:solidFill>
          <a:ln w="12700">
            <a:solidFill>
              <a:srgbClr val="F3F4F6"/>
            </a:solidFill>
            <a:prstDash val="solid"/>
          </a:ln>
        </p:spPr>
      </p:sp>
      <p:sp>
        <p:nvSpPr>
          <p:cNvPr id="15" name="Text 9"/>
          <p:cNvSpPr txBox="1"/>
          <p:nvPr/>
        </p:nvSpPr>
        <p:spPr>
          <a:xfrm>
            <a:off x="1390802" y="3638398"/>
            <a:ext cx="848563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1D1D1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信任三要素</a:t>
            </a:r>
            <a:endParaRPr lang="en-US" sz="1200" dirty="0"/>
          </a:p>
        </p:txBody>
      </p:sp>
      <p:sp>
        <p:nvSpPr>
          <p:cNvPr id="16" name="Text 10"/>
          <p:cNvSpPr txBox="1"/>
          <p:nvPr/>
        </p:nvSpPr>
        <p:spPr>
          <a:xfrm>
            <a:off x="4101084" y="3638398"/>
            <a:ext cx="1845259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86868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差异化 × 时间 × 一致性</a:t>
            </a:r>
            <a:endParaRPr lang="en-US" sz="1200" dirty="0"/>
          </a:p>
        </p:txBody>
      </p:sp>
      <p:sp>
        <p:nvSpPr>
          <p:cNvPr id="17" name="Shape 11"/>
          <p:cNvSpPr/>
          <p:nvPr/>
        </p:nvSpPr>
        <p:spPr>
          <a:xfrm>
            <a:off x="1390802" y="4086454"/>
            <a:ext cx="95098" cy="95098"/>
          </a:xfrm>
          <a:prstGeom prst="ellipse">
            <a:avLst/>
          </a:prstGeom>
          <a:solidFill>
            <a:srgbClr val="3B82F6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8" name="Text 12"/>
          <p:cNvSpPr txBox="1"/>
          <p:nvPr/>
        </p:nvSpPr>
        <p:spPr>
          <a:xfrm>
            <a:off x="1600200" y="4019702"/>
            <a:ext cx="2150669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86868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差异化：真实独特的个人经历</a:t>
            </a:r>
            <a:endParaRPr lang="en-US" sz="1200" dirty="0"/>
          </a:p>
        </p:txBody>
      </p:sp>
      <p:sp>
        <p:nvSpPr>
          <p:cNvPr id="19" name="Shape 13"/>
          <p:cNvSpPr/>
          <p:nvPr/>
        </p:nvSpPr>
        <p:spPr>
          <a:xfrm>
            <a:off x="1390802" y="4466844"/>
            <a:ext cx="95098" cy="95098"/>
          </a:xfrm>
          <a:prstGeom prst="ellipse">
            <a:avLst/>
          </a:prstGeom>
          <a:solidFill>
            <a:srgbClr val="10B981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20" name="Text 14"/>
          <p:cNvSpPr txBox="1"/>
          <p:nvPr/>
        </p:nvSpPr>
        <p:spPr>
          <a:xfrm>
            <a:off x="1600200" y="4401007"/>
            <a:ext cx="1986077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86868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时间：长期积累的信任关系</a:t>
            </a:r>
            <a:endParaRPr lang="en-US" sz="1200" dirty="0"/>
          </a:p>
        </p:txBody>
      </p:sp>
      <p:sp>
        <p:nvSpPr>
          <p:cNvPr id="21" name="Shape 15"/>
          <p:cNvSpPr/>
          <p:nvPr/>
        </p:nvSpPr>
        <p:spPr>
          <a:xfrm>
            <a:off x="1390802" y="4848149"/>
            <a:ext cx="95098" cy="95098"/>
          </a:xfrm>
          <a:prstGeom prst="ellipse">
            <a:avLst/>
          </a:prstGeom>
          <a:solidFill>
            <a:srgbClr val="8B5CF6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22" name="Text 16"/>
          <p:cNvSpPr txBox="1"/>
          <p:nvPr/>
        </p:nvSpPr>
        <p:spPr>
          <a:xfrm>
            <a:off x="1600200" y="4781398"/>
            <a:ext cx="2150669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86868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一致性：持续稳定的价值输出</a:t>
            </a:r>
            <a:endParaRPr lang="en-US" sz="1200" dirty="0"/>
          </a:p>
        </p:txBody>
      </p:sp>
      <p:sp>
        <p:nvSpPr>
          <p:cNvPr id="23" name="Shape 17"/>
          <p:cNvSpPr/>
          <p:nvPr/>
        </p:nvSpPr>
        <p:spPr>
          <a:xfrm>
            <a:off x="6286500" y="1914754"/>
            <a:ext cx="4753051" cy="3333902"/>
          </a:xfrm>
          <a:prstGeom prst="roundRect">
            <a:avLst>
              <a:gd name="adj" fmla="val 1881"/>
            </a:avLst>
          </a:prstGeom>
          <a:solidFill>
            <a:srgbClr val="EFF6FF"/>
          </a:solidFill>
          <a:ln w="12700">
            <a:solidFill>
              <a:srgbClr val="DBEAFE"/>
            </a:solidFill>
            <a:prstDash val="solid"/>
          </a:ln>
        </p:spPr>
      </p:sp>
      <p:sp>
        <p:nvSpPr>
          <p:cNvPr id="24" name="Shape 18"/>
          <p:cNvSpPr/>
          <p:nvPr/>
        </p:nvSpPr>
        <p:spPr>
          <a:xfrm>
            <a:off x="6601054" y="2229307"/>
            <a:ext cx="457200" cy="457200"/>
          </a:xfrm>
          <a:prstGeom prst="ellipse">
            <a:avLst/>
          </a:prstGeom>
          <a:solidFill>
            <a:srgbClr val="DBEAFE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25" name="Image 4" descr="preencoded.png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6758330" y="2361895"/>
            <a:ext cx="142646" cy="190195"/>
          </a:xfrm>
          <a:prstGeom prst="rect">
            <a:avLst/>
          </a:prstGeom>
        </p:spPr>
      </p:pic>
      <p:sp>
        <p:nvSpPr>
          <p:cNvPr id="26" name="Text 19"/>
          <p:cNvSpPr txBox="1"/>
          <p:nvPr/>
        </p:nvSpPr>
        <p:spPr>
          <a:xfrm>
            <a:off x="7210044" y="2343607"/>
            <a:ext cx="695858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1D1D1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关键洞察</a:t>
            </a:r>
            <a:endParaRPr lang="en-US" sz="1200" dirty="0"/>
          </a:p>
        </p:txBody>
      </p:sp>
      <p:sp>
        <p:nvSpPr>
          <p:cNvPr id="27" name="Text 20"/>
          <p:cNvSpPr txBox="1"/>
          <p:nvPr/>
        </p:nvSpPr>
        <p:spPr>
          <a:xfrm>
            <a:off x="6601054" y="2915107"/>
            <a:ext cx="4315054" cy="24780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86868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 人们不再为"信息"付费，而为</a:t>
            </a:r>
            <a:r>
              <a:rPr lang="en-US" sz="1200" b="1" dirty="0">
                <a:solidFill>
                  <a:srgbClr val="0071E3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"真实的人"</a:t>
            </a:r>
            <a:r>
              <a:rPr lang="en-US" sz="1200" dirty="0">
                <a:solidFill>
                  <a:srgbClr val="86868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付费。 </a:t>
            </a:r>
            <a:endParaRPr lang="en-US" sz="1200" dirty="0"/>
          </a:p>
        </p:txBody>
      </p:sp>
      <p:sp>
        <p:nvSpPr>
          <p:cNvPr id="28" name="Text 21"/>
          <p:cNvSpPr txBox="1"/>
          <p:nvPr/>
        </p:nvSpPr>
        <p:spPr>
          <a:xfrm>
            <a:off x="6601054" y="3314700"/>
            <a:ext cx="4200754" cy="4956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86868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你的故事、你的选择、你的笨拙与成长——这些是AI无法复制的。</a:t>
            </a:r>
            <a:endParaRPr lang="en-US" sz="1200" dirty="0"/>
          </a:p>
        </p:txBody>
      </p:sp>
      <p:sp>
        <p:nvSpPr>
          <p:cNvPr id="29" name="Shape 22"/>
          <p:cNvSpPr/>
          <p:nvPr/>
        </p:nvSpPr>
        <p:spPr>
          <a:xfrm>
            <a:off x="1152144" y="5477256"/>
            <a:ext cx="9887407" cy="9144"/>
          </a:xfrm>
          <a:prstGeom prst="rect">
            <a:avLst/>
          </a:prstGeom>
          <a:solidFill>
            <a:srgbClr val="F3F4F6"/>
          </a:solidFill>
          <a:ln w="12700">
            <a:solidFill>
              <a:srgbClr val="F3F4F6">
                <a:alpha val="0"/>
              </a:srgbClr>
            </a:solidFill>
            <a:prstDash val="solid"/>
          </a:ln>
        </p:spPr>
      </p:sp>
      <p:sp>
        <p:nvSpPr>
          <p:cNvPr id="30" name="Shape 23"/>
          <p:cNvSpPr/>
          <p:nvPr/>
        </p:nvSpPr>
        <p:spPr>
          <a:xfrm>
            <a:off x="1152144" y="5790895"/>
            <a:ext cx="75895" cy="75895"/>
          </a:xfrm>
          <a:prstGeom prst="ellipse">
            <a:avLst/>
          </a:prstGeom>
          <a:solidFill>
            <a:srgbClr val="2563EB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1" name="Text 24"/>
          <p:cNvSpPr txBox="1"/>
          <p:nvPr/>
        </p:nvSpPr>
        <p:spPr>
          <a:xfrm>
            <a:off x="1304849" y="5715000"/>
            <a:ext cx="3153766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86868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公式：信任资产 = 差异化 × 时间 × 一致性</a:t>
            </a:r>
            <a:endParaRPr lang="en-US" sz="1200" dirty="0"/>
          </a:p>
        </p:txBody>
      </p:sp>
      <p:sp>
        <p:nvSpPr>
          <p:cNvPr id="32" name="Text 25"/>
          <p:cNvSpPr txBox="1"/>
          <p:nvPr/>
        </p:nvSpPr>
        <p:spPr>
          <a:xfrm>
            <a:off x="10415016" y="5715000"/>
            <a:ext cx="705002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86868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PAGE 24</a:t>
            </a:r>
            <a:endParaRPr lang="en-US" sz="1200" dirty="0"/>
          </a:p>
        </p:txBody>
      </p:sp>
      <p:pic>
        <p:nvPicPr>
          <p:cNvPr id="33" name="Image 5" descr="preencoded.png"/>
          <p:cNvPicPr>
            <a:picLocks noChangeAspect="1"/>
          </p:cNvPicPr>
          <p:nvPr/>
        </p:nvPicPr>
        <p:blipFill>
          <a:blip r:embed="rId6"/>
          <a:srcRect t="-205" b="-205"/>
          <a:stretch>
            <a:fillRect/>
          </a:stretch>
        </p:blipFill>
        <p:spPr>
          <a:xfrm>
            <a:off x="771754" y="1533449"/>
            <a:ext cx="75895" cy="4791456"/>
          </a:xfrm>
          <a:prstGeom prst="rect">
            <a:avLst/>
          </a:prstGeom>
        </p:spPr>
      </p:pic>
      <p:sp>
        <p:nvSpPr>
          <p:cNvPr id="34" name="Shape 26"/>
          <p:cNvSpPr/>
          <p:nvPr/>
        </p:nvSpPr>
        <p:spPr>
          <a:xfrm>
            <a:off x="761695" y="523951"/>
            <a:ext cx="95098" cy="95098"/>
          </a:xfrm>
          <a:prstGeom prst="ellipse">
            <a:avLst/>
          </a:prstGeom>
          <a:solidFill>
            <a:srgbClr val="2563EB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5" name="Text 27"/>
          <p:cNvSpPr txBox="1"/>
          <p:nvPr/>
        </p:nvSpPr>
        <p:spPr>
          <a:xfrm>
            <a:off x="972007" y="457200"/>
            <a:ext cx="1420063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kern="0" spc="120" dirty="0">
                <a:solidFill>
                  <a:srgbClr val="0071E3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TRUST ASSETS</a:t>
            </a:r>
            <a:endParaRPr lang="en-US" sz="1200" dirty="0"/>
          </a:p>
        </p:txBody>
      </p:sp>
      <p:sp>
        <p:nvSpPr>
          <p:cNvPr id="36" name="Text 28"/>
          <p:cNvSpPr txBox="1"/>
          <p:nvPr/>
        </p:nvSpPr>
        <p:spPr>
          <a:xfrm>
            <a:off x="10075774" y="476402"/>
            <a:ext cx="1359713" cy="1911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86868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增值资产 · 第二部分</a:t>
            </a:r>
            <a:endParaRPr lang="en-US" sz="1000" dirty="0"/>
          </a:p>
        </p:txBody>
      </p:sp>
      <p:sp>
        <p:nvSpPr>
          <p:cNvPr id="37" name="Text 29"/>
          <p:cNvSpPr txBox="1"/>
          <p:nvPr/>
        </p:nvSpPr>
        <p:spPr>
          <a:xfrm>
            <a:off x="761695" y="838505"/>
            <a:ext cx="10858500" cy="1911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kern="0" spc="-30" dirty="0">
                <a:solidFill>
                  <a:srgbClr val="1D1D1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 信任资产的</a:t>
            </a:r>
            <a:r>
              <a:rPr lang="en-US" sz="1200" b="1" kern="0" spc="-30" dirty="0">
                <a:solidFill>
                  <a:srgbClr val="0071E3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定义</a:t>
            </a:r>
            <a:endParaRPr lang="en-US" sz="1200" dirty="0"/>
          </a:p>
        </p:txBody>
      </p:sp>
      <p:sp>
        <p:nvSpPr>
          <p:cNvPr id="38" name="Text 30"/>
          <p:cNvSpPr txBox="1"/>
          <p:nvPr/>
        </p:nvSpPr>
        <p:spPr>
          <a:xfrm>
            <a:off x="761695" y="1067105"/>
            <a:ext cx="10858500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86868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在AI生成的内容海洋里，一个真实的人类连接，价值千金</a:t>
            </a:r>
            <a:endParaRPr lang="en-US" sz="1200" dirty="0"/>
          </a:p>
        </p:txBody>
      </p:sp>
      <p:sp>
        <p:nvSpPr>
          <p:cNvPr id="39" name="Shape 31"/>
          <p:cNvSpPr/>
          <p:nvPr/>
        </p:nvSpPr>
        <p:spPr>
          <a:xfrm>
            <a:off x="761695" y="6786677"/>
            <a:ext cx="57607" cy="57607"/>
          </a:xfrm>
          <a:prstGeom prst="ellipse">
            <a:avLst/>
          </a:prstGeom>
          <a:solidFill>
            <a:srgbClr val="9CA3A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40" name="Text 32"/>
          <p:cNvSpPr txBox="1"/>
          <p:nvPr/>
        </p:nvSpPr>
        <p:spPr>
          <a:xfrm>
            <a:off x="895198" y="6739128"/>
            <a:ext cx="1817827" cy="1527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kern="0" spc="90" dirty="0">
                <a:solidFill>
                  <a:srgbClr val="86868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PRIVATE &amp; CONFIDENTIAL</a:t>
            </a:r>
            <a:endParaRPr lang="en-US" sz="900" dirty="0"/>
          </a:p>
        </p:txBody>
      </p:sp>
      <p:sp>
        <p:nvSpPr>
          <p:cNvPr id="41" name="Text 33"/>
          <p:cNvSpPr txBox="1"/>
          <p:nvPr/>
        </p:nvSpPr>
        <p:spPr>
          <a:xfrm>
            <a:off x="9843516" y="6715354"/>
            <a:ext cx="1781251" cy="20025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b="1" kern="0" spc="105" dirty="0">
                <a:solidFill>
                  <a:srgbClr val="86868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QI CHANG ACADEMY</a:t>
            </a:r>
            <a:endParaRPr lang="en-US" sz="10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E0E0E0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AFC"/>
          </a:solidFill>
          <a:ln w="12700">
            <a:solidFill>
              <a:srgbClr val="FFFFFF">
                <a:alpha val="0"/>
              </a:srgbClr>
            </a:solidFill>
            <a:prstDash val="solid"/>
          </a:ln>
          <a:effectLst>
            <a:outerShdw blurRad="63500" dist="38100" dir="16200000" algn="bl" rotWithShape="0">
              <a:srgbClr val="000000">
                <a:alpha val="10000"/>
              </a:srgbClr>
            </a:outerShdw>
          </a:effectLst>
        </p:spPr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1">
            <a:alphaModFix amt="90000"/>
          </a:blip>
          <a:srcRect/>
          <a:stretch>
            <a:fillRect/>
          </a:stretch>
        </p:blipFill>
        <p:spPr>
          <a:xfrm>
            <a:off x="-1904695" y="-1904695"/>
            <a:ext cx="8572500" cy="8572500"/>
          </a:xfrm>
          <a:prstGeom prst="rect">
            <a:avLst/>
          </a:prstGeom>
        </p:spPr>
      </p:pic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2">
            <a:alphaModFix amt="80000"/>
          </a:blip>
          <a:srcRect/>
          <a:stretch>
            <a:fillRect/>
          </a:stretch>
        </p:blipFill>
        <p:spPr>
          <a:xfrm>
            <a:off x="4572000" y="190195"/>
            <a:ext cx="9525305" cy="9525305"/>
          </a:xfrm>
          <a:prstGeom prst="rect">
            <a:avLst/>
          </a:prstGeom>
        </p:spPr>
      </p:pic>
      <p:sp>
        <p:nvSpPr>
          <p:cNvPr id="6" name="Shape 2"/>
          <p:cNvSpPr/>
          <p:nvPr/>
        </p:nvSpPr>
        <p:spPr>
          <a:xfrm>
            <a:off x="2286000" y="-381305"/>
            <a:ext cx="7619695" cy="7619695"/>
          </a:xfrm>
          <a:prstGeom prst="ellipse">
            <a:avLst/>
          </a:prstGeom>
          <a:noFill/>
          <a:ln w="12700">
            <a:solidFill>
              <a:srgbClr val="0071E3">
                <a:alpha val="5000"/>
              </a:srgbClr>
            </a:solidFill>
            <a:prstDash val="solid"/>
          </a:ln>
        </p:spPr>
      </p:sp>
      <p:sp>
        <p:nvSpPr>
          <p:cNvPr id="7" name="Shape 3"/>
          <p:cNvSpPr/>
          <p:nvPr/>
        </p:nvSpPr>
        <p:spPr>
          <a:xfrm>
            <a:off x="609905" y="514807"/>
            <a:ext cx="114300" cy="114300"/>
          </a:xfrm>
          <a:prstGeom prst="ellipse">
            <a:avLst/>
          </a:prstGeom>
          <a:solidFill>
            <a:srgbClr val="2563EB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8" name="Text 4"/>
          <p:cNvSpPr txBox="1"/>
          <p:nvPr/>
        </p:nvSpPr>
        <p:spPr>
          <a:xfrm>
            <a:off x="838505" y="457200"/>
            <a:ext cx="1305763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kern="0" spc="120" dirty="0">
                <a:solidFill>
                  <a:srgbClr val="0071E3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TRUST VALUE</a:t>
            </a:r>
            <a:endParaRPr lang="en-US" sz="1200" dirty="0"/>
          </a:p>
        </p:txBody>
      </p:sp>
      <p:sp>
        <p:nvSpPr>
          <p:cNvPr id="9" name="Text 5"/>
          <p:cNvSpPr txBox="1"/>
          <p:nvPr/>
        </p:nvSpPr>
        <p:spPr>
          <a:xfrm>
            <a:off x="10591495" y="457200"/>
            <a:ext cx="1000354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200" dirty="0">
                <a:solidFill>
                  <a:srgbClr val="6E6E73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信任资产分析</a:t>
            </a:r>
            <a:endParaRPr lang="en-US" sz="1200" dirty="0"/>
          </a:p>
        </p:txBody>
      </p:sp>
      <p:sp>
        <p:nvSpPr>
          <p:cNvPr id="10" name="Text 6"/>
          <p:cNvSpPr txBox="1"/>
          <p:nvPr/>
        </p:nvSpPr>
        <p:spPr>
          <a:xfrm>
            <a:off x="609905" y="800100"/>
            <a:ext cx="11163910" cy="1911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kern="0" spc="-30" dirty="0">
                <a:solidFill>
                  <a:srgbClr val="1D1D1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 为什么信任在</a:t>
            </a:r>
            <a:r>
              <a:rPr lang="en-US" sz="1200" b="1" kern="0" spc="-30" dirty="0">
                <a:solidFill>
                  <a:srgbClr val="0071E3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增值</a:t>
            </a:r>
            <a:r>
              <a:rPr lang="en-US" sz="1200" b="1" kern="0" spc="-30" dirty="0">
                <a:solidFill>
                  <a:srgbClr val="1D1D1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？ </a:t>
            </a:r>
            <a:endParaRPr lang="en-US" sz="1200" dirty="0"/>
          </a:p>
        </p:txBody>
      </p:sp>
      <p:sp>
        <p:nvSpPr>
          <p:cNvPr id="11" name="Text 7"/>
          <p:cNvSpPr txBox="1"/>
          <p:nvPr/>
        </p:nvSpPr>
        <p:spPr>
          <a:xfrm>
            <a:off x="609905" y="1067105"/>
            <a:ext cx="11163910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6E6E73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在AI生成的内容海洋里，一个真实的人类连接，价值千金</a:t>
            </a:r>
            <a:endParaRPr lang="en-US" sz="1200" dirty="0"/>
          </a:p>
        </p:txBody>
      </p:sp>
      <p:pic>
        <p:nvPicPr>
          <p:cNvPr id="12" name="Image 2" descr="preencoded.png"/>
          <p:cNvPicPr>
            <a:picLocks noChangeAspect="1"/>
          </p:cNvPicPr>
          <p:nvPr/>
        </p:nvPicPr>
        <p:blipFill>
          <a:blip r:embed="rId3"/>
          <a:srcRect t="-3" b="-3"/>
          <a:stretch>
            <a:fillRect/>
          </a:stretch>
        </p:blipFill>
        <p:spPr>
          <a:xfrm>
            <a:off x="609600" y="1600200"/>
            <a:ext cx="5937250" cy="4165600"/>
          </a:xfrm>
          <a:prstGeom prst="rect">
            <a:avLst/>
          </a:prstGeom>
        </p:spPr>
      </p:pic>
      <p:sp>
        <p:nvSpPr>
          <p:cNvPr id="13" name="Shape 8"/>
          <p:cNvSpPr/>
          <p:nvPr/>
        </p:nvSpPr>
        <p:spPr>
          <a:xfrm>
            <a:off x="1000354" y="1990649"/>
            <a:ext cx="533095" cy="533095"/>
          </a:xfrm>
          <a:prstGeom prst="roundRect">
            <a:avLst>
              <a:gd name="adj" fmla="val 73511"/>
            </a:avLst>
          </a:prstGeom>
          <a:solidFill>
            <a:srgbClr val="FEF2F2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14" name="Image 3" descr="preencoded.pn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1152144" y="2143354"/>
            <a:ext cx="228600" cy="228600"/>
          </a:xfrm>
          <a:prstGeom prst="rect">
            <a:avLst/>
          </a:prstGeom>
        </p:spPr>
      </p:pic>
      <p:sp>
        <p:nvSpPr>
          <p:cNvPr id="15" name="Text 9"/>
          <p:cNvSpPr txBox="1"/>
          <p:nvPr/>
        </p:nvSpPr>
        <p:spPr>
          <a:xfrm>
            <a:off x="1686154" y="2029054"/>
            <a:ext cx="1000354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1D1D1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外部世界</a:t>
            </a:r>
            <a:endParaRPr lang="en-US" sz="1200" dirty="0"/>
          </a:p>
        </p:txBody>
      </p:sp>
      <p:sp>
        <p:nvSpPr>
          <p:cNvPr id="16" name="Text 10"/>
          <p:cNvSpPr txBox="1"/>
          <p:nvPr/>
        </p:nvSpPr>
        <p:spPr>
          <a:xfrm>
            <a:off x="1686154" y="2257654"/>
            <a:ext cx="1000354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6E6E73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信息环境恶化</a:t>
            </a:r>
            <a:endParaRPr lang="en-US" sz="1200" dirty="0"/>
          </a:p>
        </p:txBody>
      </p:sp>
      <p:sp>
        <p:nvSpPr>
          <p:cNvPr id="17" name="Text 11"/>
          <p:cNvSpPr txBox="1"/>
          <p:nvPr/>
        </p:nvSpPr>
        <p:spPr>
          <a:xfrm>
            <a:off x="4896612" y="2057400"/>
            <a:ext cx="619963" cy="162763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200" b="1" dirty="0">
                <a:solidFill>
                  <a:srgbClr val="DC2626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4大痛点</a:t>
            </a:r>
            <a:endParaRPr lang="en-US" sz="1200" dirty="0"/>
          </a:p>
        </p:txBody>
      </p:sp>
      <p:sp>
        <p:nvSpPr>
          <p:cNvPr id="18" name="Text 12"/>
          <p:cNvSpPr txBox="1"/>
          <p:nvPr/>
        </p:nvSpPr>
        <p:spPr>
          <a:xfrm>
            <a:off x="4828946" y="2257654"/>
            <a:ext cx="695858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200" dirty="0">
                <a:solidFill>
                  <a:srgbClr val="6E6E73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环境承压</a:t>
            </a:r>
            <a:endParaRPr lang="en-US" sz="1200" dirty="0"/>
          </a:p>
        </p:txBody>
      </p:sp>
      <p:sp>
        <p:nvSpPr>
          <p:cNvPr id="19" name="Shape 13"/>
          <p:cNvSpPr/>
          <p:nvPr/>
        </p:nvSpPr>
        <p:spPr>
          <a:xfrm>
            <a:off x="1000354" y="3457346"/>
            <a:ext cx="4515307" cy="9144"/>
          </a:xfrm>
          <a:prstGeom prst="rect">
            <a:avLst/>
          </a:prstGeom>
          <a:solidFill>
            <a:srgbClr val="000000">
              <a:alpha val="4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20" name="Shape 14"/>
          <p:cNvSpPr/>
          <p:nvPr/>
        </p:nvSpPr>
        <p:spPr>
          <a:xfrm>
            <a:off x="1000354" y="2876702"/>
            <a:ext cx="247802" cy="247802"/>
          </a:xfrm>
          <a:prstGeom prst="ellipse">
            <a:avLst/>
          </a:prstGeom>
          <a:solidFill>
            <a:srgbClr val="D1FAE5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21" name="Image 4" descr="preencoded.png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1067105" y="2943454"/>
            <a:ext cx="114300" cy="114300"/>
          </a:xfrm>
          <a:prstGeom prst="rect">
            <a:avLst/>
          </a:prstGeom>
        </p:spPr>
      </p:pic>
      <p:sp>
        <p:nvSpPr>
          <p:cNvPr id="22" name="Text 15"/>
          <p:cNvSpPr txBox="1"/>
          <p:nvPr/>
        </p:nvSpPr>
        <p:spPr>
          <a:xfrm>
            <a:off x="1380744" y="2866644"/>
            <a:ext cx="695858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1D1D1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信息泛滥</a:t>
            </a:r>
            <a:endParaRPr lang="en-US" sz="1200" dirty="0"/>
          </a:p>
        </p:txBody>
      </p:sp>
      <p:sp>
        <p:nvSpPr>
          <p:cNvPr id="23" name="Text 16"/>
          <p:cNvSpPr txBox="1"/>
          <p:nvPr/>
        </p:nvSpPr>
        <p:spPr>
          <a:xfrm>
            <a:off x="5210251" y="2866644"/>
            <a:ext cx="391363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DC2626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严重</a:t>
            </a:r>
            <a:endParaRPr lang="en-US" sz="1200" dirty="0"/>
          </a:p>
        </p:txBody>
      </p:sp>
      <p:sp>
        <p:nvSpPr>
          <p:cNvPr id="24" name="Text 17"/>
          <p:cNvSpPr txBox="1"/>
          <p:nvPr/>
        </p:nvSpPr>
        <p:spPr>
          <a:xfrm>
            <a:off x="1380744" y="3114446"/>
            <a:ext cx="4325112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6E6E73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海量信息中难以筛选有价值内容</a:t>
            </a:r>
            <a:endParaRPr lang="en-US" sz="1200" dirty="0"/>
          </a:p>
        </p:txBody>
      </p:sp>
      <p:sp>
        <p:nvSpPr>
          <p:cNvPr id="25" name="Shape 18"/>
          <p:cNvSpPr/>
          <p:nvPr/>
        </p:nvSpPr>
        <p:spPr>
          <a:xfrm>
            <a:off x="1000354" y="4191610"/>
            <a:ext cx="4515307" cy="9144"/>
          </a:xfrm>
          <a:prstGeom prst="rect">
            <a:avLst/>
          </a:prstGeom>
          <a:solidFill>
            <a:srgbClr val="000000">
              <a:alpha val="4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26" name="Shape 19"/>
          <p:cNvSpPr/>
          <p:nvPr/>
        </p:nvSpPr>
        <p:spPr>
          <a:xfrm>
            <a:off x="1000354" y="3610051"/>
            <a:ext cx="247802" cy="247802"/>
          </a:xfrm>
          <a:prstGeom prst="ellipse">
            <a:avLst/>
          </a:prstGeom>
          <a:solidFill>
            <a:srgbClr val="D1FAE5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27" name="Image 5" descr="preencoded.png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1067105" y="3676802"/>
            <a:ext cx="114300" cy="114300"/>
          </a:xfrm>
          <a:prstGeom prst="rect">
            <a:avLst/>
          </a:prstGeom>
        </p:spPr>
      </p:pic>
      <p:sp>
        <p:nvSpPr>
          <p:cNvPr id="28" name="Text 20"/>
          <p:cNvSpPr txBox="1"/>
          <p:nvPr/>
        </p:nvSpPr>
        <p:spPr>
          <a:xfrm>
            <a:off x="1380744" y="3600907"/>
            <a:ext cx="848563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1D1D1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内容同质化</a:t>
            </a:r>
            <a:endParaRPr lang="en-US" sz="1200" dirty="0"/>
          </a:p>
        </p:txBody>
      </p:sp>
      <p:sp>
        <p:nvSpPr>
          <p:cNvPr id="29" name="Text 21"/>
          <p:cNvSpPr txBox="1"/>
          <p:nvPr/>
        </p:nvSpPr>
        <p:spPr>
          <a:xfrm>
            <a:off x="5210251" y="3600907"/>
            <a:ext cx="391363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DC2626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严重</a:t>
            </a:r>
            <a:endParaRPr lang="en-US" sz="1200" dirty="0"/>
          </a:p>
        </p:txBody>
      </p:sp>
      <p:sp>
        <p:nvSpPr>
          <p:cNvPr id="30" name="Text 22"/>
          <p:cNvSpPr txBox="1"/>
          <p:nvPr/>
        </p:nvSpPr>
        <p:spPr>
          <a:xfrm>
            <a:off x="1380744" y="3847795"/>
            <a:ext cx="4325112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6E6E73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大量重复、低质量内容充斥网络</a:t>
            </a:r>
            <a:endParaRPr lang="en-US" sz="1200" dirty="0"/>
          </a:p>
        </p:txBody>
      </p:sp>
      <p:sp>
        <p:nvSpPr>
          <p:cNvPr id="31" name="Shape 23"/>
          <p:cNvSpPr/>
          <p:nvPr/>
        </p:nvSpPr>
        <p:spPr>
          <a:xfrm>
            <a:off x="1000354" y="4924958"/>
            <a:ext cx="4515307" cy="9144"/>
          </a:xfrm>
          <a:prstGeom prst="rect">
            <a:avLst/>
          </a:prstGeom>
          <a:solidFill>
            <a:srgbClr val="000000">
              <a:alpha val="4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32" name="Shape 24"/>
          <p:cNvSpPr/>
          <p:nvPr/>
        </p:nvSpPr>
        <p:spPr>
          <a:xfrm>
            <a:off x="1000354" y="4343400"/>
            <a:ext cx="247802" cy="247802"/>
          </a:xfrm>
          <a:prstGeom prst="ellipse">
            <a:avLst/>
          </a:prstGeom>
          <a:solidFill>
            <a:srgbClr val="D1FAE5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33" name="Image 6" descr="preencoded.png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1067105" y="4410151"/>
            <a:ext cx="114300" cy="114300"/>
          </a:xfrm>
          <a:prstGeom prst="rect">
            <a:avLst/>
          </a:prstGeom>
        </p:spPr>
      </p:pic>
      <p:sp>
        <p:nvSpPr>
          <p:cNvPr id="34" name="Text 25"/>
          <p:cNvSpPr txBox="1"/>
          <p:nvPr/>
        </p:nvSpPr>
        <p:spPr>
          <a:xfrm>
            <a:off x="1380744" y="4334256"/>
            <a:ext cx="855878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1D1D1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AI生成内容</a:t>
            </a:r>
            <a:endParaRPr lang="en-US" sz="1200" dirty="0"/>
          </a:p>
        </p:txBody>
      </p:sp>
      <p:sp>
        <p:nvSpPr>
          <p:cNvPr id="35" name="Text 26"/>
          <p:cNvSpPr txBox="1"/>
          <p:nvPr/>
        </p:nvSpPr>
        <p:spPr>
          <a:xfrm>
            <a:off x="5210251" y="4334256"/>
            <a:ext cx="391363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DC2626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激增</a:t>
            </a:r>
            <a:endParaRPr lang="en-US" sz="1200" dirty="0"/>
          </a:p>
        </p:txBody>
      </p:sp>
      <p:sp>
        <p:nvSpPr>
          <p:cNvPr id="36" name="Text 27"/>
          <p:cNvSpPr txBox="1"/>
          <p:nvPr/>
        </p:nvSpPr>
        <p:spPr>
          <a:xfrm>
            <a:off x="1380744" y="4581144"/>
            <a:ext cx="4325112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6E6E73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真假难辨的AI内容大量涌现</a:t>
            </a:r>
            <a:endParaRPr lang="en-US" sz="1200" dirty="0"/>
          </a:p>
        </p:txBody>
      </p:sp>
      <p:sp>
        <p:nvSpPr>
          <p:cNvPr id="37" name="Shape 28"/>
          <p:cNvSpPr/>
          <p:nvPr/>
        </p:nvSpPr>
        <p:spPr>
          <a:xfrm>
            <a:off x="1000354" y="5076749"/>
            <a:ext cx="247802" cy="247802"/>
          </a:xfrm>
          <a:prstGeom prst="ellipse">
            <a:avLst/>
          </a:prstGeom>
          <a:solidFill>
            <a:srgbClr val="D1FAE5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38" name="Image 7" descr="preencoded.png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1067105" y="5143500"/>
            <a:ext cx="114300" cy="114300"/>
          </a:xfrm>
          <a:prstGeom prst="rect">
            <a:avLst/>
          </a:prstGeom>
        </p:spPr>
      </p:pic>
      <p:sp>
        <p:nvSpPr>
          <p:cNvPr id="39" name="Text 29"/>
          <p:cNvSpPr txBox="1"/>
          <p:nvPr/>
        </p:nvSpPr>
        <p:spPr>
          <a:xfrm>
            <a:off x="1380744" y="5067605"/>
            <a:ext cx="1000354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1D1D1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算法推荐茧房</a:t>
            </a:r>
            <a:endParaRPr lang="en-US" sz="1200" dirty="0"/>
          </a:p>
        </p:txBody>
      </p:sp>
      <p:sp>
        <p:nvSpPr>
          <p:cNvPr id="40" name="Text 30"/>
          <p:cNvSpPr txBox="1"/>
          <p:nvPr/>
        </p:nvSpPr>
        <p:spPr>
          <a:xfrm>
            <a:off x="5210251" y="5067605"/>
            <a:ext cx="391363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DC2626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困住</a:t>
            </a:r>
            <a:endParaRPr lang="en-US" sz="1200" dirty="0"/>
          </a:p>
        </p:txBody>
      </p:sp>
      <p:sp>
        <p:nvSpPr>
          <p:cNvPr id="41" name="Text 31"/>
          <p:cNvSpPr txBox="1"/>
          <p:nvPr/>
        </p:nvSpPr>
        <p:spPr>
          <a:xfrm>
            <a:off x="1380744" y="5315407"/>
            <a:ext cx="4325112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6E6E73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个性化推荐导致信息茧房</a:t>
            </a:r>
            <a:endParaRPr lang="en-US" sz="1200" dirty="0"/>
          </a:p>
        </p:txBody>
      </p:sp>
      <p:sp>
        <p:nvSpPr>
          <p:cNvPr id="42" name="Shape 32"/>
          <p:cNvSpPr/>
          <p:nvPr/>
        </p:nvSpPr>
        <p:spPr>
          <a:xfrm>
            <a:off x="1000354" y="5810098"/>
            <a:ext cx="4515307" cy="552298"/>
          </a:xfrm>
          <a:prstGeom prst="roundRect">
            <a:avLst>
              <a:gd name="adj" fmla="val 68509"/>
            </a:avLst>
          </a:prstGeom>
          <a:solidFill>
            <a:srgbClr val="FEF2F2"/>
          </a:solidFill>
          <a:ln w="12700">
            <a:solidFill>
              <a:srgbClr val="FEE2E2"/>
            </a:solidFill>
            <a:prstDash val="solid"/>
          </a:ln>
        </p:spPr>
      </p:sp>
      <p:sp>
        <p:nvSpPr>
          <p:cNvPr id="43" name="Text 33"/>
          <p:cNvSpPr txBox="1"/>
          <p:nvPr/>
        </p:nvSpPr>
        <p:spPr>
          <a:xfrm>
            <a:off x="1162202" y="5971946"/>
            <a:ext cx="2315261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991B1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外部风险：信息过载、信任缺失</a:t>
            </a:r>
            <a:endParaRPr lang="en-US" sz="1200" dirty="0"/>
          </a:p>
        </p:txBody>
      </p:sp>
      <p:sp>
        <p:nvSpPr>
          <p:cNvPr id="44" name="Text 34"/>
          <p:cNvSpPr txBox="1"/>
          <p:nvPr/>
        </p:nvSpPr>
        <p:spPr>
          <a:xfrm>
            <a:off x="5048402" y="5971946"/>
            <a:ext cx="391363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DC2626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危机</a:t>
            </a:r>
            <a:endParaRPr lang="en-US" sz="1200" dirty="0"/>
          </a:p>
        </p:txBody>
      </p:sp>
      <p:pic>
        <p:nvPicPr>
          <p:cNvPr id="45" name="Image 8" descr="preencoded.png"/>
          <p:cNvPicPr>
            <a:picLocks noChangeAspect="1"/>
          </p:cNvPicPr>
          <p:nvPr/>
        </p:nvPicPr>
        <p:blipFill>
          <a:blip r:embed="rId3"/>
          <a:srcRect t="-3" b="-3"/>
          <a:stretch>
            <a:fillRect/>
          </a:stretch>
        </p:blipFill>
        <p:spPr>
          <a:xfrm>
            <a:off x="6286500" y="1600200"/>
            <a:ext cx="5938520" cy="4166235"/>
          </a:xfrm>
          <a:prstGeom prst="rect">
            <a:avLst/>
          </a:prstGeom>
        </p:spPr>
      </p:pic>
      <p:sp>
        <p:nvSpPr>
          <p:cNvPr id="46" name="Shape 35"/>
          <p:cNvSpPr/>
          <p:nvPr/>
        </p:nvSpPr>
        <p:spPr>
          <a:xfrm>
            <a:off x="6676949" y="1990649"/>
            <a:ext cx="533095" cy="533095"/>
          </a:xfrm>
          <a:prstGeom prst="roundRect">
            <a:avLst>
              <a:gd name="adj" fmla="val 73511"/>
            </a:avLst>
          </a:prstGeom>
          <a:solidFill>
            <a:srgbClr val="EFF6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47" name="Image 9" descr="preencoded.png"/>
          <p:cNvPicPr>
            <a:picLocks noChangeAspect="1"/>
          </p:cNvPicPr>
          <p:nvPr/>
        </p:nvPicPr>
        <p:blipFill>
          <a:blip r:embed="rId6"/>
          <a:srcRect l="-80" r="-80"/>
          <a:stretch>
            <a:fillRect/>
          </a:stretch>
        </p:blipFill>
        <p:spPr>
          <a:xfrm>
            <a:off x="6801307" y="2143354"/>
            <a:ext cx="286207" cy="228600"/>
          </a:xfrm>
          <a:prstGeom prst="rect">
            <a:avLst/>
          </a:prstGeom>
        </p:spPr>
      </p:pic>
      <p:sp>
        <p:nvSpPr>
          <p:cNvPr id="48" name="Text 36"/>
          <p:cNvSpPr txBox="1"/>
          <p:nvPr/>
        </p:nvSpPr>
        <p:spPr>
          <a:xfrm>
            <a:off x="7362749" y="2029054"/>
            <a:ext cx="848563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1D1D1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你的优势</a:t>
            </a:r>
            <a:endParaRPr lang="en-US" sz="1200" dirty="0"/>
          </a:p>
        </p:txBody>
      </p:sp>
      <p:sp>
        <p:nvSpPr>
          <p:cNvPr id="49" name="Text 37"/>
          <p:cNvSpPr txBox="1"/>
          <p:nvPr/>
        </p:nvSpPr>
        <p:spPr>
          <a:xfrm>
            <a:off x="7362749" y="2257654"/>
            <a:ext cx="848563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6E6E73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差异化价值</a:t>
            </a:r>
            <a:endParaRPr lang="en-US" sz="1200" dirty="0"/>
          </a:p>
        </p:txBody>
      </p:sp>
      <p:sp>
        <p:nvSpPr>
          <p:cNvPr id="50" name="Text 38"/>
          <p:cNvSpPr txBox="1"/>
          <p:nvPr/>
        </p:nvSpPr>
        <p:spPr>
          <a:xfrm>
            <a:off x="10573207" y="2057400"/>
            <a:ext cx="619963" cy="162763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200" b="1" dirty="0">
                <a:solidFill>
                  <a:srgbClr val="2563E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4大优势</a:t>
            </a:r>
            <a:endParaRPr lang="en-US" sz="1200" dirty="0"/>
          </a:p>
        </p:txBody>
      </p:sp>
      <p:sp>
        <p:nvSpPr>
          <p:cNvPr id="51" name="Text 39"/>
          <p:cNvSpPr txBox="1"/>
          <p:nvPr/>
        </p:nvSpPr>
        <p:spPr>
          <a:xfrm>
            <a:off x="10505542" y="2257654"/>
            <a:ext cx="695858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200" dirty="0">
                <a:solidFill>
                  <a:srgbClr val="6E6E73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独特价值</a:t>
            </a:r>
            <a:endParaRPr lang="en-US" sz="1200" dirty="0"/>
          </a:p>
        </p:txBody>
      </p:sp>
      <p:sp>
        <p:nvSpPr>
          <p:cNvPr id="52" name="Shape 40"/>
          <p:cNvSpPr/>
          <p:nvPr/>
        </p:nvSpPr>
        <p:spPr>
          <a:xfrm>
            <a:off x="6676949" y="3457346"/>
            <a:ext cx="4515307" cy="9144"/>
          </a:xfrm>
          <a:prstGeom prst="rect">
            <a:avLst/>
          </a:prstGeom>
          <a:solidFill>
            <a:srgbClr val="000000">
              <a:alpha val="4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53" name="Shape 41"/>
          <p:cNvSpPr/>
          <p:nvPr/>
        </p:nvSpPr>
        <p:spPr>
          <a:xfrm>
            <a:off x="6676949" y="2876702"/>
            <a:ext cx="247802" cy="247802"/>
          </a:xfrm>
          <a:prstGeom prst="ellipse">
            <a:avLst/>
          </a:prstGeom>
          <a:solidFill>
            <a:srgbClr val="DBEAFE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54" name="Image 10" descr="preencoded.png"/>
          <p:cNvPicPr>
            <a:picLocks noChangeAspect="1"/>
          </p:cNvPicPr>
          <p:nvPr/>
        </p:nvPicPr>
        <p:blipFill>
          <a:blip r:embed="rId7"/>
          <a:srcRect l="-2571" r="-2571"/>
          <a:stretch>
            <a:fillRect/>
          </a:stretch>
        </p:blipFill>
        <p:spPr>
          <a:xfrm>
            <a:off x="6748272" y="2943454"/>
            <a:ext cx="105156" cy="114300"/>
          </a:xfrm>
          <a:prstGeom prst="rect">
            <a:avLst/>
          </a:prstGeom>
        </p:spPr>
      </p:pic>
      <p:sp>
        <p:nvSpPr>
          <p:cNvPr id="55" name="Text 42"/>
          <p:cNvSpPr txBox="1"/>
          <p:nvPr/>
        </p:nvSpPr>
        <p:spPr>
          <a:xfrm>
            <a:off x="7058254" y="2866644"/>
            <a:ext cx="848563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1D1D1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真实的经历</a:t>
            </a:r>
            <a:endParaRPr lang="en-US" sz="1200" dirty="0"/>
          </a:p>
        </p:txBody>
      </p:sp>
      <p:sp>
        <p:nvSpPr>
          <p:cNvPr id="56" name="Text 43"/>
          <p:cNvSpPr txBox="1"/>
          <p:nvPr/>
        </p:nvSpPr>
        <p:spPr>
          <a:xfrm>
            <a:off x="10886846" y="2866644"/>
            <a:ext cx="391363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2563E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独特</a:t>
            </a:r>
            <a:endParaRPr lang="en-US" sz="1200" dirty="0"/>
          </a:p>
        </p:txBody>
      </p:sp>
      <p:sp>
        <p:nvSpPr>
          <p:cNvPr id="57" name="Text 44"/>
          <p:cNvSpPr txBox="1"/>
          <p:nvPr/>
        </p:nvSpPr>
        <p:spPr>
          <a:xfrm>
            <a:off x="7058254" y="3114446"/>
            <a:ext cx="4325112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6E6E73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亲身经历的故事无法复制</a:t>
            </a:r>
            <a:endParaRPr lang="en-US" sz="1200" dirty="0"/>
          </a:p>
        </p:txBody>
      </p:sp>
      <p:sp>
        <p:nvSpPr>
          <p:cNvPr id="58" name="Shape 45"/>
          <p:cNvSpPr/>
          <p:nvPr/>
        </p:nvSpPr>
        <p:spPr>
          <a:xfrm>
            <a:off x="6676949" y="4191610"/>
            <a:ext cx="4515307" cy="9144"/>
          </a:xfrm>
          <a:prstGeom prst="rect">
            <a:avLst/>
          </a:prstGeom>
          <a:solidFill>
            <a:srgbClr val="000000">
              <a:alpha val="4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59" name="Shape 46"/>
          <p:cNvSpPr/>
          <p:nvPr/>
        </p:nvSpPr>
        <p:spPr>
          <a:xfrm>
            <a:off x="6676949" y="3610051"/>
            <a:ext cx="247802" cy="247802"/>
          </a:xfrm>
          <a:prstGeom prst="ellipse">
            <a:avLst/>
          </a:prstGeom>
          <a:solidFill>
            <a:srgbClr val="DBEAFE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60" name="Image 11" descr="preencoded.png"/>
          <p:cNvPicPr>
            <a:picLocks noChangeAspect="1"/>
          </p:cNvPicPr>
          <p:nvPr/>
        </p:nvPicPr>
        <p:blipFill>
          <a:blip r:embed="rId7"/>
          <a:srcRect l="-2571" r="-2571"/>
          <a:stretch>
            <a:fillRect/>
          </a:stretch>
        </p:blipFill>
        <p:spPr>
          <a:xfrm>
            <a:off x="6748272" y="3676802"/>
            <a:ext cx="105156" cy="114300"/>
          </a:xfrm>
          <a:prstGeom prst="rect">
            <a:avLst/>
          </a:prstGeom>
        </p:spPr>
      </p:pic>
      <p:sp>
        <p:nvSpPr>
          <p:cNvPr id="61" name="Text 47"/>
          <p:cNvSpPr txBox="1"/>
          <p:nvPr/>
        </p:nvSpPr>
        <p:spPr>
          <a:xfrm>
            <a:off x="7058254" y="3600907"/>
            <a:ext cx="848563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1D1D1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独特的视角</a:t>
            </a:r>
            <a:endParaRPr lang="en-US" sz="1200" dirty="0"/>
          </a:p>
        </p:txBody>
      </p:sp>
      <p:sp>
        <p:nvSpPr>
          <p:cNvPr id="62" name="Text 48"/>
          <p:cNvSpPr txBox="1"/>
          <p:nvPr/>
        </p:nvSpPr>
        <p:spPr>
          <a:xfrm>
            <a:off x="10886846" y="3600907"/>
            <a:ext cx="391363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2563E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稀缺</a:t>
            </a:r>
            <a:endParaRPr lang="en-US" sz="1200" dirty="0"/>
          </a:p>
        </p:txBody>
      </p:sp>
      <p:sp>
        <p:nvSpPr>
          <p:cNvPr id="63" name="Text 49"/>
          <p:cNvSpPr txBox="1"/>
          <p:nvPr/>
        </p:nvSpPr>
        <p:spPr>
          <a:xfrm>
            <a:off x="7058254" y="3847795"/>
            <a:ext cx="4325112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6E6E73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个人独特的思考与见解</a:t>
            </a:r>
            <a:endParaRPr lang="en-US" sz="1200" dirty="0"/>
          </a:p>
        </p:txBody>
      </p:sp>
      <p:sp>
        <p:nvSpPr>
          <p:cNvPr id="64" name="Shape 50"/>
          <p:cNvSpPr/>
          <p:nvPr/>
        </p:nvSpPr>
        <p:spPr>
          <a:xfrm>
            <a:off x="6676949" y="4924958"/>
            <a:ext cx="4515307" cy="9144"/>
          </a:xfrm>
          <a:prstGeom prst="rect">
            <a:avLst/>
          </a:prstGeom>
          <a:solidFill>
            <a:srgbClr val="000000">
              <a:alpha val="4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65" name="Shape 51"/>
          <p:cNvSpPr/>
          <p:nvPr/>
        </p:nvSpPr>
        <p:spPr>
          <a:xfrm>
            <a:off x="6676949" y="4343400"/>
            <a:ext cx="247802" cy="247802"/>
          </a:xfrm>
          <a:prstGeom prst="ellipse">
            <a:avLst/>
          </a:prstGeom>
          <a:solidFill>
            <a:srgbClr val="DBEAFE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66" name="Image 12" descr="preencoded.png"/>
          <p:cNvPicPr>
            <a:picLocks noChangeAspect="1"/>
          </p:cNvPicPr>
          <p:nvPr/>
        </p:nvPicPr>
        <p:blipFill>
          <a:blip r:embed="rId7"/>
          <a:srcRect l="-2571" r="-2571"/>
          <a:stretch>
            <a:fillRect/>
          </a:stretch>
        </p:blipFill>
        <p:spPr>
          <a:xfrm>
            <a:off x="6748272" y="4410151"/>
            <a:ext cx="105156" cy="114300"/>
          </a:xfrm>
          <a:prstGeom prst="rect">
            <a:avLst/>
          </a:prstGeom>
        </p:spPr>
      </p:pic>
      <p:sp>
        <p:nvSpPr>
          <p:cNvPr id="67" name="Text 52"/>
          <p:cNvSpPr txBox="1"/>
          <p:nvPr/>
        </p:nvSpPr>
        <p:spPr>
          <a:xfrm>
            <a:off x="7058254" y="4334256"/>
            <a:ext cx="848563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1D1D1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人类的温度</a:t>
            </a:r>
            <a:endParaRPr lang="en-US" sz="1200" dirty="0"/>
          </a:p>
        </p:txBody>
      </p:sp>
      <p:sp>
        <p:nvSpPr>
          <p:cNvPr id="68" name="Text 53"/>
          <p:cNvSpPr txBox="1"/>
          <p:nvPr/>
        </p:nvSpPr>
        <p:spPr>
          <a:xfrm>
            <a:off x="10886846" y="4334256"/>
            <a:ext cx="391363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2563E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珍贵</a:t>
            </a:r>
            <a:endParaRPr lang="en-US" sz="1200" dirty="0"/>
          </a:p>
        </p:txBody>
      </p:sp>
      <p:sp>
        <p:nvSpPr>
          <p:cNvPr id="69" name="Text 54"/>
          <p:cNvSpPr txBox="1"/>
          <p:nvPr/>
        </p:nvSpPr>
        <p:spPr>
          <a:xfrm>
            <a:off x="7058254" y="4581144"/>
            <a:ext cx="4325112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6E6E73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情感连接与真实互动</a:t>
            </a:r>
            <a:endParaRPr lang="en-US" sz="1200" dirty="0"/>
          </a:p>
        </p:txBody>
      </p:sp>
      <p:sp>
        <p:nvSpPr>
          <p:cNvPr id="70" name="Shape 55"/>
          <p:cNvSpPr/>
          <p:nvPr/>
        </p:nvSpPr>
        <p:spPr>
          <a:xfrm>
            <a:off x="6676949" y="5076749"/>
            <a:ext cx="247802" cy="247802"/>
          </a:xfrm>
          <a:prstGeom prst="ellipse">
            <a:avLst/>
          </a:prstGeom>
          <a:solidFill>
            <a:srgbClr val="DBEAFE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71" name="Image 13" descr="preencoded.png"/>
          <p:cNvPicPr>
            <a:picLocks noChangeAspect="1"/>
          </p:cNvPicPr>
          <p:nvPr/>
        </p:nvPicPr>
        <p:blipFill>
          <a:blip r:embed="rId7"/>
          <a:srcRect l="-2571" r="-2571"/>
          <a:stretch>
            <a:fillRect/>
          </a:stretch>
        </p:blipFill>
        <p:spPr>
          <a:xfrm>
            <a:off x="6748272" y="5143500"/>
            <a:ext cx="105156" cy="114300"/>
          </a:xfrm>
          <a:prstGeom prst="rect">
            <a:avLst/>
          </a:prstGeom>
        </p:spPr>
      </p:pic>
      <p:sp>
        <p:nvSpPr>
          <p:cNvPr id="72" name="Text 56"/>
          <p:cNvSpPr txBox="1"/>
          <p:nvPr/>
        </p:nvSpPr>
        <p:spPr>
          <a:xfrm>
            <a:off x="7058254" y="5067605"/>
            <a:ext cx="848563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1D1D1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跨界的连接</a:t>
            </a:r>
            <a:endParaRPr lang="en-US" sz="1200" dirty="0"/>
          </a:p>
        </p:txBody>
      </p:sp>
      <p:sp>
        <p:nvSpPr>
          <p:cNvPr id="73" name="Text 57"/>
          <p:cNvSpPr txBox="1"/>
          <p:nvPr/>
        </p:nvSpPr>
        <p:spPr>
          <a:xfrm>
            <a:off x="10886846" y="5067605"/>
            <a:ext cx="391363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2563E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价值</a:t>
            </a:r>
            <a:endParaRPr lang="en-US" sz="1200" dirty="0"/>
          </a:p>
        </p:txBody>
      </p:sp>
      <p:sp>
        <p:nvSpPr>
          <p:cNvPr id="74" name="Text 58"/>
          <p:cNvSpPr txBox="1"/>
          <p:nvPr/>
        </p:nvSpPr>
        <p:spPr>
          <a:xfrm>
            <a:off x="7058254" y="5315407"/>
            <a:ext cx="4325112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6E6E73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建立多元人脉网络</a:t>
            </a:r>
            <a:endParaRPr lang="en-US" sz="1200" dirty="0"/>
          </a:p>
        </p:txBody>
      </p:sp>
      <p:sp>
        <p:nvSpPr>
          <p:cNvPr id="75" name="Shape 59"/>
          <p:cNvSpPr/>
          <p:nvPr/>
        </p:nvSpPr>
        <p:spPr>
          <a:xfrm>
            <a:off x="6676949" y="5810098"/>
            <a:ext cx="4515307" cy="552298"/>
          </a:xfrm>
          <a:prstGeom prst="roundRect">
            <a:avLst>
              <a:gd name="adj" fmla="val 68509"/>
            </a:avLst>
          </a:prstGeom>
          <a:solidFill>
            <a:srgbClr val="EFF6FF"/>
          </a:solidFill>
          <a:ln w="12700">
            <a:solidFill>
              <a:srgbClr val="DBEAFE"/>
            </a:solidFill>
            <a:prstDash val="solid"/>
          </a:ln>
        </p:spPr>
      </p:sp>
      <p:sp>
        <p:nvSpPr>
          <p:cNvPr id="76" name="Text 60"/>
          <p:cNvSpPr txBox="1"/>
          <p:nvPr/>
        </p:nvSpPr>
        <p:spPr>
          <a:xfrm>
            <a:off x="6838798" y="5971946"/>
            <a:ext cx="2315261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1E40A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核心优势：真实、独特、有温度</a:t>
            </a:r>
            <a:endParaRPr lang="en-US" sz="1200" dirty="0"/>
          </a:p>
        </p:txBody>
      </p:sp>
      <p:sp>
        <p:nvSpPr>
          <p:cNvPr id="77" name="Text 61"/>
          <p:cNvSpPr txBox="1"/>
          <p:nvPr/>
        </p:nvSpPr>
        <p:spPr>
          <a:xfrm>
            <a:off x="10724998" y="5971946"/>
            <a:ext cx="391363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2563E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增值</a:t>
            </a:r>
            <a:endParaRPr lang="en-US" sz="1200" dirty="0"/>
          </a:p>
        </p:txBody>
      </p:sp>
      <p:sp>
        <p:nvSpPr>
          <p:cNvPr id="86" name="Shape 69"/>
          <p:cNvSpPr/>
          <p:nvPr/>
        </p:nvSpPr>
        <p:spPr>
          <a:xfrm>
            <a:off x="609905" y="6362395"/>
            <a:ext cx="75895" cy="75895"/>
          </a:xfrm>
          <a:prstGeom prst="ellipse">
            <a:avLst/>
          </a:prstGeom>
          <a:solidFill>
            <a:srgbClr val="2563EB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87" name="Text 70"/>
          <p:cNvSpPr txBox="1"/>
          <p:nvPr/>
        </p:nvSpPr>
        <p:spPr>
          <a:xfrm>
            <a:off x="761695" y="6324905"/>
            <a:ext cx="558698" cy="1527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6E6E73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第 25 页</a:t>
            </a:r>
            <a:endParaRPr lang="en-US" sz="900" dirty="0"/>
          </a:p>
        </p:txBody>
      </p:sp>
      <p:sp>
        <p:nvSpPr>
          <p:cNvPr id="88" name="Text 71"/>
          <p:cNvSpPr txBox="1"/>
          <p:nvPr/>
        </p:nvSpPr>
        <p:spPr>
          <a:xfrm>
            <a:off x="10032797" y="6324905"/>
            <a:ext cx="943661" cy="1527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6E6E73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预计用时：8分钟</a:t>
            </a:r>
            <a:endParaRPr lang="en-US" sz="900" dirty="0"/>
          </a:p>
        </p:txBody>
      </p:sp>
      <p:sp>
        <p:nvSpPr>
          <p:cNvPr id="89" name="Text 72"/>
          <p:cNvSpPr txBox="1"/>
          <p:nvPr/>
        </p:nvSpPr>
        <p:spPr>
          <a:xfrm>
            <a:off x="11125505" y="6324905"/>
            <a:ext cx="543154" cy="1527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b="1" dirty="0">
                <a:solidFill>
                  <a:srgbClr val="6E6E73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启昌学堂</a:t>
            </a:r>
            <a:endParaRPr lang="en-US" sz="90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E0E0E0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AFC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-1904695" y="-1904695"/>
            <a:ext cx="8572500" cy="8572500"/>
          </a:xfrm>
          <a:prstGeom prst="rect">
            <a:avLst/>
          </a:prstGeom>
        </p:spPr>
      </p:pic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5524805" y="190195"/>
            <a:ext cx="8572500" cy="8572500"/>
          </a:xfrm>
          <a:prstGeom prst="rect">
            <a:avLst/>
          </a:prstGeom>
        </p:spPr>
      </p:pic>
      <p:pic>
        <p:nvPicPr>
          <p:cNvPr id="6" name="Image 2" descr="preencoded.png"/>
          <p:cNvPicPr>
            <a:picLocks noChangeAspect="1"/>
          </p:cNvPicPr>
          <p:nvPr/>
        </p:nvPicPr>
        <p:blipFill>
          <a:blip r:embed="rId3">
            <a:alphaModFix amt="70000"/>
          </a:blip>
          <a:srcRect/>
          <a:stretch>
            <a:fillRect/>
          </a:stretch>
        </p:blipFill>
        <p:spPr>
          <a:xfrm>
            <a:off x="3238805" y="571500"/>
            <a:ext cx="5715000" cy="5715000"/>
          </a:xfrm>
          <a:prstGeom prst="rect">
            <a:avLst/>
          </a:prstGeom>
        </p:spPr>
      </p:pic>
      <p:sp>
        <p:nvSpPr>
          <p:cNvPr id="7" name="Shape 2"/>
          <p:cNvSpPr/>
          <p:nvPr/>
        </p:nvSpPr>
        <p:spPr>
          <a:xfrm>
            <a:off x="476402" y="-952805"/>
            <a:ext cx="8591702" cy="8591702"/>
          </a:xfrm>
          <a:prstGeom prst="ellipse">
            <a:avLst/>
          </a:prstGeom>
          <a:noFill/>
          <a:ln w="12700">
            <a:solidFill>
              <a:srgbClr val="0071E3">
                <a:alpha val="4000"/>
              </a:srgbClr>
            </a:solidFill>
            <a:prstDash val="solid"/>
          </a:ln>
        </p:spPr>
      </p:sp>
      <p:sp>
        <p:nvSpPr>
          <p:cNvPr id="8" name="Shape 3"/>
          <p:cNvSpPr/>
          <p:nvPr/>
        </p:nvSpPr>
        <p:spPr>
          <a:xfrm>
            <a:off x="7429500" y="3524098"/>
            <a:ext cx="4781398" cy="4781398"/>
          </a:xfrm>
          <a:prstGeom prst="ellipse">
            <a:avLst/>
          </a:prstGeom>
          <a:noFill/>
          <a:ln w="12700">
            <a:solidFill>
              <a:srgbClr val="6366F1">
                <a:alpha val="10000"/>
              </a:srgbClr>
            </a:solidFill>
            <a:prstDash val="solid"/>
          </a:ln>
        </p:spPr>
      </p:sp>
      <p:pic>
        <p:nvPicPr>
          <p:cNvPr id="9" name="Image 3" descr="preencoded.png"/>
          <p:cNvPicPr>
            <a:picLocks noChangeAspect="1"/>
          </p:cNvPicPr>
          <p:nvPr/>
        </p:nvPicPr>
        <p:blipFill>
          <a:blip r:embed="rId4">
            <a:alphaModFix amt="4000"/>
          </a:blip>
          <a:srcRect l="-83" r="-83"/>
          <a:stretch>
            <a:fillRect/>
          </a:stretch>
        </p:blipFill>
        <p:spPr>
          <a:xfrm>
            <a:off x="7938821" y="1904695"/>
            <a:ext cx="3172054" cy="3619195"/>
          </a:xfrm>
          <a:prstGeom prst="rect">
            <a:avLst/>
          </a:prstGeom>
        </p:spPr>
      </p:pic>
      <p:pic>
        <p:nvPicPr>
          <p:cNvPr id="10" name="Image 4" descr="preencoded.png"/>
          <p:cNvPicPr>
            <a:picLocks noChangeAspect="1"/>
          </p:cNvPicPr>
          <p:nvPr/>
        </p:nvPicPr>
        <p:blipFill>
          <a:blip r:embed="rId5">
            <a:alphaModFix amt="10000"/>
          </a:blip>
          <a:srcRect l="-206" r="-206"/>
          <a:stretch>
            <a:fillRect/>
          </a:stretch>
        </p:blipFill>
        <p:spPr>
          <a:xfrm>
            <a:off x="571500" y="1395374"/>
            <a:ext cx="1171346" cy="1333195"/>
          </a:xfrm>
          <a:prstGeom prst="rect">
            <a:avLst/>
          </a:prstGeom>
        </p:spPr>
      </p:pic>
      <p:sp>
        <p:nvSpPr>
          <p:cNvPr id="11" name="Shape 4"/>
          <p:cNvSpPr/>
          <p:nvPr/>
        </p:nvSpPr>
        <p:spPr>
          <a:xfrm>
            <a:off x="457200" y="495605"/>
            <a:ext cx="75895" cy="75895"/>
          </a:xfrm>
          <a:prstGeom prst="ellipse">
            <a:avLst/>
          </a:prstGeom>
          <a:solidFill>
            <a:srgbClr val="0071E3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2" name="Text 5"/>
          <p:cNvSpPr txBox="1"/>
          <p:nvPr/>
        </p:nvSpPr>
        <p:spPr>
          <a:xfrm>
            <a:off x="647395" y="457200"/>
            <a:ext cx="1382573" cy="1527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b="1" kern="0" spc="150" dirty="0">
                <a:solidFill>
                  <a:srgbClr val="9CA3A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Core Insight</a:t>
            </a:r>
            <a:endParaRPr lang="en-US" sz="1000" dirty="0"/>
          </a:p>
        </p:txBody>
      </p:sp>
      <p:sp>
        <p:nvSpPr>
          <p:cNvPr id="13" name="Text 6"/>
          <p:cNvSpPr txBox="1"/>
          <p:nvPr/>
        </p:nvSpPr>
        <p:spPr>
          <a:xfrm>
            <a:off x="1333195" y="1904695"/>
            <a:ext cx="9697212" cy="1495958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4200" b="1" kern="0" spc="-75" dirty="0">
                <a:solidFill>
                  <a:srgbClr val="1D1D1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 人们不再为</a:t>
            </a:r>
            <a:r>
              <a:rPr lang="en-US" sz="4200" b="1" kern="0" spc="-75" dirty="0">
                <a:solidFill>
                  <a:srgbClr val="0071E3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"信息"</a:t>
            </a:r>
            <a:r>
              <a:rPr lang="en-US" sz="4200" b="1" kern="0" spc="-75" dirty="0">
                <a:solidFill>
                  <a:srgbClr val="1D1D1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付费，</a:t>
            </a:r>
            <a:endParaRPr lang="en-US" sz="4200" dirty="0"/>
          </a:p>
          <a:p>
            <a:pPr marL="0" indent="0" algn="l">
              <a:buNone/>
            </a:pPr>
            <a:r>
              <a:rPr lang="en-US" sz="4200" b="1" kern="0" spc="-75" dirty="0">
                <a:solidFill>
                  <a:srgbClr val="1D1D1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 而为</a:t>
            </a:r>
            <a:r>
              <a:rPr lang="en-US" sz="4200" b="1" kern="0" spc="-75" dirty="0">
                <a:solidFill>
                  <a:srgbClr val="0071E3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"真实的人"</a:t>
            </a:r>
            <a:r>
              <a:rPr lang="en-US" sz="4200" b="1" kern="0" spc="-75" dirty="0">
                <a:solidFill>
                  <a:srgbClr val="1D1D1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付费。 </a:t>
            </a:r>
            <a:endParaRPr lang="en-US" sz="4200" dirty="0"/>
          </a:p>
        </p:txBody>
      </p:sp>
      <p:pic>
        <p:nvPicPr>
          <p:cNvPr id="14" name="Image 5" descr="preencoded.png"/>
          <p:cNvPicPr>
            <a:picLocks noChangeAspect="1"/>
          </p:cNvPicPr>
          <p:nvPr/>
        </p:nvPicPr>
        <p:blipFill>
          <a:blip r:embed="rId6"/>
          <a:srcRect l="-400" r="-400"/>
          <a:stretch>
            <a:fillRect/>
          </a:stretch>
        </p:blipFill>
        <p:spPr>
          <a:xfrm>
            <a:off x="1333195" y="3981298"/>
            <a:ext cx="57607" cy="342900"/>
          </a:xfrm>
          <a:prstGeom prst="rect">
            <a:avLst/>
          </a:prstGeom>
        </p:spPr>
      </p:pic>
      <p:sp>
        <p:nvSpPr>
          <p:cNvPr id="15" name="Text 7"/>
          <p:cNvSpPr txBox="1"/>
          <p:nvPr/>
        </p:nvSpPr>
        <p:spPr>
          <a:xfrm>
            <a:off x="1619402" y="3905402"/>
            <a:ext cx="5358384" cy="857707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100" kern="0" spc="75" dirty="0">
                <a:solidFill>
                  <a:srgbClr val="6E6E73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 你的故事、你的选择、你的笨拙与成长——</a:t>
            </a:r>
            <a:endParaRPr lang="en-US" sz="2100" dirty="0"/>
          </a:p>
          <a:p>
            <a:pPr marL="0" indent="0" algn="l">
              <a:buNone/>
            </a:pPr>
            <a:r>
              <a:rPr lang="en-US" sz="2100" kern="0" spc="75" dirty="0">
                <a:solidFill>
                  <a:srgbClr val="6E6E73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 这些是</a:t>
            </a:r>
            <a:r>
              <a:rPr lang="en-US" sz="2100" b="1" kern="0" spc="75" dirty="0">
                <a:solidFill>
                  <a:srgbClr val="1D1D1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AI无法复制</a:t>
            </a:r>
            <a:r>
              <a:rPr lang="en-US" sz="2100" kern="0" spc="75" dirty="0">
                <a:solidFill>
                  <a:srgbClr val="6E6E73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的。 </a:t>
            </a:r>
            <a:endParaRPr lang="en-US" sz="2100" dirty="0"/>
          </a:p>
        </p:txBody>
      </p:sp>
      <p:pic>
        <p:nvPicPr>
          <p:cNvPr id="16" name="Image 6" descr="preencoded.png"/>
          <p:cNvPicPr>
            <a:picLocks noChangeAspect="1"/>
          </p:cNvPicPr>
          <p:nvPr/>
        </p:nvPicPr>
        <p:blipFill>
          <a:blip r:embed="rId7"/>
          <a:srcRect t="-400" b="-400"/>
          <a:stretch>
            <a:fillRect/>
          </a:stretch>
        </p:blipFill>
        <p:spPr>
          <a:xfrm>
            <a:off x="1333195" y="6152998"/>
            <a:ext cx="457200" cy="57607"/>
          </a:xfrm>
          <a:prstGeom prst="rect">
            <a:avLst/>
          </a:prstGeom>
        </p:spPr>
      </p:pic>
      <p:sp>
        <p:nvSpPr>
          <p:cNvPr id="17" name="Shape 8"/>
          <p:cNvSpPr/>
          <p:nvPr/>
        </p:nvSpPr>
        <p:spPr>
          <a:xfrm>
            <a:off x="1904695" y="6152998"/>
            <a:ext cx="152705" cy="57607"/>
          </a:xfrm>
          <a:prstGeom prst="roundRect">
            <a:avLst>
              <a:gd name="adj" fmla="val 1587307"/>
            </a:avLst>
          </a:prstGeom>
          <a:solidFill>
            <a:srgbClr val="93C5FD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8" name="Text 9"/>
          <p:cNvSpPr txBox="1"/>
          <p:nvPr/>
        </p:nvSpPr>
        <p:spPr>
          <a:xfrm>
            <a:off x="2171700" y="6096305"/>
            <a:ext cx="1870862" cy="171907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kern="0" spc="75" dirty="0">
                <a:solidFill>
                  <a:srgbClr val="9CA3A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Trust Asset Essence</a:t>
            </a:r>
            <a:endParaRPr lang="en-US" sz="1200" dirty="0"/>
          </a:p>
        </p:txBody>
      </p:sp>
      <p:sp>
        <p:nvSpPr>
          <p:cNvPr id="19" name="Text 10"/>
          <p:cNvSpPr txBox="1"/>
          <p:nvPr/>
        </p:nvSpPr>
        <p:spPr>
          <a:xfrm>
            <a:off x="9347911" y="6286500"/>
            <a:ext cx="2386584" cy="1911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kern="0" spc="75" dirty="0">
                <a:solidFill>
                  <a:srgbClr val="86868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启昌学堂</a:t>
            </a:r>
            <a:endParaRPr lang="en-US" sz="100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E0E0E0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A"/>
          </a:solidFill>
          <a:ln w="12700">
            <a:solidFill>
              <a:srgbClr val="FFFFFF">
                <a:alpha val="0"/>
              </a:srgbClr>
            </a:solidFill>
            <a:prstDash val="solid"/>
          </a:ln>
          <a:effectLst>
            <a:outerShdw blurRad="63500" dist="38100" dir="16200000" algn="bl" rotWithShape="0">
              <a:srgbClr val="000000">
                <a:alpha val="10000"/>
              </a:srgbClr>
            </a:outerShdw>
          </a:effectLst>
        </p:spPr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1">
            <a:alphaModFix amt="70000"/>
          </a:blip>
          <a:srcRect/>
          <a:stretch>
            <a:fillRect/>
          </a:stretch>
        </p:blipFill>
        <p:spPr>
          <a:xfrm>
            <a:off x="-1904695" y="-1904695"/>
            <a:ext cx="7619695" cy="7619695"/>
          </a:xfrm>
          <a:prstGeom prst="rect">
            <a:avLst/>
          </a:prstGeom>
        </p:spPr>
      </p:pic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2">
            <a:alphaModFix amt="60000"/>
          </a:blip>
          <a:srcRect/>
          <a:stretch>
            <a:fillRect/>
          </a:stretch>
        </p:blipFill>
        <p:spPr>
          <a:xfrm>
            <a:off x="6476695" y="2095805"/>
            <a:ext cx="7619695" cy="7619695"/>
          </a:xfrm>
          <a:prstGeom prst="rect">
            <a:avLst/>
          </a:prstGeom>
        </p:spPr>
      </p:pic>
      <p:sp>
        <p:nvSpPr>
          <p:cNvPr id="6" name="Shape 2"/>
          <p:cNvSpPr/>
          <p:nvPr/>
        </p:nvSpPr>
        <p:spPr>
          <a:xfrm>
            <a:off x="8858707" y="476402"/>
            <a:ext cx="4762195" cy="4762195"/>
          </a:xfrm>
          <a:prstGeom prst="ellipse">
            <a:avLst/>
          </a:prstGeom>
          <a:noFill/>
          <a:ln w="25400">
            <a:solidFill>
              <a:srgbClr val="0071E3">
                <a:alpha val="5000"/>
              </a:srgbClr>
            </a:solidFill>
            <a:prstDash val="solid"/>
          </a:ln>
        </p:spPr>
      </p:sp>
      <p:sp>
        <p:nvSpPr>
          <p:cNvPr id="7" name="Shape 3"/>
          <p:cNvSpPr/>
          <p:nvPr/>
        </p:nvSpPr>
        <p:spPr>
          <a:xfrm>
            <a:off x="761695" y="457200"/>
            <a:ext cx="75895" cy="75895"/>
          </a:xfrm>
          <a:prstGeom prst="ellipse">
            <a:avLst/>
          </a:prstGeom>
          <a:solidFill>
            <a:srgbClr val="2563EB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8" name="Text 4"/>
          <p:cNvSpPr txBox="1"/>
          <p:nvPr/>
        </p:nvSpPr>
        <p:spPr>
          <a:xfrm>
            <a:off x="952805" y="381305"/>
            <a:ext cx="1334110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kern="0" spc="120" dirty="0">
                <a:solidFill>
                  <a:srgbClr val="0071E3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CORE ASSETS</a:t>
            </a:r>
            <a:endParaRPr lang="en-US" sz="1200" dirty="0"/>
          </a:p>
        </p:txBody>
      </p:sp>
      <p:sp>
        <p:nvSpPr>
          <p:cNvPr id="9" name="Text 5"/>
          <p:cNvSpPr txBox="1"/>
          <p:nvPr/>
        </p:nvSpPr>
        <p:spPr>
          <a:xfrm>
            <a:off x="9764878" y="400507"/>
            <a:ext cx="1668780" cy="1911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86868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AI合伙人训练营 · 第三课</a:t>
            </a:r>
            <a:endParaRPr lang="en-US" sz="1000" dirty="0"/>
          </a:p>
        </p:txBody>
      </p:sp>
      <p:sp>
        <p:nvSpPr>
          <p:cNvPr id="10" name="Text 6"/>
          <p:cNvSpPr txBox="1"/>
          <p:nvPr/>
        </p:nvSpPr>
        <p:spPr>
          <a:xfrm>
            <a:off x="761695" y="761695"/>
            <a:ext cx="10858500" cy="1911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kern="0" spc="-30" dirty="0">
                <a:solidFill>
                  <a:srgbClr val="1D1D1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 心力资产的</a:t>
            </a:r>
            <a:r>
              <a:rPr lang="en-US" sz="1200" b="1" kern="0" spc="-30" dirty="0">
                <a:solidFill>
                  <a:srgbClr val="0071E3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定义</a:t>
            </a:r>
            <a:endParaRPr lang="en-US" sz="1200" dirty="0"/>
          </a:p>
        </p:txBody>
      </p:sp>
      <p:sp>
        <p:nvSpPr>
          <p:cNvPr id="11" name="Text 7"/>
          <p:cNvSpPr txBox="1"/>
          <p:nvPr/>
        </p:nvSpPr>
        <p:spPr>
          <a:xfrm>
            <a:off x="761695" y="1028700"/>
            <a:ext cx="10858500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86868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在外部动荡中保持内在稳定的能力</a:t>
            </a:r>
            <a:endParaRPr lang="en-US" sz="1200" dirty="0"/>
          </a:p>
        </p:txBody>
      </p:sp>
      <p:pic>
        <p:nvPicPr>
          <p:cNvPr id="12" name="Image 2" descr="preencoded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761695" y="1410005"/>
            <a:ext cx="10668305" cy="4591202"/>
          </a:xfrm>
          <a:prstGeom prst="rect">
            <a:avLst/>
          </a:prstGeom>
        </p:spPr>
      </p:pic>
      <p:pic>
        <p:nvPicPr>
          <p:cNvPr id="13" name="Image 3" descr="preencoded.png"/>
          <p:cNvPicPr>
            <a:picLocks noChangeAspect="1"/>
          </p:cNvPicPr>
          <p:nvPr/>
        </p:nvPicPr>
        <p:blipFill>
          <a:blip r:embed="rId4"/>
          <a:srcRect l="-2" r="-2"/>
          <a:stretch>
            <a:fillRect/>
          </a:stretch>
        </p:blipFill>
        <p:spPr>
          <a:xfrm>
            <a:off x="1152144" y="1800454"/>
            <a:ext cx="9887407" cy="1028700"/>
          </a:xfrm>
          <a:prstGeom prst="rect">
            <a:avLst/>
          </a:prstGeom>
        </p:spPr>
      </p:pic>
      <p:sp>
        <p:nvSpPr>
          <p:cNvPr id="14" name="Shape 8"/>
          <p:cNvSpPr/>
          <p:nvPr/>
        </p:nvSpPr>
        <p:spPr>
          <a:xfrm>
            <a:off x="1390802" y="2038198"/>
            <a:ext cx="457200" cy="457200"/>
          </a:xfrm>
          <a:prstGeom prst="ellipse">
            <a:avLst/>
          </a:prstGeom>
          <a:solidFill>
            <a:srgbClr val="DBEAFE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15" name="Image 4" descr="preencoded.png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1524305" y="2171700"/>
            <a:ext cx="190195" cy="190195"/>
          </a:xfrm>
          <a:prstGeom prst="rect">
            <a:avLst/>
          </a:prstGeom>
        </p:spPr>
      </p:pic>
      <p:sp>
        <p:nvSpPr>
          <p:cNvPr id="16" name="Text 9"/>
          <p:cNvSpPr txBox="1"/>
          <p:nvPr/>
        </p:nvSpPr>
        <p:spPr>
          <a:xfrm>
            <a:off x="2000707" y="2038198"/>
            <a:ext cx="1492301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1D1D1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心力资产的核心定义</a:t>
            </a:r>
            <a:endParaRPr lang="en-US" sz="1200" dirty="0"/>
          </a:p>
        </p:txBody>
      </p:sp>
      <p:sp>
        <p:nvSpPr>
          <p:cNvPr id="17" name="Text 10"/>
          <p:cNvSpPr txBox="1"/>
          <p:nvPr/>
        </p:nvSpPr>
        <p:spPr>
          <a:xfrm>
            <a:off x="9277502" y="2038198"/>
            <a:ext cx="1656893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0071E3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最底层、最重要的资产</a:t>
            </a:r>
            <a:endParaRPr lang="en-US" sz="1200" dirty="0"/>
          </a:p>
        </p:txBody>
      </p:sp>
      <p:sp>
        <p:nvSpPr>
          <p:cNvPr id="18" name="Text 11"/>
          <p:cNvSpPr txBox="1"/>
          <p:nvPr/>
        </p:nvSpPr>
        <p:spPr>
          <a:xfrm>
            <a:off x="2000707" y="2343607"/>
            <a:ext cx="8992210" cy="24780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86868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 在外部动荡中保持</a:t>
            </a:r>
            <a:r>
              <a:rPr lang="en-US" sz="1200" dirty="0">
                <a:solidFill>
                  <a:srgbClr val="1D1D1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内在稳定</a:t>
            </a:r>
            <a:r>
              <a:rPr lang="en-US" sz="1200" dirty="0">
                <a:solidFill>
                  <a:srgbClr val="86868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的能力。这是所有资产中</a:t>
            </a:r>
            <a:r>
              <a:rPr lang="en-US" sz="1200" dirty="0">
                <a:solidFill>
                  <a:srgbClr val="0071E3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最底层、最重要</a:t>
            </a:r>
            <a:r>
              <a:rPr lang="en-US" sz="1200" dirty="0">
                <a:solidFill>
                  <a:srgbClr val="86868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的一项，决定了其他资产能否发挥作用。 </a:t>
            </a:r>
            <a:endParaRPr lang="en-US" sz="1200" dirty="0"/>
          </a:p>
        </p:txBody>
      </p:sp>
      <p:sp>
        <p:nvSpPr>
          <p:cNvPr id="19" name="Shape 12"/>
          <p:cNvSpPr/>
          <p:nvPr/>
        </p:nvSpPr>
        <p:spPr>
          <a:xfrm>
            <a:off x="1152144" y="3057754"/>
            <a:ext cx="3143707" cy="1619402"/>
          </a:xfrm>
          <a:prstGeom prst="roundRect">
            <a:avLst>
              <a:gd name="adj" fmla="val 10629"/>
            </a:avLst>
          </a:prstGeom>
          <a:solidFill>
            <a:srgbClr val="F9FAFB"/>
          </a:solidFill>
          <a:ln w="12700">
            <a:solidFill>
              <a:srgbClr val="0071E3">
                <a:alpha val="10000"/>
              </a:srgbClr>
            </a:solidFill>
            <a:prstDash val="solid"/>
          </a:ln>
        </p:spPr>
      </p:sp>
      <p:sp>
        <p:nvSpPr>
          <p:cNvPr id="20" name="Shape 13"/>
          <p:cNvSpPr/>
          <p:nvPr/>
        </p:nvSpPr>
        <p:spPr>
          <a:xfrm>
            <a:off x="1390802" y="3295498"/>
            <a:ext cx="418795" cy="418795"/>
          </a:xfrm>
          <a:prstGeom prst="roundRect">
            <a:avLst>
              <a:gd name="adj" fmla="val 119095"/>
            </a:avLst>
          </a:prstGeom>
          <a:solidFill>
            <a:srgbClr val="F0F7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21" name="Image 5" descr="preencoded.png"/>
          <p:cNvPicPr>
            <a:picLocks noChangeAspect="1"/>
          </p:cNvPicPr>
          <p:nvPr/>
        </p:nvPicPr>
        <p:blipFill>
          <a:blip r:embed="rId6"/>
          <a:srcRect t="-842" b="-842"/>
          <a:stretch>
            <a:fillRect/>
          </a:stretch>
        </p:blipFill>
        <p:spPr>
          <a:xfrm>
            <a:off x="1505102" y="3419856"/>
            <a:ext cx="190195" cy="171907"/>
          </a:xfrm>
          <a:prstGeom prst="rect">
            <a:avLst/>
          </a:prstGeom>
        </p:spPr>
      </p:pic>
      <p:sp>
        <p:nvSpPr>
          <p:cNvPr id="22" name="Text 14"/>
          <p:cNvSpPr txBox="1"/>
          <p:nvPr/>
        </p:nvSpPr>
        <p:spPr>
          <a:xfrm>
            <a:off x="1962302" y="3295498"/>
            <a:ext cx="1163117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1D1D1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稳定性</a:t>
            </a:r>
            <a:endParaRPr lang="en-US" sz="1200" dirty="0"/>
          </a:p>
        </p:txBody>
      </p:sp>
      <p:sp>
        <p:nvSpPr>
          <p:cNvPr id="23" name="Text 15"/>
          <p:cNvSpPr txBox="1"/>
          <p:nvPr/>
        </p:nvSpPr>
        <p:spPr>
          <a:xfrm>
            <a:off x="1962302" y="3562502"/>
            <a:ext cx="1163117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86868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内在稳定的基础</a:t>
            </a:r>
            <a:endParaRPr lang="en-US" sz="1200" dirty="0"/>
          </a:p>
        </p:txBody>
      </p:sp>
      <p:sp>
        <p:nvSpPr>
          <p:cNvPr id="24" name="Text 16"/>
          <p:cNvSpPr txBox="1"/>
          <p:nvPr/>
        </p:nvSpPr>
        <p:spPr>
          <a:xfrm>
            <a:off x="1390802" y="3943807"/>
            <a:ext cx="2743200" cy="4956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86868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在信息爆炸和变化加速的时代，保持内心的稳定和清晰</a:t>
            </a:r>
            <a:endParaRPr lang="en-US" sz="1200" dirty="0"/>
          </a:p>
        </p:txBody>
      </p:sp>
      <p:sp>
        <p:nvSpPr>
          <p:cNvPr id="25" name="Shape 17"/>
          <p:cNvSpPr/>
          <p:nvPr/>
        </p:nvSpPr>
        <p:spPr>
          <a:xfrm>
            <a:off x="4524451" y="3057754"/>
            <a:ext cx="3143707" cy="1619402"/>
          </a:xfrm>
          <a:prstGeom prst="roundRect">
            <a:avLst>
              <a:gd name="adj" fmla="val 10629"/>
            </a:avLst>
          </a:prstGeom>
          <a:solidFill>
            <a:srgbClr val="F9FAFB"/>
          </a:solidFill>
          <a:ln w="12700">
            <a:solidFill>
              <a:srgbClr val="0071E3">
                <a:alpha val="10000"/>
              </a:srgbClr>
            </a:solidFill>
            <a:prstDash val="solid"/>
          </a:ln>
        </p:spPr>
      </p:sp>
      <p:sp>
        <p:nvSpPr>
          <p:cNvPr id="26" name="Shape 18"/>
          <p:cNvSpPr/>
          <p:nvPr/>
        </p:nvSpPr>
        <p:spPr>
          <a:xfrm>
            <a:off x="4762195" y="3295498"/>
            <a:ext cx="418795" cy="418795"/>
          </a:xfrm>
          <a:prstGeom prst="roundRect">
            <a:avLst>
              <a:gd name="adj" fmla="val 119095"/>
            </a:avLst>
          </a:prstGeom>
          <a:solidFill>
            <a:srgbClr val="F0F7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27" name="Image 6" descr="preencoded.png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>
          <a:xfrm>
            <a:off x="4886554" y="3419856"/>
            <a:ext cx="171907" cy="171907"/>
          </a:xfrm>
          <a:prstGeom prst="rect">
            <a:avLst/>
          </a:prstGeom>
        </p:spPr>
      </p:pic>
      <p:sp>
        <p:nvSpPr>
          <p:cNvPr id="28" name="Text 19"/>
          <p:cNvSpPr txBox="1"/>
          <p:nvPr/>
        </p:nvSpPr>
        <p:spPr>
          <a:xfrm>
            <a:off x="5333695" y="3295498"/>
            <a:ext cx="1327709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1D1D1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决策质量</a:t>
            </a:r>
            <a:endParaRPr lang="en-US" sz="1200" dirty="0"/>
          </a:p>
        </p:txBody>
      </p:sp>
      <p:sp>
        <p:nvSpPr>
          <p:cNvPr id="29" name="Text 20"/>
          <p:cNvSpPr txBox="1"/>
          <p:nvPr/>
        </p:nvSpPr>
        <p:spPr>
          <a:xfrm>
            <a:off x="5333695" y="3562502"/>
            <a:ext cx="1327709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86868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高质量的决策能力</a:t>
            </a:r>
            <a:endParaRPr lang="en-US" sz="1200" dirty="0"/>
          </a:p>
        </p:txBody>
      </p:sp>
      <p:sp>
        <p:nvSpPr>
          <p:cNvPr id="30" name="Text 21"/>
          <p:cNvSpPr txBox="1"/>
          <p:nvPr/>
        </p:nvSpPr>
        <p:spPr>
          <a:xfrm>
            <a:off x="4762195" y="3943807"/>
            <a:ext cx="2743200" cy="4956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86868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基于内心稳定做出的决策，更加理性和长期主义</a:t>
            </a:r>
            <a:endParaRPr lang="en-US" sz="1200" dirty="0"/>
          </a:p>
        </p:txBody>
      </p:sp>
      <p:sp>
        <p:nvSpPr>
          <p:cNvPr id="31" name="Shape 22"/>
          <p:cNvSpPr/>
          <p:nvPr/>
        </p:nvSpPr>
        <p:spPr>
          <a:xfrm>
            <a:off x="7895844" y="3057754"/>
            <a:ext cx="3143707" cy="1619402"/>
          </a:xfrm>
          <a:prstGeom prst="roundRect">
            <a:avLst>
              <a:gd name="adj" fmla="val 10629"/>
            </a:avLst>
          </a:prstGeom>
          <a:solidFill>
            <a:srgbClr val="F9FAFB"/>
          </a:solidFill>
          <a:ln w="12700">
            <a:solidFill>
              <a:srgbClr val="0071E3">
                <a:alpha val="10000"/>
              </a:srgbClr>
            </a:solidFill>
            <a:prstDash val="solid"/>
          </a:ln>
        </p:spPr>
      </p:sp>
      <p:sp>
        <p:nvSpPr>
          <p:cNvPr id="32" name="Shape 23"/>
          <p:cNvSpPr/>
          <p:nvPr/>
        </p:nvSpPr>
        <p:spPr>
          <a:xfrm>
            <a:off x="8134502" y="3295498"/>
            <a:ext cx="418795" cy="418795"/>
          </a:xfrm>
          <a:prstGeom prst="roundRect">
            <a:avLst>
              <a:gd name="adj" fmla="val 119095"/>
            </a:avLst>
          </a:prstGeom>
          <a:solidFill>
            <a:srgbClr val="F0F7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33" name="Image 7" descr="preencoded.png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>
          <a:xfrm>
            <a:off x="8257946" y="3419856"/>
            <a:ext cx="171907" cy="171907"/>
          </a:xfrm>
          <a:prstGeom prst="rect">
            <a:avLst/>
          </a:prstGeom>
        </p:spPr>
      </p:pic>
      <p:sp>
        <p:nvSpPr>
          <p:cNvPr id="34" name="Text 24"/>
          <p:cNvSpPr txBox="1"/>
          <p:nvPr/>
        </p:nvSpPr>
        <p:spPr>
          <a:xfrm>
            <a:off x="8706002" y="3295498"/>
            <a:ext cx="1163117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1D1D1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长期坚持</a:t>
            </a:r>
            <a:endParaRPr lang="en-US" sz="1200" dirty="0"/>
          </a:p>
        </p:txBody>
      </p:sp>
      <p:sp>
        <p:nvSpPr>
          <p:cNvPr id="35" name="Text 25"/>
          <p:cNvSpPr txBox="1"/>
          <p:nvPr/>
        </p:nvSpPr>
        <p:spPr>
          <a:xfrm>
            <a:off x="8706002" y="3562502"/>
            <a:ext cx="1163117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86868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持续行动的能力</a:t>
            </a:r>
            <a:endParaRPr lang="en-US" sz="1200" dirty="0"/>
          </a:p>
        </p:txBody>
      </p:sp>
      <p:sp>
        <p:nvSpPr>
          <p:cNvPr id="36" name="Text 26"/>
          <p:cNvSpPr txBox="1"/>
          <p:nvPr/>
        </p:nvSpPr>
        <p:spPr>
          <a:xfrm>
            <a:off x="8134502" y="3943807"/>
            <a:ext cx="2743200" cy="4956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86868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在困难和挫折面前，保持长期坚持的定力</a:t>
            </a:r>
            <a:endParaRPr lang="en-US" sz="1200" dirty="0"/>
          </a:p>
        </p:txBody>
      </p:sp>
      <p:sp>
        <p:nvSpPr>
          <p:cNvPr id="37" name="Shape 27"/>
          <p:cNvSpPr/>
          <p:nvPr/>
        </p:nvSpPr>
        <p:spPr>
          <a:xfrm>
            <a:off x="1152144" y="4981651"/>
            <a:ext cx="9887407" cy="629107"/>
          </a:xfrm>
          <a:prstGeom prst="roundRect">
            <a:avLst>
              <a:gd name="adj" fmla="val 52854"/>
            </a:avLst>
          </a:prstGeom>
          <a:solidFill>
            <a:srgbClr val="EFF6FF"/>
          </a:solidFill>
          <a:ln w="12700">
            <a:solidFill>
              <a:srgbClr val="DBEAFE"/>
            </a:solidFill>
            <a:prstDash val="solid"/>
          </a:ln>
        </p:spPr>
      </p:sp>
      <p:sp>
        <p:nvSpPr>
          <p:cNvPr id="38" name="Shape 28"/>
          <p:cNvSpPr/>
          <p:nvPr/>
        </p:nvSpPr>
        <p:spPr>
          <a:xfrm>
            <a:off x="1352398" y="5257800"/>
            <a:ext cx="75895" cy="75895"/>
          </a:xfrm>
          <a:prstGeom prst="ellipse">
            <a:avLst/>
          </a:prstGeom>
          <a:solidFill>
            <a:srgbClr val="2563EB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9" name="Text 29"/>
          <p:cNvSpPr txBox="1"/>
          <p:nvPr/>
        </p:nvSpPr>
        <p:spPr>
          <a:xfrm>
            <a:off x="1505102" y="5181905"/>
            <a:ext cx="5534863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1D1D1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关键洞察：</a:t>
            </a:r>
            <a:r>
              <a:rPr lang="en-US" sz="1200" dirty="0">
                <a:solidFill>
                  <a:srgbClr val="1D1D1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心力资产是其他所有资产的</a:t>
            </a:r>
            <a:r>
              <a:rPr lang="en-US" sz="1200" dirty="0">
                <a:solidFill>
                  <a:srgbClr val="0071E3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基础</a:t>
            </a:r>
            <a:r>
              <a:rPr lang="en-US" sz="1200" dirty="0">
                <a:solidFill>
                  <a:srgbClr val="1D1D1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，没有心力，其他资产难以发挥作用 </a:t>
            </a:r>
            <a:endParaRPr lang="en-US" sz="1200" dirty="0"/>
          </a:p>
        </p:txBody>
      </p:sp>
      <p:pic>
        <p:nvPicPr>
          <p:cNvPr id="40" name="Image 8" descr="preencoded.png"/>
          <p:cNvPicPr>
            <a:picLocks noChangeAspect="1"/>
          </p:cNvPicPr>
          <p:nvPr/>
        </p:nvPicPr>
        <p:blipFill>
          <a:blip r:embed="rId9"/>
          <a:srcRect t="-201" b="-201"/>
          <a:stretch>
            <a:fillRect/>
          </a:stretch>
        </p:blipFill>
        <p:spPr>
          <a:xfrm>
            <a:off x="771754" y="1419149"/>
            <a:ext cx="75895" cy="4572000"/>
          </a:xfrm>
          <a:prstGeom prst="rect">
            <a:avLst/>
          </a:prstGeom>
        </p:spPr>
      </p:pic>
      <p:sp>
        <p:nvSpPr>
          <p:cNvPr id="41" name="Shape 30"/>
          <p:cNvSpPr/>
          <p:nvPr/>
        </p:nvSpPr>
        <p:spPr>
          <a:xfrm>
            <a:off x="761695" y="6633972"/>
            <a:ext cx="75895" cy="75895"/>
          </a:xfrm>
          <a:prstGeom prst="ellipse">
            <a:avLst/>
          </a:prstGeom>
          <a:solidFill>
            <a:srgbClr val="2563EB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42" name="Text 31"/>
          <p:cNvSpPr txBox="1"/>
          <p:nvPr/>
        </p:nvSpPr>
        <p:spPr>
          <a:xfrm>
            <a:off x="914400" y="6596482"/>
            <a:ext cx="438912" cy="1527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86868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第27页</a:t>
            </a:r>
            <a:endParaRPr lang="en-US" sz="900" dirty="0"/>
          </a:p>
        </p:txBody>
      </p:sp>
      <p:sp>
        <p:nvSpPr>
          <p:cNvPr id="43" name="Text 32"/>
          <p:cNvSpPr txBox="1"/>
          <p:nvPr/>
        </p:nvSpPr>
        <p:spPr>
          <a:xfrm>
            <a:off x="9816998" y="6596482"/>
            <a:ext cx="1010412" cy="1527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86868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预计用时：60分钟</a:t>
            </a:r>
            <a:endParaRPr lang="en-US" sz="900" dirty="0"/>
          </a:p>
        </p:txBody>
      </p:sp>
      <p:sp>
        <p:nvSpPr>
          <p:cNvPr id="44" name="Text 33"/>
          <p:cNvSpPr txBox="1"/>
          <p:nvPr/>
        </p:nvSpPr>
        <p:spPr>
          <a:xfrm>
            <a:off x="10896905" y="6572707"/>
            <a:ext cx="609905" cy="20025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86868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启昌学堂</a:t>
            </a:r>
            <a:endParaRPr lang="en-US" sz="1000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E0E0E0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AFC"/>
          </a:solidFill>
          <a:ln w="12700">
            <a:solidFill>
              <a:srgbClr val="FFFFFF">
                <a:alpha val="0"/>
              </a:srgbClr>
            </a:solidFill>
            <a:prstDash val="solid"/>
          </a:ln>
          <a:effectLst>
            <a:outerShdw blurRad="63500" dist="38100" dir="16200000" algn="bl" rotWithShape="0">
              <a:srgbClr val="000000">
                <a:alpha val="10000"/>
              </a:srgbClr>
            </a:outerShdw>
          </a:effectLst>
        </p:spPr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1">
            <a:alphaModFix amt="90000"/>
          </a:blip>
          <a:srcRect/>
          <a:stretch>
            <a:fillRect/>
          </a:stretch>
        </p:blipFill>
        <p:spPr>
          <a:xfrm>
            <a:off x="-1904695" y="-1904695"/>
            <a:ext cx="8572500" cy="8572500"/>
          </a:xfrm>
          <a:prstGeom prst="rect">
            <a:avLst/>
          </a:prstGeom>
        </p:spPr>
      </p:pic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2">
            <a:alphaModFix amt="80000"/>
          </a:blip>
          <a:srcRect/>
          <a:stretch>
            <a:fillRect/>
          </a:stretch>
        </p:blipFill>
        <p:spPr>
          <a:xfrm>
            <a:off x="4572000" y="190195"/>
            <a:ext cx="9525305" cy="9525305"/>
          </a:xfrm>
          <a:prstGeom prst="rect">
            <a:avLst/>
          </a:prstGeom>
        </p:spPr>
      </p:pic>
      <p:sp>
        <p:nvSpPr>
          <p:cNvPr id="6" name="Shape 2"/>
          <p:cNvSpPr/>
          <p:nvPr/>
        </p:nvSpPr>
        <p:spPr>
          <a:xfrm>
            <a:off x="2286000" y="-381305"/>
            <a:ext cx="7619695" cy="7619695"/>
          </a:xfrm>
          <a:prstGeom prst="ellipse">
            <a:avLst/>
          </a:prstGeom>
          <a:noFill/>
          <a:ln w="12700">
            <a:solidFill>
              <a:srgbClr val="0071E3">
                <a:alpha val="5000"/>
              </a:srgbClr>
            </a:solidFill>
            <a:prstDash val="solid"/>
          </a:ln>
        </p:spPr>
      </p:sp>
      <p:sp>
        <p:nvSpPr>
          <p:cNvPr id="7" name="Shape 3"/>
          <p:cNvSpPr/>
          <p:nvPr/>
        </p:nvSpPr>
        <p:spPr>
          <a:xfrm>
            <a:off x="609905" y="448056"/>
            <a:ext cx="95098" cy="95098"/>
          </a:xfrm>
          <a:prstGeom prst="ellipse">
            <a:avLst/>
          </a:prstGeom>
          <a:solidFill>
            <a:srgbClr val="2563EB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8" name="Text 4"/>
          <p:cNvSpPr txBox="1"/>
          <p:nvPr/>
        </p:nvSpPr>
        <p:spPr>
          <a:xfrm>
            <a:off x="819302" y="381305"/>
            <a:ext cx="1581912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kern="0" spc="120" dirty="0">
                <a:solidFill>
                  <a:srgbClr val="0071E3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MENTAL ENERGY</a:t>
            </a:r>
            <a:endParaRPr lang="en-US" sz="1200" dirty="0"/>
          </a:p>
        </p:txBody>
      </p:sp>
      <p:sp>
        <p:nvSpPr>
          <p:cNvPr id="9" name="Text 5"/>
          <p:cNvSpPr txBox="1"/>
          <p:nvPr/>
        </p:nvSpPr>
        <p:spPr>
          <a:xfrm>
            <a:off x="10228478" y="400507"/>
            <a:ext cx="1359713" cy="1911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6E6E73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增值资产 · 第三部分</a:t>
            </a:r>
            <a:endParaRPr lang="en-US" sz="1000" dirty="0"/>
          </a:p>
        </p:txBody>
      </p:sp>
      <p:sp>
        <p:nvSpPr>
          <p:cNvPr id="10" name="Text 6"/>
          <p:cNvSpPr txBox="1"/>
          <p:nvPr/>
        </p:nvSpPr>
        <p:spPr>
          <a:xfrm>
            <a:off x="609905" y="685800"/>
            <a:ext cx="11163910" cy="1911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kern="0" spc="-30" dirty="0">
                <a:solidFill>
                  <a:srgbClr val="1D1D1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 为什么</a:t>
            </a:r>
            <a:r>
              <a:rPr lang="en-US" sz="1200" b="1" kern="0" spc="-30" dirty="0">
                <a:solidFill>
                  <a:srgbClr val="0071E3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心力</a:t>
            </a:r>
            <a:r>
              <a:rPr lang="en-US" sz="1200" b="1" kern="0" spc="-30" dirty="0">
                <a:solidFill>
                  <a:srgbClr val="1D1D1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在增值？ </a:t>
            </a:r>
            <a:endParaRPr lang="en-US" sz="1200" dirty="0"/>
          </a:p>
        </p:txBody>
      </p:sp>
      <p:sp>
        <p:nvSpPr>
          <p:cNvPr id="11" name="Text 7"/>
          <p:cNvSpPr txBox="1"/>
          <p:nvPr/>
        </p:nvSpPr>
        <p:spPr>
          <a:xfrm>
            <a:off x="609905" y="914400"/>
            <a:ext cx="11163910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6E6E73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外部动荡中保持内在稳定的能力，正在成为最稀缺的资产</a:t>
            </a:r>
            <a:endParaRPr lang="en-US" sz="1200" dirty="0"/>
          </a:p>
        </p:txBody>
      </p:sp>
      <p:pic>
        <p:nvPicPr>
          <p:cNvPr id="12" name="Image 2" descr="preencoded.png"/>
          <p:cNvPicPr>
            <a:picLocks noChangeAspect="1"/>
          </p:cNvPicPr>
          <p:nvPr/>
        </p:nvPicPr>
        <p:blipFill>
          <a:blip r:embed="rId3"/>
          <a:srcRect t="-7" b="-7"/>
          <a:stretch>
            <a:fillRect/>
          </a:stretch>
        </p:blipFill>
        <p:spPr>
          <a:xfrm>
            <a:off x="2895905" y="5753405"/>
            <a:ext cx="6400800" cy="1047902"/>
          </a:xfrm>
          <a:prstGeom prst="rect">
            <a:avLst/>
          </a:prstGeom>
        </p:spPr>
      </p:pic>
      <p:sp>
        <p:nvSpPr>
          <p:cNvPr id="13" name="Text 8"/>
          <p:cNvSpPr txBox="1"/>
          <p:nvPr/>
        </p:nvSpPr>
        <p:spPr>
          <a:xfrm>
            <a:off x="3124505" y="5924398"/>
            <a:ext cx="3581705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FFFFF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心力资产公式</a:t>
            </a:r>
            <a:endParaRPr lang="en-US" sz="1200" dirty="0"/>
          </a:p>
        </p:txBody>
      </p:sp>
      <p:sp>
        <p:nvSpPr>
          <p:cNvPr id="14" name="Text 9"/>
          <p:cNvSpPr txBox="1"/>
          <p:nvPr/>
        </p:nvSpPr>
        <p:spPr>
          <a:xfrm>
            <a:off x="6696151" y="6124651"/>
            <a:ext cx="219456" cy="3054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dirty="0">
                <a:solidFill>
                  <a:srgbClr val="FFFFF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=</a:t>
            </a:r>
            <a:endParaRPr lang="en-US" sz="1800" dirty="0"/>
          </a:p>
        </p:txBody>
      </p:sp>
      <p:sp>
        <p:nvSpPr>
          <p:cNvPr id="15" name="Shape 10"/>
          <p:cNvSpPr/>
          <p:nvPr/>
        </p:nvSpPr>
        <p:spPr>
          <a:xfrm>
            <a:off x="7096658" y="5943600"/>
            <a:ext cx="1971446" cy="666598"/>
          </a:xfrm>
          <a:prstGeom prst="roundRect">
            <a:avLst>
              <a:gd name="adj" fmla="val 31354"/>
            </a:avLst>
          </a:prstGeom>
          <a:noFill/>
          <a:ln w="12700">
            <a:solidFill>
              <a:srgbClr val="E5E7EB"/>
            </a:solidFill>
            <a:prstDash val="solid"/>
          </a:ln>
        </p:spPr>
      </p:sp>
      <p:sp>
        <p:nvSpPr>
          <p:cNvPr id="16" name="Text 11"/>
          <p:cNvSpPr txBox="1"/>
          <p:nvPr/>
        </p:nvSpPr>
        <p:spPr>
          <a:xfrm>
            <a:off x="7267651" y="6048756"/>
            <a:ext cx="562356" cy="4572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决策质量</a:t>
            </a:r>
            <a:endParaRPr lang="en-US" sz="1200" dirty="0"/>
          </a:p>
        </p:txBody>
      </p:sp>
      <p:sp>
        <p:nvSpPr>
          <p:cNvPr id="17" name="Text 12"/>
          <p:cNvSpPr txBox="1"/>
          <p:nvPr/>
        </p:nvSpPr>
        <p:spPr>
          <a:xfrm>
            <a:off x="8086954" y="6048756"/>
            <a:ext cx="810158" cy="4572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长期坚持能力</a:t>
            </a:r>
            <a:endParaRPr lang="en-US" sz="1200" dirty="0"/>
          </a:p>
        </p:txBody>
      </p:sp>
      <p:pic>
        <p:nvPicPr>
          <p:cNvPr id="18" name="Image 3" descr="preencoded.png"/>
          <p:cNvPicPr>
            <a:picLocks noChangeAspect="1"/>
          </p:cNvPicPr>
          <p:nvPr/>
        </p:nvPicPr>
        <p:blipFill>
          <a:blip r:embed="rId4"/>
          <a:srcRect t="-3" b="-3"/>
          <a:stretch>
            <a:fillRect/>
          </a:stretch>
        </p:blipFill>
        <p:spPr>
          <a:xfrm>
            <a:off x="609905" y="1371600"/>
            <a:ext cx="5333695" cy="4000500"/>
          </a:xfrm>
          <a:prstGeom prst="rect">
            <a:avLst/>
          </a:prstGeom>
        </p:spPr>
      </p:pic>
      <p:sp>
        <p:nvSpPr>
          <p:cNvPr id="19" name="Shape 13"/>
          <p:cNvSpPr/>
          <p:nvPr/>
        </p:nvSpPr>
        <p:spPr>
          <a:xfrm>
            <a:off x="847649" y="1609344"/>
            <a:ext cx="457200" cy="457200"/>
          </a:xfrm>
          <a:prstGeom prst="roundRect">
            <a:avLst>
              <a:gd name="adj" fmla="val 100000"/>
            </a:avLst>
          </a:prstGeom>
          <a:solidFill>
            <a:srgbClr val="FEF2F2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20" name="Image 4" descr="preencoded.png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981151" y="1742846"/>
            <a:ext cx="190195" cy="190195"/>
          </a:xfrm>
          <a:prstGeom prst="rect">
            <a:avLst/>
          </a:prstGeom>
        </p:spPr>
      </p:pic>
      <p:sp>
        <p:nvSpPr>
          <p:cNvPr id="21" name="Text 14"/>
          <p:cNvSpPr txBox="1"/>
          <p:nvPr/>
        </p:nvSpPr>
        <p:spPr>
          <a:xfrm>
            <a:off x="1419149" y="1609344"/>
            <a:ext cx="695858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1D1D1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外部世界</a:t>
            </a:r>
            <a:endParaRPr lang="en-US" sz="1200" dirty="0"/>
          </a:p>
        </p:txBody>
      </p:sp>
      <p:sp>
        <p:nvSpPr>
          <p:cNvPr id="22" name="Text 15"/>
          <p:cNvSpPr txBox="1"/>
          <p:nvPr/>
        </p:nvSpPr>
        <p:spPr>
          <a:xfrm>
            <a:off x="1419149" y="1837944"/>
            <a:ext cx="695858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6E6E73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环境变化</a:t>
            </a:r>
            <a:endParaRPr lang="en-US" sz="1200" dirty="0"/>
          </a:p>
        </p:txBody>
      </p:sp>
      <p:sp>
        <p:nvSpPr>
          <p:cNvPr id="23" name="Text 16"/>
          <p:cNvSpPr txBox="1"/>
          <p:nvPr/>
        </p:nvSpPr>
        <p:spPr>
          <a:xfrm>
            <a:off x="5086807" y="1752905"/>
            <a:ext cx="619963" cy="162763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200" b="1" dirty="0">
                <a:solidFill>
                  <a:srgbClr val="DC2626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4大挑战</a:t>
            </a:r>
            <a:endParaRPr lang="en-US" sz="1200" dirty="0"/>
          </a:p>
        </p:txBody>
      </p:sp>
      <p:sp>
        <p:nvSpPr>
          <p:cNvPr id="24" name="Shape 17"/>
          <p:cNvSpPr/>
          <p:nvPr/>
        </p:nvSpPr>
        <p:spPr>
          <a:xfrm>
            <a:off x="847649" y="2886761"/>
            <a:ext cx="4858207" cy="9144"/>
          </a:xfrm>
          <a:prstGeom prst="rect">
            <a:avLst/>
          </a:prstGeom>
          <a:solidFill>
            <a:srgbClr val="000000">
              <a:alpha val="5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25" name="Shape 18"/>
          <p:cNvSpPr/>
          <p:nvPr/>
        </p:nvSpPr>
        <p:spPr>
          <a:xfrm>
            <a:off x="847649" y="2333549"/>
            <a:ext cx="190195" cy="190195"/>
          </a:xfrm>
          <a:prstGeom prst="ellipse">
            <a:avLst/>
          </a:prstGeom>
          <a:solidFill>
            <a:srgbClr val="DBEAFE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26" name="Image 5" descr="preencoded.png"/>
          <p:cNvPicPr>
            <a:picLocks noChangeAspect="1"/>
          </p:cNvPicPr>
          <p:nvPr/>
        </p:nvPicPr>
        <p:blipFill>
          <a:blip r:embed="rId6"/>
          <a:srcRect l="-2571" r="-2571"/>
          <a:stretch>
            <a:fillRect/>
          </a:stretch>
        </p:blipFill>
        <p:spPr>
          <a:xfrm>
            <a:off x="890626" y="2371954"/>
            <a:ext cx="105156" cy="114300"/>
          </a:xfrm>
          <a:prstGeom prst="rect">
            <a:avLst/>
          </a:prstGeom>
        </p:spPr>
      </p:pic>
      <p:sp>
        <p:nvSpPr>
          <p:cNvPr id="27" name="Text 19"/>
          <p:cNvSpPr txBox="1"/>
          <p:nvPr/>
        </p:nvSpPr>
        <p:spPr>
          <a:xfrm>
            <a:off x="1152144" y="2314346"/>
            <a:ext cx="695858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1D1D1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信息爆炸</a:t>
            </a:r>
            <a:endParaRPr lang="en-US" sz="1200" dirty="0"/>
          </a:p>
        </p:txBody>
      </p:sp>
      <p:sp>
        <p:nvSpPr>
          <p:cNvPr id="28" name="Text 20"/>
          <p:cNvSpPr txBox="1"/>
          <p:nvPr/>
        </p:nvSpPr>
        <p:spPr>
          <a:xfrm>
            <a:off x="5400446" y="2314346"/>
            <a:ext cx="391363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2563E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严重</a:t>
            </a:r>
            <a:endParaRPr lang="en-US" sz="1200" dirty="0"/>
          </a:p>
        </p:txBody>
      </p:sp>
      <p:sp>
        <p:nvSpPr>
          <p:cNvPr id="29" name="Text 21"/>
          <p:cNvSpPr txBox="1"/>
          <p:nvPr/>
        </p:nvSpPr>
        <p:spPr>
          <a:xfrm>
            <a:off x="1152144" y="2562149"/>
            <a:ext cx="4743907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6E6E73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每天接收信息量相当于20年前的100倍</a:t>
            </a:r>
            <a:endParaRPr lang="en-US" sz="1200" dirty="0"/>
          </a:p>
        </p:txBody>
      </p:sp>
      <p:sp>
        <p:nvSpPr>
          <p:cNvPr id="30" name="Shape 22"/>
          <p:cNvSpPr/>
          <p:nvPr/>
        </p:nvSpPr>
        <p:spPr>
          <a:xfrm>
            <a:off x="847649" y="3600907"/>
            <a:ext cx="4858207" cy="9144"/>
          </a:xfrm>
          <a:prstGeom prst="rect">
            <a:avLst/>
          </a:prstGeom>
          <a:solidFill>
            <a:srgbClr val="000000">
              <a:alpha val="5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31" name="Shape 23"/>
          <p:cNvSpPr/>
          <p:nvPr/>
        </p:nvSpPr>
        <p:spPr>
          <a:xfrm>
            <a:off x="847649" y="3047695"/>
            <a:ext cx="190195" cy="190195"/>
          </a:xfrm>
          <a:prstGeom prst="ellipse">
            <a:avLst/>
          </a:prstGeom>
          <a:solidFill>
            <a:srgbClr val="DBEAFE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32" name="Image 6" descr="preencoded.png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>
          <a:xfrm>
            <a:off x="886054" y="3086100"/>
            <a:ext cx="114300" cy="114300"/>
          </a:xfrm>
          <a:prstGeom prst="rect">
            <a:avLst/>
          </a:prstGeom>
        </p:spPr>
      </p:pic>
      <p:sp>
        <p:nvSpPr>
          <p:cNvPr id="33" name="Text 24"/>
          <p:cNvSpPr txBox="1"/>
          <p:nvPr/>
        </p:nvSpPr>
        <p:spPr>
          <a:xfrm>
            <a:off x="1152144" y="3029407"/>
            <a:ext cx="695858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1D1D1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变化加速</a:t>
            </a:r>
            <a:endParaRPr lang="en-US" sz="1200" dirty="0"/>
          </a:p>
        </p:txBody>
      </p:sp>
      <p:sp>
        <p:nvSpPr>
          <p:cNvPr id="34" name="Text 25"/>
          <p:cNvSpPr txBox="1"/>
          <p:nvPr/>
        </p:nvSpPr>
        <p:spPr>
          <a:xfrm>
            <a:off x="5400446" y="3029407"/>
            <a:ext cx="391363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2563E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加速</a:t>
            </a:r>
            <a:endParaRPr lang="en-US" sz="1200" dirty="0"/>
          </a:p>
        </p:txBody>
      </p:sp>
      <p:sp>
        <p:nvSpPr>
          <p:cNvPr id="35" name="Text 26"/>
          <p:cNvSpPr txBox="1"/>
          <p:nvPr/>
        </p:nvSpPr>
        <p:spPr>
          <a:xfrm>
            <a:off x="1152144" y="3276295"/>
            <a:ext cx="4743907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6E6E73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行业周期从10年缩短至2-3年</a:t>
            </a:r>
            <a:endParaRPr lang="en-US" sz="1200" dirty="0"/>
          </a:p>
        </p:txBody>
      </p:sp>
      <p:sp>
        <p:nvSpPr>
          <p:cNvPr id="36" name="Shape 27"/>
          <p:cNvSpPr/>
          <p:nvPr/>
        </p:nvSpPr>
        <p:spPr>
          <a:xfrm>
            <a:off x="847649" y="4315968"/>
            <a:ext cx="4858207" cy="9144"/>
          </a:xfrm>
          <a:prstGeom prst="rect">
            <a:avLst/>
          </a:prstGeom>
          <a:solidFill>
            <a:srgbClr val="000000">
              <a:alpha val="5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37" name="Shape 28"/>
          <p:cNvSpPr/>
          <p:nvPr/>
        </p:nvSpPr>
        <p:spPr>
          <a:xfrm>
            <a:off x="847649" y="3762756"/>
            <a:ext cx="190195" cy="190195"/>
          </a:xfrm>
          <a:prstGeom prst="ellipse">
            <a:avLst/>
          </a:prstGeom>
          <a:solidFill>
            <a:srgbClr val="DBEAFE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38" name="Image 7" descr="preencoded.png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>
          <a:xfrm>
            <a:off x="886054" y="3800246"/>
            <a:ext cx="114300" cy="114300"/>
          </a:xfrm>
          <a:prstGeom prst="rect">
            <a:avLst/>
          </a:prstGeom>
        </p:spPr>
      </p:pic>
      <p:sp>
        <p:nvSpPr>
          <p:cNvPr id="39" name="Text 29"/>
          <p:cNvSpPr txBox="1"/>
          <p:nvPr/>
        </p:nvSpPr>
        <p:spPr>
          <a:xfrm>
            <a:off x="1152144" y="3743554"/>
            <a:ext cx="695858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1D1D1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焦虑传染</a:t>
            </a:r>
            <a:endParaRPr lang="en-US" sz="1200" dirty="0"/>
          </a:p>
        </p:txBody>
      </p:sp>
      <p:sp>
        <p:nvSpPr>
          <p:cNvPr id="40" name="Text 30"/>
          <p:cNvSpPr txBox="1"/>
          <p:nvPr/>
        </p:nvSpPr>
        <p:spPr>
          <a:xfrm>
            <a:off x="5400446" y="3743554"/>
            <a:ext cx="391363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2563E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普遍</a:t>
            </a:r>
            <a:endParaRPr lang="en-US" sz="1200" dirty="0"/>
          </a:p>
        </p:txBody>
      </p:sp>
      <p:sp>
        <p:nvSpPr>
          <p:cNvPr id="41" name="Text 31"/>
          <p:cNvSpPr txBox="1"/>
          <p:nvPr/>
        </p:nvSpPr>
        <p:spPr>
          <a:xfrm>
            <a:off x="1152144" y="3991356"/>
            <a:ext cx="4743907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6E6E73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社交媒体加剧焦虑情绪传播</a:t>
            </a:r>
            <a:endParaRPr lang="en-US" sz="1200" dirty="0"/>
          </a:p>
        </p:txBody>
      </p:sp>
      <p:sp>
        <p:nvSpPr>
          <p:cNvPr id="42" name="Shape 32"/>
          <p:cNvSpPr/>
          <p:nvPr/>
        </p:nvSpPr>
        <p:spPr>
          <a:xfrm>
            <a:off x="847649" y="4476902"/>
            <a:ext cx="190195" cy="190195"/>
          </a:xfrm>
          <a:prstGeom prst="ellipse">
            <a:avLst/>
          </a:prstGeom>
          <a:solidFill>
            <a:srgbClr val="DBEAFE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43" name="Image 8" descr="preencoded.png"/>
          <p:cNvPicPr>
            <a:picLocks noChangeAspect="1"/>
          </p:cNvPicPr>
          <p:nvPr/>
        </p:nvPicPr>
        <p:blipFill>
          <a:blip r:embed="rId9"/>
          <a:srcRect/>
          <a:stretch>
            <a:fillRect/>
          </a:stretch>
        </p:blipFill>
        <p:spPr>
          <a:xfrm>
            <a:off x="886054" y="4515307"/>
            <a:ext cx="114300" cy="114300"/>
          </a:xfrm>
          <a:prstGeom prst="rect">
            <a:avLst/>
          </a:prstGeom>
        </p:spPr>
      </p:pic>
      <p:sp>
        <p:nvSpPr>
          <p:cNvPr id="44" name="Text 33"/>
          <p:cNvSpPr txBox="1"/>
          <p:nvPr/>
        </p:nvSpPr>
        <p:spPr>
          <a:xfrm>
            <a:off x="1152144" y="4457700"/>
            <a:ext cx="695858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1D1D1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选择过载</a:t>
            </a:r>
            <a:endParaRPr lang="en-US" sz="1200" dirty="0"/>
          </a:p>
        </p:txBody>
      </p:sp>
      <p:sp>
        <p:nvSpPr>
          <p:cNvPr id="45" name="Text 34"/>
          <p:cNvSpPr txBox="1"/>
          <p:nvPr/>
        </p:nvSpPr>
        <p:spPr>
          <a:xfrm>
            <a:off x="5400446" y="4457700"/>
            <a:ext cx="391363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2563E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严重</a:t>
            </a:r>
            <a:endParaRPr lang="en-US" sz="1200" dirty="0"/>
          </a:p>
        </p:txBody>
      </p:sp>
      <p:sp>
        <p:nvSpPr>
          <p:cNvPr id="46" name="Text 35"/>
          <p:cNvSpPr txBox="1"/>
          <p:nvPr/>
        </p:nvSpPr>
        <p:spPr>
          <a:xfrm>
            <a:off x="1152144" y="4705502"/>
            <a:ext cx="4743907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6E6E73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每天面临数百个决策选择</a:t>
            </a:r>
            <a:endParaRPr lang="en-US" sz="1200" dirty="0"/>
          </a:p>
        </p:txBody>
      </p:sp>
      <p:sp>
        <p:nvSpPr>
          <p:cNvPr id="47" name="Shape 36"/>
          <p:cNvSpPr/>
          <p:nvPr/>
        </p:nvSpPr>
        <p:spPr>
          <a:xfrm>
            <a:off x="847649" y="5181905"/>
            <a:ext cx="4858207" cy="476402"/>
          </a:xfrm>
          <a:prstGeom prst="roundRect">
            <a:avLst>
              <a:gd name="adj" fmla="val 92131"/>
            </a:avLst>
          </a:prstGeom>
          <a:solidFill>
            <a:srgbClr val="FEF2F2"/>
          </a:solidFill>
          <a:ln w="12700">
            <a:solidFill>
              <a:srgbClr val="FEE2E2"/>
            </a:solidFill>
            <a:prstDash val="solid"/>
          </a:ln>
        </p:spPr>
      </p:sp>
      <p:sp>
        <p:nvSpPr>
          <p:cNvPr id="48" name="Text 37"/>
          <p:cNvSpPr txBox="1"/>
          <p:nvPr/>
        </p:nvSpPr>
        <p:spPr>
          <a:xfrm>
            <a:off x="972007" y="5305349"/>
            <a:ext cx="3096158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991B1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外部压力：信息过载、变化加速、焦虑传染</a:t>
            </a:r>
            <a:endParaRPr lang="en-US" sz="1200" dirty="0"/>
          </a:p>
        </p:txBody>
      </p:sp>
      <p:sp>
        <p:nvSpPr>
          <p:cNvPr id="49" name="Text 38"/>
          <p:cNvSpPr txBox="1"/>
          <p:nvPr/>
        </p:nvSpPr>
        <p:spPr>
          <a:xfrm>
            <a:off x="5124298" y="5305349"/>
            <a:ext cx="543154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DC2626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需应对</a:t>
            </a:r>
            <a:endParaRPr lang="en-US" sz="1200" dirty="0"/>
          </a:p>
        </p:txBody>
      </p:sp>
      <p:pic>
        <p:nvPicPr>
          <p:cNvPr id="50" name="Image 9" descr="preencoded.png"/>
          <p:cNvPicPr>
            <a:picLocks noChangeAspect="1"/>
          </p:cNvPicPr>
          <p:nvPr/>
        </p:nvPicPr>
        <p:blipFill>
          <a:blip r:embed="rId4"/>
          <a:srcRect t="-3" b="-3"/>
          <a:stretch>
            <a:fillRect/>
          </a:stretch>
        </p:blipFill>
        <p:spPr>
          <a:xfrm>
            <a:off x="6248095" y="1371600"/>
            <a:ext cx="5333695" cy="4000500"/>
          </a:xfrm>
          <a:prstGeom prst="rect">
            <a:avLst/>
          </a:prstGeom>
        </p:spPr>
      </p:pic>
      <p:sp>
        <p:nvSpPr>
          <p:cNvPr id="51" name="Shape 39"/>
          <p:cNvSpPr/>
          <p:nvPr/>
        </p:nvSpPr>
        <p:spPr>
          <a:xfrm>
            <a:off x="6486754" y="1609344"/>
            <a:ext cx="457200" cy="457200"/>
          </a:xfrm>
          <a:prstGeom prst="roundRect">
            <a:avLst>
              <a:gd name="adj" fmla="val 100000"/>
            </a:avLst>
          </a:prstGeom>
          <a:solidFill>
            <a:srgbClr val="ECFDF5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52" name="Image 10" descr="preencoded.png"/>
          <p:cNvPicPr>
            <a:picLocks noChangeAspect="1"/>
          </p:cNvPicPr>
          <p:nvPr/>
        </p:nvPicPr>
        <p:blipFill>
          <a:blip r:embed="rId10"/>
          <a:srcRect/>
          <a:stretch>
            <a:fillRect/>
          </a:stretch>
        </p:blipFill>
        <p:spPr>
          <a:xfrm>
            <a:off x="6620256" y="1742846"/>
            <a:ext cx="190195" cy="190195"/>
          </a:xfrm>
          <a:prstGeom prst="rect">
            <a:avLst/>
          </a:prstGeom>
        </p:spPr>
      </p:pic>
      <p:sp>
        <p:nvSpPr>
          <p:cNvPr id="53" name="Text 40"/>
          <p:cNvSpPr txBox="1"/>
          <p:nvPr/>
        </p:nvSpPr>
        <p:spPr>
          <a:xfrm>
            <a:off x="7058254" y="1609344"/>
            <a:ext cx="695858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1D1D1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你的内心</a:t>
            </a:r>
            <a:endParaRPr lang="en-US" sz="1200" dirty="0"/>
          </a:p>
        </p:txBody>
      </p:sp>
      <p:sp>
        <p:nvSpPr>
          <p:cNvPr id="54" name="Text 41"/>
          <p:cNvSpPr txBox="1"/>
          <p:nvPr/>
        </p:nvSpPr>
        <p:spPr>
          <a:xfrm>
            <a:off x="7058254" y="1837944"/>
            <a:ext cx="695858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6E6E73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内在需求</a:t>
            </a:r>
            <a:endParaRPr lang="en-US" sz="1200" dirty="0"/>
          </a:p>
        </p:txBody>
      </p:sp>
      <p:sp>
        <p:nvSpPr>
          <p:cNvPr id="55" name="Text 42"/>
          <p:cNvSpPr txBox="1"/>
          <p:nvPr/>
        </p:nvSpPr>
        <p:spPr>
          <a:xfrm>
            <a:off x="10725912" y="1752905"/>
            <a:ext cx="619963" cy="162763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200" b="1" dirty="0">
                <a:solidFill>
                  <a:srgbClr val="059669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4大需求</a:t>
            </a:r>
            <a:endParaRPr lang="en-US" sz="1200" dirty="0"/>
          </a:p>
        </p:txBody>
      </p:sp>
      <p:sp>
        <p:nvSpPr>
          <p:cNvPr id="56" name="Shape 43"/>
          <p:cNvSpPr/>
          <p:nvPr/>
        </p:nvSpPr>
        <p:spPr>
          <a:xfrm>
            <a:off x="6486754" y="2886761"/>
            <a:ext cx="4858207" cy="9144"/>
          </a:xfrm>
          <a:prstGeom prst="rect">
            <a:avLst/>
          </a:prstGeom>
          <a:solidFill>
            <a:srgbClr val="000000">
              <a:alpha val="5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57" name="Shape 44"/>
          <p:cNvSpPr/>
          <p:nvPr/>
        </p:nvSpPr>
        <p:spPr>
          <a:xfrm>
            <a:off x="6486754" y="2333549"/>
            <a:ext cx="190195" cy="190195"/>
          </a:xfrm>
          <a:prstGeom prst="ellipse">
            <a:avLst/>
          </a:prstGeom>
          <a:solidFill>
            <a:srgbClr val="D1FAE5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58" name="Image 11" descr="preencoded.png"/>
          <p:cNvPicPr>
            <a:picLocks noChangeAspect="1"/>
          </p:cNvPicPr>
          <p:nvPr/>
        </p:nvPicPr>
        <p:blipFill>
          <a:blip r:embed="rId11"/>
          <a:srcRect l="-1911" r="-1911"/>
          <a:stretch>
            <a:fillRect/>
          </a:stretch>
        </p:blipFill>
        <p:spPr>
          <a:xfrm>
            <a:off x="6515100" y="2371954"/>
            <a:ext cx="133502" cy="114300"/>
          </a:xfrm>
          <a:prstGeom prst="rect">
            <a:avLst/>
          </a:prstGeom>
        </p:spPr>
      </p:pic>
      <p:sp>
        <p:nvSpPr>
          <p:cNvPr id="59" name="Text 45"/>
          <p:cNvSpPr txBox="1"/>
          <p:nvPr/>
        </p:nvSpPr>
        <p:spPr>
          <a:xfrm>
            <a:off x="6791249" y="2314346"/>
            <a:ext cx="695858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1D1D1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需要稳定</a:t>
            </a:r>
            <a:endParaRPr lang="en-US" sz="1200" dirty="0"/>
          </a:p>
        </p:txBody>
      </p:sp>
      <p:sp>
        <p:nvSpPr>
          <p:cNvPr id="60" name="Text 46"/>
          <p:cNvSpPr txBox="1"/>
          <p:nvPr/>
        </p:nvSpPr>
        <p:spPr>
          <a:xfrm>
            <a:off x="11039551" y="2314346"/>
            <a:ext cx="391363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059669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核心</a:t>
            </a:r>
            <a:endParaRPr lang="en-US" sz="1200" dirty="0"/>
          </a:p>
        </p:txBody>
      </p:sp>
      <p:sp>
        <p:nvSpPr>
          <p:cNvPr id="61" name="Text 47"/>
          <p:cNvSpPr txBox="1"/>
          <p:nvPr/>
        </p:nvSpPr>
        <p:spPr>
          <a:xfrm>
            <a:off x="6791249" y="2562149"/>
            <a:ext cx="4743907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6E6E73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在动荡中保持内在稳定</a:t>
            </a:r>
            <a:endParaRPr lang="en-US" sz="1200" dirty="0"/>
          </a:p>
        </p:txBody>
      </p:sp>
      <p:sp>
        <p:nvSpPr>
          <p:cNvPr id="62" name="Shape 48"/>
          <p:cNvSpPr/>
          <p:nvPr/>
        </p:nvSpPr>
        <p:spPr>
          <a:xfrm>
            <a:off x="6486754" y="3600907"/>
            <a:ext cx="4858207" cy="9144"/>
          </a:xfrm>
          <a:prstGeom prst="rect">
            <a:avLst/>
          </a:prstGeom>
          <a:solidFill>
            <a:srgbClr val="000000">
              <a:alpha val="5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63" name="Shape 49"/>
          <p:cNvSpPr/>
          <p:nvPr/>
        </p:nvSpPr>
        <p:spPr>
          <a:xfrm>
            <a:off x="6486754" y="3047695"/>
            <a:ext cx="190195" cy="190195"/>
          </a:xfrm>
          <a:prstGeom prst="ellipse">
            <a:avLst/>
          </a:prstGeom>
          <a:solidFill>
            <a:srgbClr val="D1FAE5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64" name="Image 12" descr="preencoded.png"/>
          <p:cNvPicPr>
            <a:picLocks noChangeAspect="1"/>
          </p:cNvPicPr>
          <p:nvPr/>
        </p:nvPicPr>
        <p:blipFill>
          <a:blip r:embed="rId12"/>
          <a:srcRect/>
          <a:stretch>
            <a:fillRect/>
          </a:stretch>
        </p:blipFill>
        <p:spPr>
          <a:xfrm>
            <a:off x="6524244" y="3086100"/>
            <a:ext cx="114300" cy="114300"/>
          </a:xfrm>
          <a:prstGeom prst="rect">
            <a:avLst/>
          </a:prstGeom>
        </p:spPr>
      </p:pic>
      <p:sp>
        <p:nvSpPr>
          <p:cNvPr id="65" name="Text 50"/>
          <p:cNvSpPr txBox="1"/>
          <p:nvPr/>
        </p:nvSpPr>
        <p:spPr>
          <a:xfrm>
            <a:off x="6791249" y="3029407"/>
            <a:ext cx="695858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1D1D1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需要定力</a:t>
            </a:r>
            <a:endParaRPr lang="en-US" sz="1200" dirty="0"/>
          </a:p>
        </p:txBody>
      </p:sp>
      <p:sp>
        <p:nvSpPr>
          <p:cNvPr id="66" name="Text 51"/>
          <p:cNvSpPr txBox="1"/>
          <p:nvPr/>
        </p:nvSpPr>
        <p:spPr>
          <a:xfrm>
            <a:off x="11039551" y="3029407"/>
            <a:ext cx="391363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059669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关键</a:t>
            </a:r>
            <a:endParaRPr lang="en-US" sz="1200" dirty="0"/>
          </a:p>
        </p:txBody>
      </p:sp>
      <p:sp>
        <p:nvSpPr>
          <p:cNvPr id="67" name="Text 52"/>
          <p:cNvSpPr txBox="1"/>
          <p:nvPr/>
        </p:nvSpPr>
        <p:spPr>
          <a:xfrm>
            <a:off x="6791249" y="3276295"/>
            <a:ext cx="4743907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6E6E73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面对诱惑时保持专注</a:t>
            </a:r>
            <a:endParaRPr lang="en-US" sz="1200" dirty="0"/>
          </a:p>
        </p:txBody>
      </p:sp>
      <p:sp>
        <p:nvSpPr>
          <p:cNvPr id="68" name="Shape 53"/>
          <p:cNvSpPr/>
          <p:nvPr/>
        </p:nvSpPr>
        <p:spPr>
          <a:xfrm>
            <a:off x="6486754" y="4315968"/>
            <a:ext cx="4858207" cy="9144"/>
          </a:xfrm>
          <a:prstGeom prst="rect">
            <a:avLst/>
          </a:prstGeom>
          <a:solidFill>
            <a:srgbClr val="000000">
              <a:alpha val="5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69" name="Shape 54"/>
          <p:cNvSpPr/>
          <p:nvPr/>
        </p:nvSpPr>
        <p:spPr>
          <a:xfrm>
            <a:off x="6486754" y="3762756"/>
            <a:ext cx="190195" cy="190195"/>
          </a:xfrm>
          <a:prstGeom prst="ellipse">
            <a:avLst/>
          </a:prstGeom>
          <a:solidFill>
            <a:srgbClr val="D1FAE5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70" name="Image 13" descr="preencoded.png"/>
          <p:cNvPicPr>
            <a:picLocks noChangeAspect="1"/>
          </p:cNvPicPr>
          <p:nvPr/>
        </p:nvPicPr>
        <p:blipFill>
          <a:blip r:embed="rId13"/>
          <a:srcRect l="-1911" r="-1911"/>
          <a:stretch>
            <a:fillRect/>
          </a:stretch>
        </p:blipFill>
        <p:spPr>
          <a:xfrm>
            <a:off x="6515100" y="3800246"/>
            <a:ext cx="133502" cy="114300"/>
          </a:xfrm>
          <a:prstGeom prst="rect">
            <a:avLst/>
          </a:prstGeom>
        </p:spPr>
      </p:pic>
      <p:sp>
        <p:nvSpPr>
          <p:cNvPr id="71" name="Text 55"/>
          <p:cNvSpPr txBox="1"/>
          <p:nvPr/>
        </p:nvSpPr>
        <p:spPr>
          <a:xfrm>
            <a:off x="6791249" y="3743554"/>
            <a:ext cx="695858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1D1D1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需要平静</a:t>
            </a:r>
            <a:endParaRPr lang="en-US" sz="1200" dirty="0"/>
          </a:p>
        </p:txBody>
      </p:sp>
      <p:sp>
        <p:nvSpPr>
          <p:cNvPr id="72" name="Text 56"/>
          <p:cNvSpPr txBox="1"/>
          <p:nvPr/>
        </p:nvSpPr>
        <p:spPr>
          <a:xfrm>
            <a:off x="11039551" y="3743554"/>
            <a:ext cx="391363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059669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基础</a:t>
            </a:r>
            <a:endParaRPr lang="en-US" sz="1200" dirty="0"/>
          </a:p>
        </p:txBody>
      </p:sp>
      <p:sp>
        <p:nvSpPr>
          <p:cNvPr id="73" name="Text 57"/>
          <p:cNvSpPr txBox="1"/>
          <p:nvPr/>
        </p:nvSpPr>
        <p:spPr>
          <a:xfrm>
            <a:off x="6791249" y="3991356"/>
            <a:ext cx="4743907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6E6E73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情绪管理能力至关重要</a:t>
            </a:r>
            <a:endParaRPr lang="en-US" sz="1200" dirty="0"/>
          </a:p>
        </p:txBody>
      </p:sp>
      <p:sp>
        <p:nvSpPr>
          <p:cNvPr id="74" name="Shape 58"/>
          <p:cNvSpPr/>
          <p:nvPr/>
        </p:nvSpPr>
        <p:spPr>
          <a:xfrm>
            <a:off x="6486754" y="4476902"/>
            <a:ext cx="190195" cy="190195"/>
          </a:xfrm>
          <a:prstGeom prst="ellipse">
            <a:avLst/>
          </a:prstGeom>
          <a:solidFill>
            <a:srgbClr val="D1FAE5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75" name="Image 14" descr="preencoded.png"/>
          <p:cNvPicPr>
            <a:picLocks noChangeAspect="1"/>
          </p:cNvPicPr>
          <p:nvPr/>
        </p:nvPicPr>
        <p:blipFill>
          <a:blip r:embed="rId14"/>
          <a:srcRect l="-1911" r="-1911"/>
          <a:stretch>
            <a:fillRect/>
          </a:stretch>
        </p:blipFill>
        <p:spPr>
          <a:xfrm>
            <a:off x="6515100" y="4515307"/>
            <a:ext cx="133502" cy="114300"/>
          </a:xfrm>
          <a:prstGeom prst="rect">
            <a:avLst/>
          </a:prstGeom>
        </p:spPr>
      </p:pic>
      <p:sp>
        <p:nvSpPr>
          <p:cNvPr id="76" name="Text 59"/>
          <p:cNvSpPr txBox="1"/>
          <p:nvPr/>
        </p:nvSpPr>
        <p:spPr>
          <a:xfrm>
            <a:off x="6791249" y="4457700"/>
            <a:ext cx="695858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1D1D1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需要清晰</a:t>
            </a:r>
            <a:endParaRPr lang="en-US" sz="1200" dirty="0"/>
          </a:p>
        </p:txBody>
      </p:sp>
      <p:sp>
        <p:nvSpPr>
          <p:cNvPr id="77" name="Text 60"/>
          <p:cNvSpPr txBox="1"/>
          <p:nvPr/>
        </p:nvSpPr>
        <p:spPr>
          <a:xfrm>
            <a:off x="11039551" y="4457700"/>
            <a:ext cx="391363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059669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目标</a:t>
            </a:r>
            <a:endParaRPr lang="en-US" sz="1200" dirty="0"/>
          </a:p>
        </p:txBody>
      </p:sp>
      <p:sp>
        <p:nvSpPr>
          <p:cNvPr id="78" name="Text 61"/>
          <p:cNvSpPr txBox="1"/>
          <p:nvPr/>
        </p:nvSpPr>
        <p:spPr>
          <a:xfrm>
            <a:off x="6791249" y="4705502"/>
            <a:ext cx="4743907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6E6E73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明确的方向感和目标感</a:t>
            </a:r>
            <a:endParaRPr lang="en-US" sz="1200" dirty="0"/>
          </a:p>
        </p:txBody>
      </p:sp>
      <p:sp>
        <p:nvSpPr>
          <p:cNvPr id="79" name="Shape 62"/>
          <p:cNvSpPr/>
          <p:nvPr/>
        </p:nvSpPr>
        <p:spPr>
          <a:xfrm>
            <a:off x="6486754" y="5181905"/>
            <a:ext cx="4858207" cy="476402"/>
          </a:xfrm>
          <a:prstGeom prst="roundRect">
            <a:avLst>
              <a:gd name="adj" fmla="val 92131"/>
            </a:avLst>
          </a:prstGeom>
          <a:solidFill>
            <a:srgbClr val="ECFDF5"/>
          </a:solidFill>
          <a:ln w="12700">
            <a:solidFill>
              <a:srgbClr val="D1FAE5"/>
            </a:solidFill>
            <a:prstDash val="solid"/>
          </a:ln>
        </p:spPr>
      </p:sp>
      <p:sp>
        <p:nvSpPr>
          <p:cNvPr id="80" name="Text 63"/>
          <p:cNvSpPr txBox="1"/>
          <p:nvPr/>
        </p:nvSpPr>
        <p:spPr>
          <a:xfrm>
            <a:off x="6610198" y="5305349"/>
            <a:ext cx="2791663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065F46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内在价值：稳定性、定力、平静、清晰</a:t>
            </a:r>
            <a:endParaRPr lang="en-US" sz="1200" dirty="0"/>
          </a:p>
        </p:txBody>
      </p:sp>
      <p:sp>
        <p:nvSpPr>
          <p:cNvPr id="81" name="Text 64"/>
          <p:cNvSpPr txBox="1"/>
          <p:nvPr/>
        </p:nvSpPr>
        <p:spPr>
          <a:xfrm>
            <a:off x="10610698" y="5305349"/>
            <a:ext cx="695858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059669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核心资产</a:t>
            </a:r>
            <a:endParaRPr lang="en-US" sz="1200" dirty="0"/>
          </a:p>
        </p:txBody>
      </p:sp>
      <p:sp>
        <p:nvSpPr>
          <p:cNvPr id="82" name="Text 65"/>
          <p:cNvSpPr txBox="1"/>
          <p:nvPr/>
        </p:nvSpPr>
        <p:spPr>
          <a:xfrm>
            <a:off x="3124505" y="6172200"/>
            <a:ext cx="3467405" cy="4572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FFFFFF">
                    <a:alpha val="80000"/>
                  </a:srgbClr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Mental Energy = Decision Quality × Long-term Persistence</a:t>
            </a:r>
            <a:endParaRPr lang="en-US" sz="1200" dirty="0"/>
          </a:p>
        </p:txBody>
      </p:sp>
      <p:sp>
        <p:nvSpPr>
          <p:cNvPr id="83" name="Text 66"/>
          <p:cNvSpPr txBox="1"/>
          <p:nvPr/>
        </p:nvSpPr>
        <p:spPr>
          <a:xfrm>
            <a:off x="7873898" y="6163056"/>
            <a:ext cx="171907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FFFFFF">
                    <a:alpha val="60000"/>
                  </a:srgbClr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×</a:t>
            </a:r>
            <a:endParaRPr lang="en-US" sz="1200" dirty="0"/>
          </a:p>
        </p:txBody>
      </p:sp>
      <p:sp>
        <p:nvSpPr>
          <p:cNvPr id="84" name="Shape 67"/>
          <p:cNvSpPr/>
          <p:nvPr/>
        </p:nvSpPr>
        <p:spPr>
          <a:xfrm>
            <a:off x="609905" y="6924751"/>
            <a:ext cx="57607" cy="57607"/>
          </a:xfrm>
          <a:prstGeom prst="ellipse">
            <a:avLst/>
          </a:prstGeom>
          <a:solidFill>
            <a:srgbClr val="2563EB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85" name="Text 68"/>
          <p:cNvSpPr txBox="1"/>
          <p:nvPr/>
        </p:nvSpPr>
        <p:spPr>
          <a:xfrm>
            <a:off x="743407" y="6877202"/>
            <a:ext cx="558698" cy="1527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6E6E73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第 28 页</a:t>
            </a:r>
            <a:endParaRPr lang="en-US" sz="900" dirty="0"/>
          </a:p>
        </p:txBody>
      </p:sp>
      <p:sp>
        <p:nvSpPr>
          <p:cNvPr id="86" name="Text 69"/>
          <p:cNvSpPr txBox="1"/>
          <p:nvPr/>
        </p:nvSpPr>
        <p:spPr>
          <a:xfrm>
            <a:off x="10032797" y="6877202"/>
            <a:ext cx="943661" cy="1527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6E6E73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预计用时：8分钟</a:t>
            </a:r>
            <a:endParaRPr lang="en-US" sz="900" dirty="0"/>
          </a:p>
        </p:txBody>
      </p:sp>
      <p:sp>
        <p:nvSpPr>
          <p:cNvPr id="87" name="Text 70"/>
          <p:cNvSpPr txBox="1"/>
          <p:nvPr/>
        </p:nvSpPr>
        <p:spPr>
          <a:xfrm>
            <a:off x="11125505" y="6877202"/>
            <a:ext cx="543154" cy="1527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b="1" dirty="0">
                <a:solidFill>
                  <a:srgbClr val="6E6E73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启昌学堂</a:t>
            </a:r>
            <a:endParaRPr lang="en-US" sz="900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E0E0E0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AFC"/>
          </a:solidFill>
          <a:ln w="12700">
            <a:solidFill>
              <a:srgbClr val="FFFFFF">
                <a:alpha val="0"/>
              </a:srgbClr>
            </a:solidFill>
            <a:prstDash val="solid"/>
          </a:ln>
          <a:effectLst>
            <a:outerShdw blurRad="63500" dist="38100" dir="16200000" algn="bl" rotWithShape="0">
              <a:srgbClr val="000000">
                <a:alpha val="10000"/>
              </a:srgbClr>
            </a:outerShdw>
          </a:effectLst>
        </p:spPr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1">
            <a:alphaModFix amt="80000"/>
          </a:blip>
          <a:srcRect/>
          <a:stretch>
            <a:fillRect/>
          </a:stretch>
        </p:blipFill>
        <p:spPr>
          <a:xfrm>
            <a:off x="-952805" y="-952805"/>
            <a:ext cx="7619695" cy="7619695"/>
          </a:xfrm>
          <a:prstGeom prst="rect">
            <a:avLst/>
          </a:prstGeom>
        </p:spPr>
      </p:pic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2">
            <a:alphaModFix amt="70000"/>
          </a:blip>
          <a:srcRect/>
          <a:stretch>
            <a:fillRect/>
          </a:stretch>
        </p:blipFill>
        <p:spPr>
          <a:xfrm>
            <a:off x="4572000" y="-286207"/>
            <a:ext cx="8572500" cy="8572500"/>
          </a:xfrm>
          <a:prstGeom prst="rect">
            <a:avLst/>
          </a:prstGeom>
        </p:spPr>
      </p:pic>
      <p:sp>
        <p:nvSpPr>
          <p:cNvPr id="6" name="Shape 2"/>
          <p:cNvSpPr/>
          <p:nvPr/>
        </p:nvSpPr>
        <p:spPr>
          <a:xfrm>
            <a:off x="2762402" y="95098"/>
            <a:ext cx="6667805" cy="6667805"/>
          </a:xfrm>
          <a:prstGeom prst="ellipse">
            <a:avLst/>
          </a:prstGeom>
          <a:noFill/>
          <a:ln w="12700">
            <a:solidFill>
              <a:srgbClr val="0071E3">
                <a:alpha val="5000"/>
              </a:srgbClr>
            </a:solidFill>
            <a:prstDash val="solid"/>
          </a:ln>
        </p:spPr>
      </p:sp>
      <p:sp>
        <p:nvSpPr>
          <p:cNvPr id="7" name="Shape 3"/>
          <p:cNvSpPr/>
          <p:nvPr/>
        </p:nvSpPr>
        <p:spPr>
          <a:xfrm>
            <a:off x="609905" y="448056"/>
            <a:ext cx="95098" cy="95098"/>
          </a:xfrm>
          <a:prstGeom prst="ellipse">
            <a:avLst/>
          </a:prstGeom>
          <a:solidFill>
            <a:srgbClr val="2563EB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8" name="Text 4"/>
          <p:cNvSpPr txBox="1"/>
          <p:nvPr/>
        </p:nvSpPr>
        <p:spPr>
          <a:xfrm>
            <a:off x="819302" y="381305"/>
            <a:ext cx="1581912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kern="0" spc="120" dirty="0">
                <a:solidFill>
                  <a:srgbClr val="0071E3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MENTAL ENERGY</a:t>
            </a:r>
            <a:endParaRPr lang="en-US" sz="1200" dirty="0"/>
          </a:p>
        </p:txBody>
      </p:sp>
      <p:sp>
        <p:nvSpPr>
          <p:cNvPr id="9" name="Text 5"/>
          <p:cNvSpPr txBox="1"/>
          <p:nvPr/>
        </p:nvSpPr>
        <p:spPr>
          <a:xfrm>
            <a:off x="10228478" y="400507"/>
            <a:ext cx="1359713" cy="1911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6E6E73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增值资产 · 第三部分</a:t>
            </a:r>
            <a:endParaRPr lang="en-US" sz="1000" dirty="0"/>
          </a:p>
        </p:txBody>
      </p:sp>
      <p:sp>
        <p:nvSpPr>
          <p:cNvPr id="10" name="Text 6"/>
          <p:cNvSpPr txBox="1"/>
          <p:nvPr/>
        </p:nvSpPr>
        <p:spPr>
          <a:xfrm>
            <a:off x="609905" y="724205"/>
            <a:ext cx="11163910" cy="1911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kern="0" spc="-30" dirty="0">
                <a:solidFill>
                  <a:srgbClr val="1D1D1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 心力的</a:t>
            </a:r>
            <a:r>
              <a:rPr lang="en-US" sz="1200" b="1" kern="0" spc="-30" dirty="0">
                <a:solidFill>
                  <a:srgbClr val="0071E3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三个来源</a:t>
            </a:r>
            <a:endParaRPr lang="en-US" sz="1200" dirty="0"/>
          </a:p>
        </p:txBody>
      </p:sp>
      <p:pic>
        <p:nvPicPr>
          <p:cNvPr id="29" name="Image 8" descr="preencoded.png"/>
          <p:cNvPicPr>
            <a:picLocks noChangeAspect="1"/>
          </p:cNvPicPr>
          <p:nvPr/>
        </p:nvPicPr>
        <p:blipFill>
          <a:blip r:embed="rId3"/>
          <a:srcRect l="-11" r="-11"/>
          <a:stretch>
            <a:fillRect/>
          </a:stretch>
        </p:blipFill>
        <p:spPr>
          <a:xfrm>
            <a:off x="609905" y="2257755"/>
            <a:ext cx="3454603" cy="2361895"/>
          </a:xfrm>
          <a:prstGeom prst="rect">
            <a:avLst/>
          </a:prstGeom>
        </p:spPr>
      </p:pic>
      <p:sp>
        <p:nvSpPr>
          <p:cNvPr id="30" name="Shape 19"/>
          <p:cNvSpPr/>
          <p:nvPr/>
        </p:nvSpPr>
        <p:spPr>
          <a:xfrm>
            <a:off x="847649" y="2496414"/>
            <a:ext cx="533095" cy="533095"/>
          </a:xfrm>
          <a:prstGeom prst="roundRect">
            <a:avLst>
              <a:gd name="adj" fmla="val 98015"/>
            </a:avLst>
          </a:prstGeom>
          <a:solidFill>
            <a:srgbClr val="FEF3C7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31" name="Image 9" descr="preencoded.png"/>
          <p:cNvPicPr>
            <a:picLocks noChangeAspect="1"/>
          </p:cNvPicPr>
          <p:nvPr/>
        </p:nvPicPr>
        <p:blipFill>
          <a:blip r:embed="rId4"/>
          <a:srcRect l="-461" r="-461"/>
          <a:stretch>
            <a:fillRect/>
          </a:stretch>
        </p:blipFill>
        <p:spPr>
          <a:xfrm>
            <a:off x="995782" y="2658262"/>
            <a:ext cx="237744" cy="209398"/>
          </a:xfrm>
          <a:prstGeom prst="rect">
            <a:avLst/>
          </a:prstGeom>
        </p:spPr>
      </p:pic>
      <p:sp>
        <p:nvSpPr>
          <p:cNvPr id="32" name="Text 20"/>
          <p:cNvSpPr txBox="1"/>
          <p:nvPr/>
        </p:nvSpPr>
        <p:spPr>
          <a:xfrm>
            <a:off x="1533449" y="2496414"/>
            <a:ext cx="543154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1D1D1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被看见</a:t>
            </a:r>
            <a:endParaRPr lang="en-US" sz="1200" dirty="0"/>
          </a:p>
        </p:txBody>
      </p:sp>
      <p:sp>
        <p:nvSpPr>
          <p:cNvPr id="33" name="Text 21"/>
          <p:cNvSpPr txBox="1"/>
          <p:nvPr/>
        </p:nvSpPr>
        <p:spPr>
          <a:xfrm>
            <a:off x="3368650" y="2496414"/>
            <a:ext cx="543154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000000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不孤独</a:t>
            </a:r>
            <a:endParaRPr lang="en-US" sz="1200" dirty="0"/>
          </a:p>
        </p:txBody>
      </p:sp>
      <p:sp>
        <p:nvSpPr>
          <p:cNvPr id="34" name="Text 22"/>
          <p:cNvSpPr txBox="1"/>
          <p:nvPr/>
        </p:nvSpPr>
        <p:spPr>
          <a:xfrm>
            <a:off x="1533449" y="2762504"/>
            <a:ext cx="2479853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6E6E73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原来我不是一个人</a:t>
            </a:r>
            <a:endParaRPr lang="en-US" sz="1200" dirty="0"/>
          </a:p>
        </p:txBody>
      </p:sp>
      <p:sp>
        <p:nvSpPr>
          <p:cNvPr id="35" name="Shape 23"/>
          <p:cNvSpPr/>
          <p:nvPr/>
        </p:nvSpPr>
        <p:spPr>
          <a:xfrm>
            <a:off x="847649" y="3182214"/>
            <a:ext cx="2980944" cy="819302"/>
          </a:xfrm>
          <a:prstGeom prst="roundRect">
            <a:avLst>
              <a:gd name="adj" fmla="val 31146"/>
            </a:avLst>
          </a:prstGeom>
          <a:noFill/>
          <a:ln w="12700">
            <a:solidFill>
              <a:srgbClr val="E5E7EB"/>
            </a:solidFill>
            <a:prstDash val="solid"/>
          </a:ln>
        </p:spPr>
      </p:sp>
      <p:sp>
        <p:nvSpPr>
          <p:cNvPr id="36" name="Text 24"/>
          <p:cNvSpPr txBox="1"/>
          <p:nvPr/>
        </p:nvSpPr>
        <p:spPr>
          <a:xfrm>
            <a:off x="1009498" y="3344062"/>
            <a:ext cx="2734056" cy="4956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6E6E73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 在困惑和迷茫时，有人</a:t>
            </a:r>
            <a:r>
              <a:rPr lang="en-US" sz="1200" dirty="0">
                <a:solidFill>
                  <a:srgbClr val="6E6E73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看见</a:t>
            </a:r>
            <a:r>
              <a:rPr lang="en-US" sz="1200" dirty="0">
                <a:solidFill>
                  <a:srgbClr val="6E6E73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你的存在，让你感到不再孤独。 </a:t>
            </a:r>
            <a:endParaRPr lang="en-US" sz="1200" dirty="0"/>
          </a:p>
        </p:txBody>
      </p:sp>
      <p:sp>
        <p:nvSpPr>
          <p:cNvPr id="37" name="Text 25"/>
          <p:cNvSpPr txBox="1"/>
          <p:nvPr/>
        </p:nvSpPr>
        <p:spPr>
          <a:xfrm>
            <a:off x="1000354" y="4153306"/>
            <a:ext cx="1000354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6E6E73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被看见的力量</a:t>
            </a:r>
            <a:endParaRPr lang="en-US" sz="1200" dirty="0"/>
          </a:p>
        </p:txBody>
      </p:sp>
      <p:pic>
        <p:nvPicPr>
          <p:cNvPr id="38" name="Image 10" descr="preencoded.png"/>
          <p:cNvPicPr>
            <a:picLocks noChangeAspect="1"/>
          </p:cNvPicPr>
          <p:nvPr/>
        </p:nvPicPr>
        <p:blipFill>
          <a:blip r:embed="rId5"/>
          <a:srcRect l="-9" r="-9"/>
          <a:stretch>
            <a:fillRect/>
          </a:stretch>
        </p:blipFill>
        <p:spPr>
          <a:xfrm>
            <a:off x="4369003" y="2257755"/>
            <a:ext cx="3454603" cy="2361895"/>
          </a:xfrm>
          <a:prstGeom prst="rect">
            <a:avLst/>
          </a:prstGeom>
        </p:spPr>
      </p:pic>
      <p:sp>
        <p:nvSpPr>
          <p:cNvPr id="39" name="Shape 26"/>
          <p:cNvSpPr/>
          <p:nvPr/>
        </p:nvSpPr>
        <p:spPr>
          <a:xfrm>
            <a:off x="4606747" y="2496414"/>
            <a:ext cx="533095" cy="533095"/>
          </a:xfrm>
          <a:prstGeom prst="roundRect">
            <a:avLst>
              <a:gd name="adj" fmla="val 98015"/>
            </a:avLst>
          </a:prstGeom>
          <a:solidFill>
            <a:srgbClr val="DBEAFE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40" name="Image 11" descr="preencoded.png"/>
          <p:cNvPicPr>
            <a:picLocks noChangeAspect="1"/>
          </p:cNvPicPr>
          <p:nvPr/>
        </p:nvPicPr>
        <p:blipFill>
          <a:blip r:embed="rId6"/>
          <a:srcRect l="-461" r="-461"/>
          <a:stretch>
            <a:fillRect/>
          </a:stretch>
        </p:blipFill>
        <p:spPr>
          <a:xfrm>
            <a:off x="4754880" y="2658262"/>
            <a:ext cx="237744" cy="209398"/>
          </a:xfrm>
          <a:prstGeom prst="rect">
            <a:avLst/>
          </a:prstGeom>
        </p:spPr>
      </p:pic>
      <p:sp>
        <p:nvSpPr>
          <p:cNvPr id="41" name="Text 27"/>
          <p:cNvSpPr txBox="1"/>
          <p:nvPr/>
        </p:nvSpPr>
        <p:spPr>
          <a:xfrm>
            <a:off x="5292547" y="2496414"/>
            <a:ext cx="543154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1D1D1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被托举</a:t>
            </a:r>
            <a:endParaRPr lang="en-US" sz="1200" dirty="0"/>
          </a:p>
        </p:txBody>
      </p:sp>
      <p:sp>
        <p:nvSpPr>
          <p:cNvPr id="42" name="Text 28"/>
          <p:cNvSpPr txBox="1"/>
          <p:nvPr/>
        </p:nvSpPr>
        <p:spPr>
          <a:xfrm>
            <a:off x="7127748" y="2496414"/>
            <a:ext cx="543154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2563E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有支持</a:t>
            </a:r>
            <a:endParaRPr lang="en-US" sz="1200" dirty="0"/>
          </a:p>
        </p:txBody>
      </p:sp>
      <p:sp>
        <p:nvSpPr>
          <p:cNvPr id="43" name="Text 29"/>
          <p:cNvSpPr txBox="1"/>
          <p:nvPr/>
        </p:nvSpPr>
        <p:spPr>
          <a:xfrm>
            <a:off x="5292547" y="2762504"/>
            <a:ext cx="2479853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6E6E73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低谷时有人拉我一把</a:t>
            </a:r>
            <a:endParaRPr lang="en-US" sz="1200" dirty="0"/>
          </a:p>
        </p:txBody>
      </p:sp>
      <p:sp>
        <p:nvSpPr>
          <p:cNvPr id="44" name="Shape 30"/>
          <p:cNvSpPr/>
          <p:nvPr/>
        </p:nvSpPr>
        <p:spPr>
          <a:xfrm>
            <a:off x="4606747" y="3182214"/>
            <a:ext cx="2980944" cy="819302"/>
          </a:xfrm>
          <a:prstGeom prst="roundRect">
            <a:avLst>
              <a:gd name="adj" fmla="val 31146"/>
            </a:avLst>
          </a:prstGeom>
          <a:solidFill>
            <a:srgbClr val="EFF6FF"/>
          </a:solidFill>
          <a:ln w="12700">
            <a:solidFill>
              <a:srgbClr val="DBEAFE"/>
            </a:solidFill>
            <a:prstDash val="solid"/>
          </a:ln>
        </p:spPr>
      </p:sp>
      <p:sp>
        <p:nvSpPr>
          <p:cNvPr id="45" name="Text 31"/>
          <p:cNvSpPr txBox="1"/>
          <p:nvPr/>
        </p:nvSpPr>
        <p:spPr>
          <a:xfrm>
            <a:off x="4768596" y="3344062"/>
            <a:ext cx="2734056" cy="4956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6E6E73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 在低谷和困难时，有人</a:t>
            </a:r>
            <a:r>
              <a:rPr lang="en-US" sz="1200" dirty="0">
                <a:solidFill>
                  <a:srgbClr val="2563E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托举</a:t>
            </a:r>
            <a:r>
              <a:rPr lang="en-US" sz="1200" dirty="0">
                <a:solidFill>
                  <a:srgbClr val="6E6E73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你，给你力量和支持。 </a:t>
            </a:r>
            <a:endParaRPr lang="en-US" sz="1200" dirty="0"/>
          </a:p>
        </p:txBody>
      </p:sp>
      <p:sp>
        <p:nvSpPr>
          <p:cNvPr id="46" name="Shape 32"/>
          <p:cNvSpPr/>
          <p:nvPr/>
        </p:nvSpPr>
        <p:spPr>
          <a:xfrm>
            <a:off x="4606747" y="4230116"/>
            <a:ext cx="75895" cy="75895"/>
          </a:xfrm>
          <a:prstGeom prst="ellipse">
            <a:avLst/>
          </a:prstGeom>
          <a:solidFill>
            <a:srgbClr val="60A5FA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47" name="Text 33"/>
          <p:cNvSpPr txBox="1"/>
          <p:nvPr/>
        </p:nvSpPr>
        <p:spPr>
          <a:xfrm>
            <a:off x="4759452" y="4153306"/>
            <a:ext cx="1000354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6E6E73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被托举的温暖</a:t>
            </a:r>
            <a:endParaRPr lang="en-US" sz="1200" dirty="0"/>
          </a:p>
        </p:txBody>
      </p:sp>
      <p:pic>
        <p:nvPicPr>
          <p:cNvPr id="48" name="Image 12" descr="preencoded.png"/>
          <p:cNvPicPr>
            <a:picLocks noChangeAspect="1"/>
          </p:cNvPicPr>
          <p:nvPr/>
        </p:nvPicPr>
        <p:blipFill>
          <a:blip r:embed="rId3"/>
          <a:srcRect l="-11" r="-11"/>
          <a:stretch>
            <a:fillRect/>
          </a:stretch>
        </p:blipFill>
        <p:spPr>
          <a:xfrm>
            <a:off x="8128102" y="2257755"/>
            <a:ext cx="3454603" cy="2361895"/>
          </a:xfrm>
          <a:prstGeom prst="rect">
            <a:avLst/>
          </a:prstGeom>
        </p:spPr>
      </p:pic>
      <p:sp>
        <p:nvSpPr>
          <p:cNvPr id="49" name="Shape 34"/>
          <p:cNvSpPr/>
          <p:nvPr/>
        </p:nvSpPr>
        <p:spPr>
          <a:xfrm>
            <a:off x="8365846" y="2496414"/>
            <a:ext cx="533095" cy="533095"/>
          </a:xfrm>
          <a:prstGeom prst="roundRect">
            <a:avLst>
              <a:gd name="adj" fmla="val 98015"/>
            </a:avLst>
          </a:prstGeom>
          <a:solidFill>
            <a:srgbClr val="D1FAE5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50" name="Image 13" descr="preencoded.png"/>
          <p:cNvPicPr>
            <a:picLocks noChangeAspect="1"/>
          </p:cNvPicPr>
          <p:nvPr/>
        </p:nvPicPr>
        <p:blipFill>
          <a:blip r:embed="rId7"/>
          <a:srcRect l="-1528" r="-1528"/>
          <a:stretch>
            <a:fillRect/>
          </a:stretch>
        </p:blipFill>
        <p:spPr>
          <a:xfrm>
            <a:off x="8551469" y="2658262"/>
            <a:ext cx="161849" cy="209398"/>
          </a:xfrm>
          <a:prstGeom prst="rect">
            <a:avLst/>
          </a:prstGeom>
        </p:spPr>
      </p:pic>
      <p:sp>
        <p:nvSpPr>
          <p:cNvPr id="51" name="Text 35"/>
          <p:cNvSpPr txBox="1"/>
          <p:nvPr/>
        </p:nvSpPr>
        <p:spPr>
          <a:xfrm>
            <a:off x="9051646" y="2496414"/>
            <a:ext cx="543154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1D1D1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被启发</a:t>
            </a:r>
            <a:endParaRPr lang="en-US" sz="1200" dirty="0"/>
          </a:p>
        </p:txBody>
      </p:sp>
      <p:sp>
        <p:nvSpPr>
          <p:cNvPr id="52" name="Text 36"/>
          <p:cNvSpPr txBox="1"/>
          <p:nvPr/>
        </p:nvSpPr>
        <p:spPr>
          <a:xfrm>
            <a:off x="10886846" y="2496414"/>
            <a:ext cx="543154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059669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有指引</a:t>
            </a:r>
            <a:endParaRPr lang="en-US" sz="1200" dirty="0"/>
          </a:p>
        </p:txBody>
      </p:sp>
      <p:sp>
        <p:nvSpPr>
          <p:cNvPr id="53" name="Text 37"/>
          <p:cNvSpPr txBox="1"/>
          <p:nvPr/>
        </p:nvSpPr>
        <p:spPr>
          <a:xfrm>
            <a:off x="9051646" y="2762504"/>
            <a:ext cx="2479853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6E6E73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困惑时有人点拨一下</a:t>
            </a:r>
            <a:endParaRPr lang="en-US" sz="1200" dirty="0"/>
          </a:p>
        </p:txBody>
      </p:sp>
      <p:sp>
        <p:nvSpPr>
          <p:cNvPr id="54" name="Shape 38"/>
          <p:cNvSpPr/>
          <p:nvPr/>
        </p:nvSpPr>
        <p:spPr>
          <a:xfrm>
            <a:off x="8365846" y="3182214"/>
            <a:ext cx="2980944" cy="819302"/>
          </a:xfrm>
          <a:prstGeom prst="roundRect">
            <a:avLst>
              <a:gd name="adj" fmla="val 31146"/>
            </a:avLst>
          </a:prstGeom>
          <a:solidFill>
            <a:srgbClr val="ECFDF5"/>
          </a:solidFill>
          <a:ln w="12700">
            <a:solidFill>
              <a:srgbClr val="D1FAE5"/>
            </a:solidFill>
            <a:prstDash val="solid"/>
          </a:ln>
        </p:spPr>
      </p:sp>
      <p:sp>
        <p:nvSpPr>
          <p:cNvPr id="55" name="Text 39"/>
          <p:cNvSpPr txBox="1"/>
          <p:nvPr/>
        </p:nvSpPr>
        <p:spPr>
          <a:xfrm>
            <a:off x="8527694" y="3344062"/>
            <a:ext cx="2734056" cy="4956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6E6E73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 在迷茫和困惑时，有人</a:t>
            </a:r>
            <a:r>
              <a:rPr lang="en-US" sz="1200" dirty="0">
                <a:solidFill>
                  <a:srgbClr val="059669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启发</a:t>
            </a:r>
            <a:r>
              <a:rPr lang="en-US" sz="1200" dirty="0">
                <a:solidFill>
                  <a:srgbClr val="6E6E73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你，给你方向和指引。 </a:t>
            </a:r>
            <a:endParaRPr lang="en-US" sz="1200" dirty="0"/>
          </a:p>
        </p:txBody>
      </p:sp>
      <p:sp>
        <p:nvSpPr>
          <p:cNvPr id="56" name="Shape 40"/>
          <p:cNvSpPr/>
          <p:nvPr/>
        </p:nvSpPr>
        <p:spPr>
          <a:xfrm>
            <a:off x="8365846" y="4230116"/>
            <a:ext cx="75895" cy="75895"/>
          </a:xfrm>
          <a:prstGeom prst="ellipse">
            <a:avLst/>
          </a:prstGeom>
          <a:solidFill>
            <a:srgbClr val="34D399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57" name="Text 41"/>
          <p:cNvSpPr txBox="1"/>
          <p:nvPr/>
        </p:nvSpPr>
        <p:spPr>
          <a:xfrm>
            <a:off x="8518550" y="4153306"/>
            <a:ext cx="1000354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6E6E73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被启发的智慧</a:t>
            </a:r>
            <a:endParaRPr lang="en-US" sz="1200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E0E0E0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AFC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-1904695" y="-1904695"/>
            <a:ext cx="8572500" cy="8572500"/>
          </a:xfrm>
          <a:prstGeom prst="rect">
            <a:avLst/>
          </a:prstGeom>
        </p:spPr>
      </p:pic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6476695" y="952805"/>
            <a:ext cx="7619695" cy="7619695"/>
          </a:xfrm>
          <a:prstGeom prst="rect">
            <a:avLst/>
          </a:prstGeom>
        </p:spPr>
      </p:pic>
      <p:pic>
        <p:nvPicPr>
          <p:cNvPr id="6" name="Image 2" descr="preencoded.png"/>
          <p:cNvPicPr>
            <a:picLocks noChangeAspect="1"/>
          </p:cNvPicPr>
          <p:nvPr/>
        </p:nvPicPr>
        <p:blipFill>
          <a:blip r:embed="rId3">
            <a:alphaModFix amt="80000"/>
          </a:blip>
          <a:srcRect/>
          <a:stretch>
            <a:fillRect/>
          </a:stretch>
        </p:blipFill>
        <p:spPr>
          <a:xfrm>
            <a:off x="3238805" y="571500"/>
            <a:ext cx="5715000" cy="5715000"/>
          </a:xfrm>
          <a:prstGeom prst="rect">
            <a:avLst/>
          </a:prstGeom>
        </p:spPr>
      </p:pic>
      <p:pic>
        <p:nvPicPr>
          <p:cNvPr id="7" name="Image 3" descr="preencoded.png"/>
          <p:cNvPicPr>
            <a:picLocks noChangeAspect="1"/>
          </p:cNvPicPr>
          <p:nvPr/>
        </p:nvPicPr>
        <p:blipFill>
          <a:blip r:embed="rId4"/>
          <a:srcRect l="-2" r="-2"/>
          <a:stretch>
            <a:fillRect/>
          </a:stretch>
        </p:blipFill>
        <p:spPr>
          <a:xfrm>
            <a:off x="3238805" y="2095805"/>
            <a:ext cx="5715000" cy="3295498"/>
          </a:xfrm>
          <a:prstGeom prst="rect">
            <a:avLst/>
          </a:prstGeom>
        </p:spPr>
      </p:pic>
      <p:sp>
        <p:nvSpPr>
          <p:cNvPr id="8" name="Shape 2"/>
          <p:cNvSpPr/>
          <p:nvPr/>
        </p:nvSpPr>
        <p:spPr>
          <a:xfrm>
            <a:off x="609905" y="495605"/>
            <a:ext cx="75895" cy="75895"/>
          </a:xfrm>
          <a:prstGeom prst="ellipse">
            <a:avLst/>
          </a:prstGeom>
          <a:solidFill>
            <a:srgbClr val="D4AF37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3"/>
          <p:cNvSpPr txBox="1"/>
          <p:nvPr/>
        </p:nvSpPr>
        <p:spPr>
          <a:xfrm>
            <a:off x="800100" y="457200"/>
            <a:ext cx="1981505" cy="1527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b="1" kern="0" spc="150" dirty="0">
                <a:solidFill>
                  <a:srgbClr val="9CA3A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WEALTH ASSET MODEL</a:t>
            </a:r>
            <a:endParaRPr lang="en-US" sz="1000" dirty="0"/>
          </a:p>
        </p:txBody>
      </p:sp>
      <p:sp>
        <p:nvSpPr>
          <p:cNvPr id="10" name="Text 4"/>
          <p:cNvSpPr txBox="1"/>
          <p:nvPr/>
        </p:nvSpPr>
        <p:spPr>
          <a:xfrm>
            <a:off x="609905" y="914400"/>
            <a:ext cx="6020410" cy="55321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000" b="1" kern="0" spc="75" dirty="0">
                <a:solidFill>
                  <a:srgbClr val="1D1D1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富足人生资产模型</a:t>
            </a:r>
            <a:endParaRPr lang="en-US" sz="3000" dirty="0"/>
          </a:p>
        </p:txBody>
      </p:sp>
      <p:pic>
        <p:nvPicPr>
          <p:cNvPr id="11" name="Image 4" descr="preencoded.png"/>
          <p:cNvPicPr>
            <a:picLocks noChangeAspect="1"/>
          </p:cNvPicPr>
          <p:nvPr/>
        </p:nvPicPr>
        <p:blipFill>
          <a:blip r:embed="rId5"/>
          <a:srcRect l="-50" r="-50"/>
          <a:stretch>
            <a:fillRect/>
          </a:stretch>
        </p:blipFill>
        <p:spPr>
          <a:xfrm>
            <a:off x="5924398" y="3810305"/>
            <a:ext cx="342900" cy="304495"/>
          </a:xfrm>
          <a:prstGeom prst="rect">
            <a:avLst/>
          </a:prstGeom>
        </p:spPr>
      </p:pic>
      <p:sp>
        <p:nvSpPr>
          <p:cNvPr id="12" name="Text 5"/>
          <p:cNvSpPr txBox="1"/>
          <p:nvPr/>
        </p:nvSpPr>
        <p:spPr>
          <a:xfrm>
            <a:off x="5478170" y="4190695"/>
            <a:ext cx="1245413" cy="3813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100" b="1" kern="0" spc="150" dirty="0">
                <a:solidFill>
                  <a:srgbClr val="1D1D1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富足人生</a:t>
            </a:r>
            <a:endParaRPr lang="en-US" sz="2100" dirty="0"/>
          </a:p>
        </p:txBody>
      </p:sp>
      <p:sp>
        <p:nvSpPr>
          <p:cNvPr id="13" name="Shape 6"/>
          <p:cNvSpPr/>
          <p:nvPr/>
        </p:nvSpPr>
        <p:spPr>
          <a:xfrm>
            <a:off x="5057546" y="1867205"/>
            <a:ext cx="457200" cy="457200"/>
          </a:xfrm>
          <a:prstGeom prst="roundRect">
            <a:avLst>
              <a:gd name="adj" fmla="val 100000"/>
            </a:avLst>
          </a:prstGeom>
          <a:solidFill>
            <a:srgbClr val="EFF6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14" name="Image 5" descr="preencoded.png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5191049" y="2000707"/>
            <a:ext cx="190195" cy="190195"/>
          </a:xfrm>
          <a:prstGeom prst="rect">
            <a:avLst/>
          </a:prstGeom>
        </p:spPr>
      </p:pic>
      <p:sp>
        <p:nvSpPr>
          <p:cNvPr id="15" name="Text 7"/>
          <p:cNvSpPr txBox="1"/>
          <p:nvPr/>
        </p:nvSpPr>
        <p:spPr>
          <a:xfrm>
            <a:off x="5667451" y="1857146"/>
            <a:ext cx="1584655" cy="277063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1D1D1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金融资产</a:t>
            </a:r>
            <a:endParaRPr lang="en-US" sz="1500" dirty="0"/>
          </a:p>
        </p:txBody>
      </p:sp>
      <p:sp>
        <p:nvSpPr>
          <p:cNvPr id="16" name="Text 8"/>
          <p:cNvSpPr txBox="1"/>
          <p:nvPr/>
        </p:nvSpPr>
        <p:spPr>
          <a:xfrm>
            <a:off x="5667451" y="2152498"/>
            <a:ext cx="1584655" cy="181051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6E6E73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财富管理能力</a:t>
            </a:r>
            <a:endParaRPr lang="en-US" sz="900" dirty="0"/>
          </a:p>
        </p:txBody>
      </p:sp>
      <p:sp>
        <p:nvSpPr>
          <p:cNvPr id="17" name="Shape 9"/>
          <p:cNvSpPr/>
          <p:nvPr/>
        </p:nvSpPr>
        <p:spPr>
          <a:xfrm>
            <a:off x="2104949" y="5009998"/>
            <a:ext cx="457200" cy="457200"/>
          </a:xfrm>
          <a:prstGeom prst="roundRect">
            <a:avLst>
              <a:gd name="adj" fmla="val 100000"/>
            </a:avLst>
          </a:prstGeom>
          <a:solidFill>
            <a:srgbClr val="FFFBEB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18" name="Image 6" descr="preencoded.png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>
          <a:xfrm>
            <a:off x="2214677" y="5143500"/>
            <a:ext cx="237744" cy="190195"/>
          </a:xfrm>
          <a:prstGeom prst="rect">
            <a:avLst/>
          </a:prstGeom>
        </p:spPr>
      </p:pic>
      <p:sp>
        <p:nvSpPr>
          <p:cNvPr id="19" name="Text 10"/>
          <p:cNvSpPr txBox="1"/>
          <p:nvPr/>
        </p:nvSpPr>
        <p:spPr>
          <a:xfrm>
            <a:off x="2714854" y="5000854"/>
            <a:ext cx="1584655" cy="277063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1D1D1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信任资产</a:t>
            </a:r>
            <a:endParaRPr lang="en-US" sz="1500" dirty="0"/>
          </a:p>
        </p:txBody>
      </p:sp>
      <p:sp>
        <p:nvSpPr>
          <p:cNvPr id="20" name="Text 11"/>
          <p:cNvSpPr txBox="1"/>
          <p:nvPr/>
        </p:nvSpPr>
        <p:spPr>
          <a:xfrm>
            <a:off x="2714854" y="5296205"/>
            <a:ext cx="1584655" cy="181051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6E6E73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真实人际连接</a:t>
            </a:r>
            <a:endParaRPr lang="en-US" sz="900" dirty="0"/>
          </a:p>
        </p:txBody>
      </p:sp>
      <p:sp>
        <p:nvSpPr>
          <p:cNvPr id="21" name="Shape 12"/>
          <p:cNvSpPr/>
          <p:nvPr/>
        </p:nvSpPr>
        <p:spPr>
          <a:xfrm>
            <a:off x="8010144" y="5009998"/>
            <a:ext cx="457200" cy="457200"/>
          </a:xfrm>
          <a:prstGeom prst="roundRect">
            <a:avLst>
              <a:gd name="adj" fmla="val 100000"/>
            </a:avLst>
          </a:prstGeom>
          <a:solidFill>
            <a:srgbClr val="F5F3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22" name="Image 7" descr="preencoded.png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>
          <a:xfrm>
            <a:off x="8143646" y="5143500"/>
            <a:ext cx="190195" cy="190195"/>
          </a:xfrm>
          <a:prstGeom prst="rect">
            <a:avLst/>
          </a:prstGeom>
        </p:spPr>
      </p:pic>
      <p:sp>
        <p:nvSpPr>
          <p:cNvPr id="23" name="Text 13"/>
          <p:cNvSpPr txBox="1"/>
          <p:nvPr/>
        </p:nvSpPr>
        <p:spPr>
          <a:xfrm>
            <a:off x="8620049" y="5000854"/>
            <a:ext cx="1584655" cy="277063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1D1D1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心力资产</a:t>
            </a:r>
            <a:endParaRPr lang="en-US" sz="1500" dirty="0"/>
          </a:p>
        </p:txBody>
      </p:sp>
      <p:sp>
        <p:nvSpPr>
          <p:cNvPr id="24" name="Text 14"/>
          <p:cNvSpPr txBox="1"/>
          <p:nvPr/>
        </p:nvSpPr>
        <p:spPr>
          <a:xfrm>
            <a:off x="8620049" y="5296205"/>
            <a:ext cx="1584655" cy="181051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6E6E73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内在稳定性</a:t>
            </a:r>
            <a:endParaRPr lang="en-US" sz="900" dirty="0"/>
          </a:p>
        </p:txBody>
      </p:sp>
      <p:sp>
        <p:nvSpPr>
          <p:cNvPr id="25" name="Text 15"/>
          <p:cNvSpPr txBox="1"/>
          <p:nvPr/>
        </p:nvSpPr>
        <p:spPr>
          <a:xfrm>
            <a:off x="3143707" y="5905195"/>
            <a:ext cx="5906110" cy="21945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kern="0" spc="75" dirty="0">
                <a:solidFill>
                  <a:srgbClr val="86868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三大核心资产协同并进，构建抵御未知风险的底层框架</a:t>
            </a:r>
            <a:endParaRPr lang="en-US" sz="1100" dirty="0"/>
          </a:p>
        </p:txBody>
      </p:sp>
      <p:sp>
        <p:nvSpPr>
          <p:cNvPr id="26" name="Text 16"/>
          <p:cNvSpPr txBox="1"/>
          <p:nvPr/>
        </p:nvSpPr>
        <p:spPr>
          <a:xfrm>
            <a:off x="9974275" y="6286500"/>
            <a:ext cx="1645920" cy="1911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kern="0" spc="75" dirty="0">
                <a:solidFill>
                  <a:srgbClr val="86868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启昌学堂</a:t>
            </a:r>
            <a:endParaRPr lang="en-US" sz="1000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E0E0E0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AFC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1">
            <a:alphaModFix amt="90000"/>
          </a:blip>
          <a:srcRect/>
          <a:stretch>
            <a:fillRect/>
          </a:stretch>
        </p:blipFill>
        <p:spPr>
          <a:xfrm>
            <a:off x="381305" y="-2857500"/>
            <a:ext cx="11430000" cy="11430000"/>
          </a:xfrm>
          <a:prstGeom prst="rect">
            <a:avLst/>
          </a:prstGeom>
        </p:spPr>
      </p:pic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2">
            <a:alphaModFix amt="80000"/>
          </a:blip>
          <a:srcRect l="-2" r="-2"/>
          <a:stretch>
            <a:fillRect/>
          </a:stretch>
        </p:blipFill>
        <p:spPr>
          <a:xfrm>
            <a:off x="381305" y="1143000"/>
            <a:ext cx="11430000" cy="7619695"/>
          </a:xfrm>
          <a:prstGeom prst="rect">
            <a:avLst/>
          </a:prstGeom>
        </p:spPr>
      </p:pic>
      <p:pic>
        <p:nvPicPr>
          <p:cNvPr id="6" name="Image 2" descr="preencoded.png"/>
          <p:cNvPicPr>
            <a:picLocks noChangeAspect="1"/>
          </p:cNvPicPr>
          <p:nvPr/>
        </p:nvPicPr>
        <p:blipFill>
          <a:blip r:embed="rId3">
            <a:alphaModFix amt="3000"/>
          </a:blip>
          <a:srcRect/>
          <a:stretch>
            <a:fillRect/>
          </a:stretch>
        </p:blipFill>
        <p:spPr>
          <a:xfrm>
            <a:off x="4190695" y="1524305"/>
            <a:ext cx="3810305" cy="3810305"/>
          </a:xfrm>
          <a:prstGeom prst="rect">
            <a:avLst/>
          </a:prstGeom>
        </p:spPr>
      </p:pic>
      <p:sp>
        <p:nvSpPr>
          <p:cNvPr id="7" name="Shape 2"/>
          <p:cNvSpPr/>
          <p:nvPr/>
        </p:nvSpPr>
        <p:spPr>
          <a:xfrm>
            <a:off x="571500" y="676656"/>
            <a:ext cx="75895" cy="75895"/>
          </a:xfrm>
          <a:prstGeom prst="ellipse">
            <a:avLst/>
          </a:prstGeom>
          <a:solidFill>
            <a:srgbClr val="0071E3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8" name="Text 3"/>
          <p:cNvSpPr txBox="1"/>
          <p:nvPr/>
        </p:nvSpPr>
        <p:spPr>
          <a:xfrm>
            <a:off x="761695" y="619049"/>
            <a:ext cx="1524305" cy="1911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b="1" kern="0" spc="150" dirty="0">
                <a:solidFill>
                  <a:srgbClr val="86868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Core Question</a:t>
            </a:r>
            <a:endParaRPr lang="en-US" sz="1000" dirty="0"/>
          </a:p>
        </p:txBody>
      </p:sp>
      <p:sp>
        <p:nvSpPr>
          <p:cNvPr id="9" name="Text 4"/>
          <p:cNvSpPr txBox="1"/>
          <p:nvPr/>
        </p:nvSpPr>
        <p:spPr>
          <a:xfrm>
            <a:off x="889635" y="1986280"/>
            <a:ext cx="10571480" cy="14624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6600" b="1" kern="0" spc="150" dirty="0">
                <a:solidFill>
                  <a:srgbClr val="1D1D1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 </a:t>
            </a:r>
            <a:r>
              <a:rPr lang="en-US" sz="4000" b="1" kern="0" spc="150" dirty="0">
                <a:solidFill>
                  <a:srgbClr val="1D1D1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AI</a:t>
            </a:r>
            <a:r>
              <a:rPr lang="zh-CN" altLang="en-US" sz="4000" b="1" kern="0" spc="150" dirty="0">
                <a:solidFill>
                  <a:srgbClr val="1D1D1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时代</a:t>
            </a:r>
            <a:endParaRPr lang="zh-CN" altLang="en-US" sz="4000" b="1" kern="0" spc="150" dirty="0">
              <a:solidFill>
                <a:srgbClr val="1D1D1F"/>
              </a:solidFill>
              <a:latin typeface="PingFang SC" pitchFamily="34" charset="0"/>
              <a:ea typeface="PingFang SC" pitchFamily="34" charset="-122"/>
              <a:cs typeface="PingFang SC" pitchFamily="34" charset="-120"/>
            </a:endParaRPr>
          </a:p>
          <a:p>
            <a:pPr marL="0" indent="0" algn="ctr">
              <a:buNone/>
            </a:pPr>
            <a:r>
              <a:rPr lang="zh-CN" altLang="en-US" sz="4000" b="1" kern="0" spc="150" dirty="0">
                <a:solidFill>
                  <a:srgbClr val="1D1D1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如何让</a:t>
            </a:r>
            <a:r>
              <a:rPr lang="zh-CN" altLang="en-US" sz="4000" b="1" kern="0" spc="150" dirty="0">
                <a:solidFill>
                  <a:srgbClr val="1D1D1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三大核心资产增值？</a:t>
            </a:r>
            <a:endParaRPr lang="zh-CN" altLang="en-US" sz="4000" b="1" kern="0" spc="150" dirty="0">
              <a:solidFill>
                <a:srgbClr val="1D1D1F"/>
              </a:solidFill>
              <a:latin typeface="PingFang SC" pitchFamily="34" charset="0"/>
              <a:ea typeface="PingFang SC" pitchFamily="34" charset="-122"/>
              <a:cs typeface="PingFang SC" pitchFamily="34" charset="-120"/>
            </a:endParaRPr>
          </a:p>
          <a:p>
            <a:pPr marL="0" indent="0" algn="ctr">
              <a:buNone/>
            </a:pPr>
            <a:r>
              <a:rPr lang="en-US" altLang="zh-CN" sz="4000" b="1" kern="0" spc="150" dirty="0">
                <a:solidFill>
                  <a:srgbClr val="1D1D1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  </a:t>
            </a:r>
            <a:r>
              <a:rPr lang="zh-CN" altLang="en-US" sz="4000" b="1" kern="0" spc="150" dirty="0">
                <a:solidFill>
                  <a:srgbClr val="1D1D1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如何创造自由幸福的人生？</a:t>
            </a:r>
            <a:r>
              <a:rPr lang="en-US" sz="6600" b="1" kern="0" spc="150" dirty="0">
                <a:solidFill>
                  <a:srgbClr val="1D1D1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 </a:t>
            </a:r>
            <a:endParaRPr lang="en-US" sz="6600" dirty="0"/>
          </a:p>
        </p:txBody>
      </p:sp>
      <p:sp>
        <p:nvSpPr>
          <p:cNvPr id="10" name="Text 5"/>
          <p:cNvSpPr txBox="1"/>
          <p:nvPr/>
        </p:nvSpPr>
        <p:spPr>
          <a:xfrm>
            <a:off x="3602736" y="4190695"/>
            <a:ext cx="4994453" cy="3813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endParaRPr lang="zh-CN" altLang="en-US" sz="2100" kern="0" spc="600" dirty="0">
              <a:solidFill>
                <a:srgbClr val="6E6E73"/>
              </a:solidFill>
              <a:latin typeface="PingFang SC" pitchFamily="34" charset="0"/>
              <a:ea typeface="PingFang SC" pitchFamily="34" charset="-122"/>
              <a:cs typeface="PingFang SC" pitchFamily="34" charset="-120"/>
            </a:endParaRPr>
          </a:p>
        </p:txBody>
      </p:sp>
      <p:pic>
        <p:nvPicPr>
          <p:cNvPr id="11" name="Image 3" descr="preencoded.png"/>
          <p:cNvPicPr>
            <a:picLocks noChangeAspect="1"/>
          </p:cNvPicPr>
          <p:nvPr/>
        </p:nvPicPr>
        <p:blipFill>
          <a:blip r:embed="rId4"/>
          <a:srcRect t="-420" b="-420"/>
          <a:stretch>
            <a:fillRect/>
          </a:stretch>
        </p:blipFill>
        <p:spPr>
          <a:xfrm>
            <a:off x="5715000" y="5048402"/>
            <a:ext cx="761695" cy="38405"/>
          </a:xfrm>
          <a:prstGeom prst="rect">
            <a:avLst/>
          </a:prstGeom>
        </p:spPr>
      </p:pic>
      <p:sp>
        <p:nvSpPr>
          <p:cNvPr id="12" name="Text 6"/>
          <p:cNvSpPr txBox="1"/>
          <p:nvPr/>
        </p:nvSpPr>
        <p:spPr>
          <a:xfrm>
            <a:off x="10934395" y="6314846"/>
            <a:ext cx="695858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200" dirty="0">
                <a:solidFill>
                  <a:srgbClr val="86868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启昌学堂</a:t>
            </a:r>
            <a:endParaRPr lang="en-US" sz="1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E0E0E0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AFC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-1904695" y="-1904695"/>
            <a:ext cx="8572500" cy="8572500"/>
          </a:xfrm>
          <a:prstGeom prst="rect">
            <a:avLst/>
          </a:prstGeom>
        </p:spPr>
      </p:pic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5524805" y="190195"/>
            <a:ext cx="8572500" cy="8572500"/>
          </a:xfrm>
          <a:prstGeom prst="rect">
            <a:avLst/>
          </a:prstGeom>
        </p:spPr>
      </p:pic>
      <p:pic>
        <p:nvPicPr>
          <p:cNvPr id="6" name="Image 2" descr="preencoded.png"/>
          <p:cNvPicPr>
            <a:picLocks noChangeAspect="1"/>
          </p:cNvPicPr>
          <p:nvPr/>
        </p:nvPicPr>
        <p:blipFill>
          <a:blip r:embed="rId3">
            <a:alphaModFix amt="70000"/>
          </a:blip>
          <a:srcRect/>
          <a:stretch>
            <a:fillRect/>
          </a:stretch>
        </p:blipFill>
        <p:spPr>
          <a:xfrm>
            <a:off x="3238805" y="571500"/>
            <a:ext cx="5715000" cy="5715000"/>
          </a:xfrm>
          <a:prstGeom prst="rect">
            <a:avLst/>
          </a:prstGeom>
        </p:spPr>
      </p:pic>
      <p:sp>
        <p:nvSpPr>
          <p:cNvPr id="7" name="Shape 2"/>
          <p:cNvSpPr/>
          <p:nvPr/>
        </p:nvSpPr>
        <p:spPr>
          <a:xfrm>
            <a:off x="476402" y="-952805"/>
            <a:ext cx="8591702" cy="8591702"/>
          </a:xfrm>
          <a:prstGeom prst="ellipse">
            <a:avLst/>
          </a:prstGeom>
          <a:noFill/>
          <a:ln w="12700">
            <a:solidFill>
              <a:srgbClr val="0071E3">
                <a:alpha val="4000"/>
              </a:srgbClr>
            </a:solidFill>
            <a:prstDash val="solid"/>
          </a:ln>
        </p:spPr>
      </p:sp>
      <p:sp>
        <p:nvSpPr>
          <p:cNvPr id="8" name="Shape 3"/>
          <p:cNvSpPr/>
          <p:nvPr/>
        </p:nvSpPr>
        <p:spPr>
          <a:xfrm>
            <a:off x="8382305" y="3524098"/>
            <a:ext cx="4781398" cy="4781398"/>
          </a:xfrm>
          <a:prstGeom prst="ellipse">
            <a:avLst/>
          </a:prstGeom>
          <a:noFill/>
          <a:ln w="12700">
            <a:solidFill>
              <a:srgbClr val="6366F1">
                <a:alpha val="10000"/>
              </a:srgbClr>
            </a:solidFill>
            <a:prstDash val="solid"/>
          </a:ln>
        </p:spPr>
      </p:sp>
      <p:pic>
        <p:nvPicPr>
          <p:cNvPr id="9" name="Image 3" descr="preencoded.png"/>
          <p:cNvPicPr>
            <a:picLocks noChangeAspect="1"/>
          </p:cNvPicPr>
          <p:nvPr/>
        </p:nvPicPr>
        <p:blipFill>
          <a:blip r:embed="rId4">
            <a:alphaModFix amt="4000"/>
          </a:blip>
          <a:srcRect l="-5" r="-5"/>
          <a:stretch>
            <a:fillRect/>
          </a:stretch>
        </p:blipFill>
        <p:spPr>
          <a:xfrm>
            <a:off x="7619695" y="2667305"/>
            <a:ext cx="4524451" cy="3619195"/>
          </a:xfrm>
          <a:prstGeom prst="rect">
            <a:avLst/>
          </a:prstGeom>
        </p:spPr>
      </p:pic>
      <p:sp>
        <p:nvSpPr>
          <p:cNvPr id="10" name="Shape 4"/>
          <p:cNvSpPr/>
          <p:nvPr/>
        </p:nvSpPr>
        <p:spPr>
          <a:xfrm>
            <a:off x="457200" y="495605"/>
            <a:ext cx="75895" cy="75895"/>
          </a:xfrm>
          <a:prstGeom prst="ellipse">
            <a:avLst/>
          </a:prstGeom>
          <a:solidFill>
            <a:srgbClr val="0071E3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1" name="Text 5"/>
          <p:cNvSpPr txBox="1"/>
          <p:nvPr/>
        </p:nvSpPr>
        <p:spPr>
          <a:xfrm>
            <a:off x="647395" y="457200"/>
            <a:ext cx="1762963" cy="1527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b="1" kern="0" spc="150" dirty="0">
                <a:solidFill>
                  <a:srgbClr val="9CA3A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Core Hypothesis</a:t>
            </a:r>
            <a:endParaRPr lang="en-US" sz="1000" dirty="0"/>
          </a:p>
        </p:txBody>
      </p:sp>
      <p:sp>
        <p:nvSpPr>
          <p:cNvPr id="12" name="Text 6"/>
          <p:cNvSpPr txBox="1"/>
          <p:nvPr/>
        </p:nvSpPr>
        <p:spPr>
          <a:xfrm>
            <a:off x="914400" y="1714500"/>
            <a:ext cx="10649102" cy="1495958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4200" b="1" kern="0" spc="-75" dirty="0">
                <a:solidFill>
                  <a:srgbClr val="1D1D1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 AI不是工具革命，</a:t>
            </a:r>
            <a:endParaRPr lang="en-US" sz="4200" dirty="0"/>
          </a:p>
          <a:p>
            <a:pPr marL="0" indent="0" algn="l">
              <a:buNone/>
            </a:pPr>
            <a:r>
              <a:rPr lang="en-US" sz="4200" b="1" kern="0" spc="-75" dirty="0">
                <a:solidFill>
                  <a:srgbClr val="1D1D1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 而是</a:t>
            </a:r>
            <a:r>
              <a:rPr lang="en-US" sz="4200" b="1" kern="0" spc="-75" dirty="0">
                <a:solidFill>
                  <a:srgbClr val="0071E3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价值评估体系</a:t>
            </a:r>
            <a:r>
              <a:rPr lang="en-US" sz="4200" b="1" kern="0" spc="-75" dirty="0">
                <a:solidFill>
                  <a:srgbClr val="1D1D1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的革命。 </a:t>
            </a:r>
            <a:endParaRPr lang="en-US" sz="4200" dirty="0"/>
          </a:p>
        </p:txBody>
      </p:sp>
      <p:pic>
        <p:nvPicPr>
          <p:cNvPr id="13" name="Image 4" descr="preencoded.png"/>
          <p:cNvPicPr>
            <a:picLocks noChangeAspect="1"/>
          </p:cNvPicPr>
          <p:nvPr/>
        </p:nvPicPr>
        <p:blipFill>
          <a:blip r:embed="rId5"/>
          <a:srcRect t="-450" b="-450"/>
          <a:stretch>
            <a:fillRect/>
          </a:stretch>
        </p:blipFill>
        <p:spPr>
          <a:xfrm>
            <a:off x="914400" y="4172407"/>
            <a:ext cx="304495" cy="38405"/>
          </a:xfrm>
          <a:prstGeom prst="rect">
            <a:avLst/>
          </a:prstGeom>
        </p:spPr>
      </p:pic>
      <p:sp>
        <p:nvSpPr>
          <p:cNvPr id="14" name="Text 7"/>
          <p:cNvSpPr txBox="1"/>
          <p:nvPr/>
        </p:nvSpPr>
        <p:spPr>
          <a:xfrm>
            <a:off x="1447495" y="4000500"/>
            <a:ext cx="4829861" cy="3813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100" kern="0" spc="75" dirty="0">
                <a:solidFill>
                  <a:srgbClr val="6E6E73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过去值钱的东西</a:t>
            </a:r>
            <a:r>
              <a:rPr lang="en-US" sz="2100" b="1" kern="0" spc="75" dirty="0">
                <a:solidFill>
                  <a:srgbClr val="0071E3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≠</a:t>
            </a:r>
            <a:r>
              <a:rPr lang="en-US" sz="2100" kern="0" spc="75" dirty="0">
                <a:solidFill>
                  <a:srgbClr val="1D1D1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未来值钱的东西</a:t>
            </a:r>
            <a:endParaRPr lang="en-US" sz="2100" dirty="0"/>
          </a:p>
        </p:txBody>
      </p:sp>
      <p:pic>
        <p:nvPicPr>
          <p:cNvPr id="15" name="Image 5" descr="preencoded.png"/>
          <p:cNvPicPr>
            <a:picLocks noChangeAspect="1"/>
          </p:cNvPicPr>
          <p:nvPr/>
        </p:nvPicPr>
        <p:blipFill>
          <a:blip r:embed="rId6"/>
          <a:srcRect t="-450" b="-450"/>
          <a:stretch>
            <a:fillRect/>
          </a:stretch>
        </p:blipFill>
        <p:spPr>
          <a:xfrm>
            <a:off x="914400" y="5029200"/>
            <a:ext cx="304495" cy="38405"/>
          </a:xfrm>
          <a:prstGeom prst="rect">
            <a:avLst/>
          </a:prstGeom>
        </p:spPr>
      </p:pic>
      <p:sp>
        <p:nvSpPr>
          <p:cNvPr id="16" name="Text 8"/>
          <p:cNvSpPr txBox="1"/>
          <p:nvPr/>
        </p:nvSpPr>
        <p:spPr>
          <a:xfrm>
            <a:off x="1447495" y="4858207"/>
            <a:ext cx="4829861" cy="3813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100" kern="0" spc="75" dirty="0">
                <a:solidFill>
                  <a:srgbClr val="6E6E73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过去有效的策略</a:t>
            </a:r>
            <a:r>
              <a:rPr lang="en-US" sz="2100" b="1" kern="0" spc="75" dirty="0">
                <a:solidFill>
                  <a:srgbClr val="4F46E5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≠</a:t>
            </a:r>
            <a:r>
              <a:rPr lang="en-US" sz="2100" kern="0" spc="75" dirty="0">
                <a:solidFill>
                  <a:srgbClr val="1D1D1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未来有效的策略</a:t>
            </a:r>
            <a:endParaRPr lang="en-US" sz="2100" dirty="0"/>
          </a:p>
        </p:txBody>
      </p:sp>
      <p:sp>
        <p:nvSpPr>
          <p:cNvPr id="17" name="Text 9"/>
          <p:cNvSpPr txBox="1"/>
          <p:nvPr/>
        </p:nvSpPr>
        <p:spPr>
          <a:xfrm>
            <a:off x="10191902" y="6286500"/>
            <a:ext cx="1543507" cy="1911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kern="0" spc="75" dirty="0">
                <a:solidFill>
                  <a:srgbClr val="86868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启昌学堂</a:t>
            </a:r>
            <a:endParaRPr lang="en-US" sz="1000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E0E0E0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AFC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-1904695" y="-1904695"/>
            <a:ext cx="8572500" cy="8572500"/>
          </a:xfrm>
          <a:prstGeom prst="rect">
            <a:avLst/>
          </a:prstGeom>
        </p:spPr>
      </p:pic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5524805" y="190195"/>
            <a:ext cx="8572500" cy="8572500"/>
          </a:xfrm>
          <a:prstGeom prst="rect">
            <a:avLst/>
          </a:prstGeom>
        </p:spPr>
      </p:pic>
      <p:pic>
        <p:nvPicPr>
          <p:cNvPr id="6" name="Image 2" descr="preencoded.png"/>
          <p:cNvPicPr>
            <a:picLocks noChangeAspect="1"/>
          </p:cNvPicPr>
          <p:nvPr/>
        </p:nvPicPr>
        <p:blipFill>
          <a:blip r:embed="rId3">
            <a:alphaModFix amt="70000"/>
          </a:blip>
          <a:srcRect/>
          <a:stretch>
            <a:fillRect/>
          </a:stretch>
        </p:blipFill>
        <p:spPr>
          <a:xfrm>
            <a:off x="3238805" y="571500"/>
            <a:ext cx="5715000" cy="5715000"/>
          </a:xfrm>
          <a:prstGeom prst="rect">
            <a:avLst/>
          </a:prstGeom>
        </p:spPr>
      </p:pic>
      <p:sp>
        <p:nvSpPr>
          <p:cNvPr id="7" name="Shape 2"/>
          <p:cNvSpPr/>
          <p:nvPr/>
        </p:nvSpPr>
        <p:spPr>
          <a:xfrm>
            <a:off x="476402" y="-952805"/>
            <a:ext cx="8591702" cy="7830007"/>
          </a:xfrm>
          <a:prstGeom prst="roundRect">
            <a:avLst>
              <a:gd name="adj" fmla="val 11678"/>
            </a:avLst>
          </a:prstGeom>
          <a:noFill/>
          <a:ln w="12700">
            <a:solidFill>
              <a:srgbClr val="0071E3">
                <a:alpha val="4000"/>
              </a:srgbClr>
            </a:solidFill>
            <a:prstDash val="solid"/>
          </a:ln>
        </p:spPr>
      </p:sp>
      <p:sp>
        <p:nvSpPr>
          <p:cNvPr id="8" name="Shape 3"/>
          <p:cNvSpPr/>
          <p:nvPr/>
        </p:nvSpPr>
        <p:spPr>
          <a:xfrm>
            <a:off x="8382305" y="3524098"/>
            <a:ext cx="3638398" cy="3161995"/>
          </a:xfrm>
          <a:prstGeom prst="roundRect">
            <a:avLst>
              <a:gd name="adj" fmla="val 28918"/>
            </a:avLst>
          </a:prstGeom>
          <a:noFill/>
          <a:ln w="12700">
            <a:solidFill>
              <a:srgbClr val="6366F1">
                <a:alpha val="10000"/>
              </a:srgbClr>
            </a:solidFill>
            <a:prstDash val="solid"/>
          </a:ln>
        </p:spPr>
      </p:sp>
      <p:pic>
        <p:nvPicPr>
          <p:cNvPr id="9" name="Image 3" descr="preencoded.png"/>
          <p:cNvPicPr>
            <a:picLocks noChangeAspect="1"/>
          </p:cNvPicPr>
          <p:nvPr/>
        </p:nvPicPr>
        <p:blipFill>
          <a:blip r:embed="rId4">
            <a:alphaModFix amt="3000"/>
          </a:blip>
          <a:srcRect l="-59" r="-59"/>
          <a:stretch>
            <a:fillRect/>
          </a:stretch>
        </p:blipFill>
        <p:spPr>
          <a:xfrm>
            <a:off x="7619695" y="2667305"/>
            <a:ext cx="4076395" cy="3619195"/>
          </a:xfrm>
          <a:prstGeom prst="rect">
            <a:avLst/>
          </a:prstGeom>
        </p:spPr>
      </p:pic>
      <p:sp>
        <p:nvSpPr>
          <p:cNvPr id="10" name="Shape 4"/>
          <p:cNvSpPr/>
          <p:nvPr/>
        </p:nvSpPr>
        <p:spPr>
          <a:xfrm>
            <a:off x="457200" y="495605"/>
            <a:ext cx="75895" cy="75895"/>
          </a:xfrm>
          <a:prstGeom prst="ellipse">
            <a:avLst/>
          </a:prstGeom>
          <a:solidFill>
            <a:srgbClr val="0071E3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1" name="Text 5"/>
          <p:cNvSpPr txBox="1"/>
          <p:nvPr/>
        </p:nvSpPr>
        <p:spPr>
          <a:xfrm>
            <a:off x="647395" y="457200"/>
            <a:ext cx="1800454" cy="1527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b="1" kern="0" spc="150" dirty="0">
                <a:solidFill>
                  <a:srgbClr val="9CA3A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Core Positioning</a:t>
            </a:r>
            <a:endParaRPr lang="en-US" sz="1000" dirty="0"/>
          </a:p>
        </p:txBody>
      </p:sp>
      <p:sp>
        <p:nvSpPr>
          <p:cNvPr id="12" name="Text 6"/>
          <p:cNvSpPr txBox="1"/>
          <p:nvPr/>
        </p:nvSpPr>
        <p:spPr>
          <a:xfrm>
            <a:off x="914400" y="1524305"/>
            <a:ext cx="9829800" cy="734263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4800" b="1" kern="0" spc="-75" dirty="0">
                <a:solidFill>
                  <a:srgbClr val="1D1D1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私董会是什么？</a:t>
            </a:r>
            <a:endParaRPr lang="en-US" sz="4800" dirty="0"/>
          </a:p>
        </p:txBody>
      </p:sp>
      <p:sp>
        <p:nvSpPr>
          <p:cNvPr id="13" name="Shape 7"/>
          <p:cNvSpPr/>
          <p:nvPr/>
        </p:nvSpPr>
        <p:spPr>
          <a:xfrm>
            <a:off x="914400" y="3095244"/>
            <a:ext cx="114300" cy="457200"/>
          </a:xfrm>
          <a:prstGeom prst="roundRect">
            <a:avLst>
              <a:gd name="adj" fmla="val 800000"/>
            </a:avLst>
          </a:prstGeom>
          <a:solidFill>
            <a:srgbClr val="0071E3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4" name="Text 8"/>
          <p:cNvSpPr txBox="1"/>
          <p:nvPr/>
        </p:nvSpPr>
        <p:spPr>
          <a:xfrm>
            <a:off x="1257300" y="3047695"/>
            <a:ext cx="6069787" cy="55321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600" b="1" kern="0" spc="75" dirty="0">
                <a:solidFill>
                  <a:srgbClr val="1D1D1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 长期主义者的</a:t>
            </a:r>
            <a:r>
              <a:rPr lang="en-US" sz="3600" b="1" kern="0" spc="75" dirty="0">
                <a:solidFill>
                  <a:srgbClr val="0071E3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财富港湾</a:t>
            </a:r>
            <a:endParaRPr lang="en-US" sz="3600" dirty="0"/>
          </a:p>
        </p:txBody>
      </p:sp>
      <p:sp>
        <p:nvSpPr>
          <p:cNvPr id="16" name="Shape 10"/>
          <p:cNvSpPr/>
          <p:nvPr/>
        </p:nvSpPr>
        <p:spPr>
          <a:xfrm>
            <a:off x="914400" y="4677156"/>
            <a:ext cx="114300" cy="457200"/>
          </a:xfrm>
          <a:prstGeom prst="roundRect">
            <a:avLst>
              <a:gd name="adj" fmla="val 800000"/>
            </a:avLst>
          </a:prstGeom>
          <a:solidFill>
            <a:srgbClr val="4F46E5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7" name="Text 11"/>
          <p:cNvSpPr txBox="1"/>
          <p:nvPr/>
        </p:nvSpPr>
        <p:spPr>
          <a:xfrm>
            <a:off x="1257300" y="4572000"/>
            <a:ext cx="7458761" cy="66751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600" b="1" kern="0" spc="75" dirty="0">
                <a:solidFill>
                  <a:srgbClr val="1D1D1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 终身学习者的</a:t>
            </a:r>
            <a:r>
              <a:rPr lang="en-US" sz="3600" b="1" kern="0" spc="75" dirty="0">
                <a:solidFill>
                  <a:srgbClr val="4F46E5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富足人生</a:t>
            </a:r>
            <a:r>
              <a:rPr lang="en-US" sz="3600" b="1" kern="0" spc="75" dirty="0">
                <a:solidFill>
                  <a:srgbClr val="1D1D1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大学 </a:t>
            </a:r>
            <a:endParaRPr lang="en-US" sz="3600" dirty="0"/>
          </a:p>
        </p:txBody>
      </p:sp>
      <p:sp>
        <p:nvSpPr>
          <p:cNvPr id="18" name="Text 12"/>
          <p:cNvSpPr txBox="1"/>
          <p:nvPr/>
        </p:nvSpPr>
        <p:spPr>
          <a:xfrm>
            <a:off x="10191902" y="6286500"/>
            <a:ext cx="1543507" cy="1911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kern="0" spc="75" dirty="0">
                <a:solidFill>
                  <a:srgbClr val="86868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启昌学堂</a:t>
            </a:r>
            <a:endParaRPr lang="en-US" sz="1000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AFC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AFC"/>
          </a:solidFill>
          <a:ln w="12700">
            <a:solidFill>
              <a:srgbClr val="FFFFFF">
                <a:alpha val="0"/>
              </a:srgbClr>
            </a:solidFill>
            <a:prstDash val="solid"/>
          </a:ln>
          <a:effectLst>
            <a:outerShdw blurRad="63500" dist="38100" dir="16200000" algn="bl" rotWithShape="0">
              <a:srgbClr val="000000">
                <a:alpha val="10000"/>
              </a:srgbClr>
            </a:outerShdw>
          </a:effectLst>
        </p:spPr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-952805" y="-1429207"/>
            <a:ext cx="5715000" cy="5715000"/>
          </a:xfrm>
          <a:prstGeom prst="rect">
            <a:avLst/>
          </a:prstGeom>
        </p:spPr>
      </p:pic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7429500" y="2572207"/>
            <a:ext cx="5715000" cy="5715000"/>
          </a:xfrm>
          <a:prstGeom prst="rect">
            <a:avLst/>
          </a:prstGeom>
        </p:spPr>
      </p:pic>
      <p:sp>
        <p:nvSpPr>
          <p:cNvPr id="6" name="Shape 2"/>
          <p:cNvSpPr/>
          <p:nvPr/>
        </p:nvSpPr>
        <p:spPr>
          <a:xfrm>
            <a:off x="2952598" y="1809598"/>
            <a:ext cx="6324905" cy="4038905"/>
          </a:xfrm>
          <a:prstGeom prst="roundRect">
            <a:avLst>
              <a:gd name="adj" fmla="val 22640"/>
            </a:avLst>
          </a:prstGeom>
          <a:noFill/>
          <a:ln w="25400">
            <a:solidFill>
              <a:srgbClr val="9CA3AF">
                <a:alpha val="40000"/>
              </a:srgbClr>
            </a:solidFill>
            <a:prstDash val="solid"/>
          </a:ln>
        </p:spPr>
      </p:sp>
      <p:pic>
        <p:nvPicPr>
          <p:cNvPr id="7" name="Image 2" descr="preencoded.png"/>
          <p:cNvPicPr>
            <a:picLocks noChangeAspect="1"/>
          </p:cNvPicPr>
          <p:nvPr/>
        </p:nvPicPr>
        <p:blipFill>
          <a:blip r:embed="rId3"/>
          <a:srcRect l="-30000" r="-30000"/>
          <a:stretch>
            <a:fillRect/>
          </a:stretch>
        </p:blipFill>
        <p:spPr>
          <a:xfrm>
            <a:off x="8050378" y="2240280"/>
            <a:ext cx="381305" cy="381305"/>
          </a:xfrm>
          <a:prstGeom prst="rect">
            <a:avLst/>
          </a:prstGeom>
        </p:spPr>
      </p:pic>
      <p:pic>
        <p:nvPicPr>
          <p:cNvPr id="8" name="Image 3" descr="preencoded.png"/>
          <p:cNvPicPr>
            <a:picLocks noChangeAspect="1"/>
          </p:cNvPicPr>
          <p:nvPr/>
        </p:nvPicPr>
        <p:blipFill>
          <a:blip r:embed="rId3"/>
          <a:srcRect l="-30000" r="-30000"/>
          <a:stretch>
            <a:fillRect/>
          </a:stretch>
        </p:blipFill>
        <p:spPr>
          <a:xfrm>
            <a:off x="8050378" y="4907585"/>
            <a:ext cx="381305" cy="381305"/>
          </a:xfrm>
          <a:prstGeom prst="rect">
            <a:avLst/>
          </a:prstGeom>
        </p:spPr>
      </p:pic>
      <p:pic>
        <p:nvPicPr>
          <p:cNvPr id="9" name="Image 4" descr="preencoded.png"/>
          <p:cNvPicPr>
            <a:picLocks noChangeAspect="1"/>
          </p:cNvPicPr>
          <p:nvPr/>
        </p:nvPicPr>
        <p:blipFill>
          <a:blip r:embed="rId3"/>
          <a:srcRect l="-30000" r="-30000"/>
          <a:stretch>
            <a:fillRect/>
          </a:stretch>
        </p:blipFill>
        <p:spPr>
          <a:xfrm>
            <a:off x="3764585" y="4907585"/>
            <a:ext cx="381305" cy="381305"/>
          </a:xfrm>
          <a:prstGeom prst="rect">
            <a:avLst/>
          </a:prstGeom>
        </p:spPr>
      </p:pic>
      <p:pic>
        <p:nvPicPr>
          <p:cNvPr id="10" name="Image 5" descr="preencoded.png"/>
          <p:cNvPicPr>
            <a:picLocks noChangeAspect="1"/>
          </p:cNvPicPr>
          <p:nvPr/>
        </p:nvPicPr>
        <p:blipFill>
          <a:blip r:embed="rId3"/>
          <a:srcRect l="-30000" r="-30000"/>
          <a:stretch>
            <a:fillRect/>
          </a:stretch>
        </p:blipFill>
        <p:spPr>
          <a:xfrm>
            <a:off x="3764585" y="2240280"/>
            <a:ext cx="381305" cy="381305"/>
          </a:xfrm>
          <a:prstGeom prst="rect">
            <a:avLst/>
          </a:prstGeom>
        </p:spPr>
      </p:pic>
      <p:pic>
        <p:nvPicPr>
          <p:cNvPr id="11" name="Image 6" descr="preencoded.pn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5048402" y="2762402"/>
            <a:ext cx="2210105" cy="2210105"/>
          </a:xfrm>
          <a:prstGeom prst="rect">
            <a:avLst/>
          </a:prstGeom>
        </p:spPr>
      </p:pic>
      <p:pic>
        <p:nvPicPr>
          <p:cNvPr id="12" name="Image 7" descr="preencoded.png"/>
          <p:cNvPicPr>
            <a:picLocks noChangeAspect="1"/>
          </p:cNvPicPr>
          <p:nvPr/>
        </p:nvPicPr>
        <p:blipFill>
          <a:blip r:embed="rId5"/>
          <a:srcRect l="-18" r="-18"/>
          <a:stretch>
            <a:fillRect/>
          </a:stretch>
        </p:blipFill>
        <p:spPr>
          <a:xfrm>
            <a:off x="5048402" y="1333195"/>
            <a:ext cx="2115007" cy="1009498"/>
          </a:xfrm>
          <a:prstGeom prst="rect">
            <a:avLst/>
          </a:prstGeom>
        </p:spPr>
      </p:pic>
      <p:pic>
        <p:nvPicPr>
          <p:cNvPr id="13" name="Image 8" descr="preencoded.png"/>
          <p:cNvPicPr>
            <a:picLocks noChangeAspect="1"/>
          </p:cNvPicPr>
          <p:nvPr/>
        </p:nvPicPr>
        <p:blipFill>
          <a:blip r:embed="rId6"/>
          <a:srcRect t="-27" b="-27"/>
          <a:stretch>
            <a:fillRect/>
          </a:stretch>
        </p:blipFill>
        <p:spPr>
          <a:xfrm>
            <a:off x="8191195" y="3333902"/>
            <a:ext cx="2152498" cy="972007"/>
          </a:xfrm>
          <a:prstGeom prst="rect">
            <a:avLst/>
          </a:prstGeom>
        </p:spPr>
      </p:pic>
      <p:pic>
        <p:nvPicPr>
          <p:cNvPr id="14" name="Image 9" descr="preencoded.png"/>
          <p:cNvPicPr>
            <a:picLocks noChangeAspect="1"/>
          </p:cNvPicPr>
          <p:nvPr/>
        </p:nvPicPr>
        <p:blipFill>
          <a:blip r:embed="rId7"/>
          <a:srcRect l="-18" r="-18"/>
          <a:stretch>
            <a:fillRect/>
          </a:stretch>
        </p:blipFill>
        <p:spPr>
          <a:xfrm>
            <a:off x="5048402" y="5333695"/>
            <a:ext cx="2115007" cy="1009498"/>
          </a:xfrm>
          <a:prstGeom prst="rect">
            <a:avLst/>
          </a:prstGeom>
        </p:spPr>
      </p:pic>
      <p:pic>
        <p:nvPicPr>
          <p:cNvPr id="15" name="Image 10" descr="preencoded.png"/>
          <p:cNvPicPr>
            <a:picLocks noChangeAspect="1"/>
          </p:cNvPicPr>
          <p:nvPr/>
        </p:nvPicPr>
        <p:blipFill>
          <a:blip r:embed="rId8"/>
          <a:srcRect t="-27" b="-27"/>
          <a:stretch>
            <a:fillRect/>
          </a:stretch>
        </p:blipFill>
        <p:spPr>
          <a:xfrm>
            <a:off x="1904695" y="3333902"/>
            <a:ext cx="2152498" cy="972007"/>
          </a:xfrm>
          <a:prstGeom prst="rect">
            <a:avLst/>
          </a:prstGeom>
        </p:spPr>
      </p:pic>
      <p:sp>
        <p:nvSpPr>
          <p:cNvPr id="16" name="Shape 3"/>
          <p:cNvSpPr/>
          <p:nvPr/>
        </p:nvSpPr>
        <p:spPr>
          <a:xfrm>
            <a:off x="381305" y="437998"/>
            <a:ext cx="75895" cy="75895"/>
          </a:xfrm>
          <a:prstGeom prst="ellipse">
            <a:avLst/>
          </a:prstGeom>
          <a:solidFill>
            <a:srgbClr val="2563EB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7" name="Text 4"/>
          <p:cNvSpPr txBox="1"/>
          <p:nvPr/>
        </p:nvSpPr>
        <p:spPr>
          <a:xfrm>
            <a:off x="533095" y="381305"/>
            <a:ext cx="1981505" cy="1527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b="1" kern="0" spc="105" dirty="0">
                <a:solidFill>
                  <a:srgbClr val="9CA3A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DELIVERY SYSTEM</a:t>
            </a:r>
            <a:endParaRPr lang="en-US" sz="1000" dirty="0"/>
          </a:p>
        </p:txBody>
      </p:sp>
      <p:sp>
        <p:nvSpPr>
          <p:cNvPr id="18" name="Text 5"/>
          <p:cNvSpPr txBox="1"/>
          <p:nvPr/>
        </p:nvSpPr>
        <p:spPr>
          <a:xfrm>
            <a:off x="-152705" y="476402"/>
            <a:ext cx="12497105" cy="6099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zh-CN" altLang="en-US" sz="3300" b="1" kern="0" spc="-66" dirty="0">
                <a:solidFill>
                  <a:srgbClr val="0071E3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富足人生</a:t>
            </a:r>
            <a:r>
              <a:rPr lang="zh-CN" altLang="en-US" sz="3300" b="1" kern="0" spc="-66" dirty="0">
                <a:solidFill>
                  <a:srgbClr val="0071E3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系统</a:t>
            </a:r>
            <a:endParaRPr lang="zh-CN" altLang="en-US" sz="3300" b="1" kern="0" spc="-66" dirty="0">
              <a:solidFill>
                <a:srgbClr val="0071E3"/>
              </a:solidFill>
              <a:latin typeface="PingFang SC" pitchFamily="34" charset="0"/>
              <a:ea typeface="PingFang SC" pitchFamily="34" charset="-122"/>
              <a:cs typeface="PingFang SC" pitchFamily="34" charset="-120"/>
            </a:endParaRPr>
          </a:p>
        </p:txBody>
      </p:sp>
      <p:pic>
        <p:nvPicPr>
          <p:cNvPr id="20" name="Image 11" descr="preencoded.png"/>
          <p:cNvPicPr>
            <a:picLocks noChangeAspect="1"/>
          </p:cNvPicPr>
          <p:nvPr/>
        </p:nvPicPr>
        <p:blipFill>
          <a:blip r:embed="rId9"/>
          <a:srcRect l="-50" r="-50"/>
          <a:stretch>
            <a:fillRect/>
          </a:stretch>
        </p:blipFill>
        <p:spPr>
          <a:xfrm>
            <a:off x="5924398" y="3323844"/>
            <a:ext cx="342900" cy="304495"/>
          </a:xfrm>
          <a:prstGeom prst="rect">
            <a:avLst/>
          </a:prstGeom>
        </p:spPr>
      </p:pic>
      <p:sp>
        <p:nvSpPr>
          <p:cNvPr id="21" name="Text 7"/>
          <p:cNvSpPr txBox="1"/>
          <p:nvPr/>
        </p:nvSpPr>
        <p:spPr>
          <a:xfrm>
            <a:off x="4964278" y="3857854"/>
            <a:ext cx="2263140" cy="43891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FFFFF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富足生态</a:t>
            </a:r>
            <a:endParaRPr lang="en-US" sz="2400" dirty="0"/>
          </a:p>
        </p:txBody>
      </p:sp>
      <p:sp>
        <p:nvSpPr>
          <p:cNvPr id="22" name="Text 8"/>
          <p:cNvSpPr txBox="1"/>
          <p:nvPr/>
        </p:nvSpPr>
        <p:spPr>
          <a:xfrm>
            <a:off x="4964278" y="4334256"/>
            <a:ext cx="2263140" cy="1911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FFFFFF">
                    <a:alpha val="90000"/>
                  </a:srgbClr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闭环驱动系统</a:t>
            </a:r>
            <a:endParaRPr lang="en-US" sz="1000" dirty="0"/>
          </a:p>
        </p:txBody>
      </p:sp>
      <p:sp>
        <p:nvSpPr>
          <p:cNvPr id="23" name="Shape 9"/>
          <p:cNvSpPr/>
          <p:nvPr/>
        </p:nvSpPr>
        <p:spPr>
          <a:xfrm>
            <a:off x="5238598" y="1619402"/>
            <a:ext cx="381305" cy="381305"/>
          </a:xfrm>
          <a:prstGeom prst="roundRect">
            <a:avLst>
              <a:gd name="adj" fmla="val 119904"/>
            </a:avLst>
          </a:prstGeom>
          <a:solidFill>
            <a:srgbClr val="EFF6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24" name="Image 12" descr="preencoded.png"/>
          <p:cNvPicPr>
            <a:picLocks noChangeAspect="1"/>
          </p:cNvPicPr>
          <p:nvPr/>
        </p:nvPicPr>
        <p:blipFill>
          <a:blip r:embed="rId10"/>
          <a:srcRect/>
          <a:stretch>
            <a:fillRect/>
          </a:stretch>
        </p:blipFill>
        <p:spPr>
          <a:xfrm>
            <a:off x="5343754" y="1723644"/>
            <a:ext cx="171907" cy="171907"/>
          </a:xfrm>
          <a:prstGeom prst="rect">
            <a:avLst/>
          </a:prstGeom>
        </p:spPr>
      </p:pic>
      <p:sp>
        <p:nvSpPr>
          <p:cNvPr id="25" name="Text 10"/>
          <p:cNvSpPr txBox="1"/>
          <p:nvPr/>
        </p:nvSpPr>
        <p:spPr>
          <a:xfrm>
            <a:off x="5762549" y="1580998"/>
            <a:ext cx="1337767" cy="24780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1F2937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认知升级</a:t>
            </a:r>
            <a:endParaRPr lang="en-US" sz="1300" dirty="0"/>
          </a:p>
        </p:txBody>
      </p:sp>
      <p:sp>
        <p:nvSpPr>
          <p:cNvPr id="26" name="Text 11"/>
          <p:cNvSpPr txBox="1"/>
          <p:nvPr/>
        </p:nvSpPr>
        <p:spPr>
          <a:xfrm>
            <a:off x="5762549" y="1867205"/>
            <a:ext cx="1337767" cy="1911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6B7280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方向感与框架</a:t>
            </a:r>
            <a:endParaRPr lang="en-US" sz="1000" dirty="0"/>
          </a:p>
        </p:txBody>
      </p:sp>
      <p:sp>
        <p:nvSpPr>
          <p:cNvPr id="27" name="Shape 12"/>
          <p:cNvSpPr/>
          <p:nvPr/>
        </p:nvSpPr>
        <p:spPr>
          <a:xfrm>
            <a:off x="8382305" y="3619195"/>
            <a:ext cx="381305" cy="381305"/>
          </a:xfrm>
          <a:prstGeom prst="roundRect">
            <a:avLst>
              <a:gd name="adj" fmla="val 119904"/>
            </a:avLst>
          </a:prstGeom>
          <a:solidFill>
            <a:srgbClr val="ECFDF5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28" name="Image 13" descr="preencoded.png"/>
          <p:cNvPicPr>
            <a:picLocks noChangeAspect="1"/>
          </p:cNvPicPr>
          <p:nvPr/>
        </p:nvPicPr>
        <p:blipFill>
          <a:blip r:embed="rId11"/>
          <a:srcRect l="-760" r="-760"/>
          <a:stretch>
            <a:fillRect/>
          </a:stretch>
        </p:blipFill>
        <p:spPr>
          <a:xfrm>
            <a:off x="8496605" y="3724351"/>
            <a:ext cx="152705" cy="171907"/>
          </a:xfrm>
          <a:prstGeom prst="rect">
            <a:avLst/>
          </a:prstGeom>
        </p:spPr>
      </p:pic>
      <p:sp>
        <p:nvSpPr>
          <p:cNvPr id="29" name="Text 13"/>
          <p:cNvSpPr txBox="1"/>
          <p:nvPr/>
        </p:nvSpPr>
        <p:spPr>
          <a:xfrm>
            <a:off x="8906256" y="3581705"/>
            <a:ext cx="1337767" cy="24780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1F2937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教练陪跑</a:t>
            </a:r>
            <a:endParaRPr lang="en-US" sz="1300" dirty="0"/>
          </a:p>
        </p:txBody>
      </p:sp>
      <p:sp>
        <p:nvSpPr>
          <p:cNvPr id="30" name="Text 14"/>
          <p:cNvSpPr txBox="1"/>
          <p:nvPr/>
        </p:nvSpPr>
        <p:spPr>
          <a:xfrm>
            <a:off x="8906256" y="3866998"/>
            <a:ext cx="1337767" cy="1911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6B7280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贴身指引推动力</a:t>
            </a:r>
            <a:endParaRPr lang="en-US" sz="1000" dirty="0"/>
          </a:p>
        </p:txBody>
      </p:sp>
      <p:sp>
        <p:nvSpPr>
          <p:cNvPr id="31" name="Shape 15"/>
          <p:cNvSpPr/>
          <p:nvPr/>
        </p:nvSpPr>
        <p:spPr>
          <a:xfrm>
            <a:off x="5238598" y="5619902"/>
            <a:ext cx="381305" cy="381305"/>
          </a:xfrm>
          <a:prstGeom prst="roundRect">
            <a:avLst>
              <a:gd name="adj" fmla="val 119904"/>
            </a:avLst>
          </a:prstGeom>
          <a:solidFill>
            <a:srgbClr val="F5F3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32" name="Image 14" descr="preencoded.png"/>
          <p:cNvPicPr>
            <a:picLocks noChangeAspect="1"/>
          </p:cNvPicPr>
          <p:nvPr/>
        </p:nvPicPr>
        <p:blipFill>
          <a:blip r:embed="rId12"/>
          <a:srcRect/>
          <a:stretch>
            <a:fillRect/>
          </a:stretch>
        </p:blipFill>
        <p:spPr>
          <a:xfrm>
            <a:off x="5343754" y="5724144"/>
            <a:ext cx="171907" cy="171907"/>
          </a:xfrm>
          <a:prstGeom prst="rect">
            <a:avLst/>
          </a:prstGeom>
        </p:spPr>
      </p:pic>
      <p:sp>
        <p:nvSpPr>
          <p:cNvPr id="33" name="Text 16"/>
          <p:cNvSpPr txBox="1"/>
          <p:nvPr/>
        </p:nvSpPr>
        <p:spPr>
          <a:xfrm>
            <a:off x="5762549" y="5581498"/>
            <a:ext cx="1337767" cy="24780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1F2937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机会捕捉</a:t>
            </a:r>
            <a:endParaRPr lang="en-US" sz="1300" dirty="0"/>
          </a:p>
        </p:txBody>
      </p:sp>
      <p:sp>
        <p:nvSpPr>
          <p:cNvPr id="34" name="Text 17"/>
          <p:cNvSpPr txBox="1"/>
          <p:nvPr/>
        </p:nvSpPr>
        <p:spPr>
          <a:xfrm>
            <a:off x="5762549" y="5867705"/>
            <a:ext cx="1337767" cy="1911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6B7280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实战投资实践场</a:t>
            </a:r>
            <a:endParaRPr lang="en-US" sz="1000" dirty="0"/>
          </a:p>
        </p:txBody>
      </p:sp>
      <p:sp>
        <p:nvSpPr>
          <p:cNvPr id="35" name="Shape 18"/>
          <p:cNvSpPr/>
          <p:nvPr/>
        </p:nvSpPr>
        <p:spPr>
          <a:xfrm>
            <a:off x="2095805" y="3619195"/>
            <a:ext cx="381305" cy="381305"/>
          </a:xfrm>
          <a:prstGeom prst="roundRect">
            <a:avLst>
              <a:gd name="adj" fmla="val 119904"/>
            </a:avLst>
          </a:prstGeom>
          <a:solidFill>
            <a:srgbClr val="FFFBEB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36" name="Image 15" descr="preencoded.png"/>
          <p:cNvPicPr>
            <a:picLocks noChangeAspect="1"/>
          </p:cNvPicPr>
          <p:nvPr/>
        </p:nvPicPr>
        <p:blipFill>
          <a:blip r:embed="rId13"/>
          <a:srcRect l="-1064" r="-1064"/>
          <a:stretch>
            <a:fillRect/>
          </a:stretch>
        </p:blipFill>
        <p:spPr>
          <a:xfrm>
            <a:off x="2176272" y="3724351"/>
            <a:ext cx="219456" cy="171907"/>
          </a:xfrm>
          <a:prstGeom prst="rect">
            <a:avLst/>
          </a:prstGeom>
        </p:spPr>
      </p:pic>
      <p:sp>
        <p:nvSpPr>
          <p:cNvPr id="37" name="Text 19"/>
          <p:cNvSpPr txBox="1"/>
          <p:nvPr/>
        </p:nvSpPr>
        <p:spPr>
          <a:xfrm>
            <a:off x="2619756" y="3581705"/>
            <a:ext cx="1337767" cy="24780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1F2937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同频连接</a:t>
            </a:r>
            <a:endParaRPr lang="en-US" sz="1300" dirty="0"/>
          </a:p>
        </p:txBody>
      </p:sp>
      <p:sp>
        <p:nvSpPr>
          <p:cNvPr id="38" name="Text 20"/>
          <p:cNvSpPr txBox="1"/>
          <p:nvPr/>
        </p:nvSpPr>
        <p:spPr>
          <a:xfrm>
            <a:off x="2619756" y="3866998"/>
            <a:ext cx="1337767" cy="1911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6B7280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深度社交归属感</a:t>
            </a:r>
            <a:endParaRPr lang="en-US" sz="1000" dirty="0"/>
          </a:p>
        </p:txBody>
      </p:sp>
      <p:sp>
        <p:nvSpPr>
          <p:cNvPr id="39" name="Text 21"/>
          <p:cNvSpPr txBox="1"/>
          <p:nvPr/>
        </p:nvSpPr>
        <p:spPr>
          <a:xfrm>
            <a:off x="10344607" y="6400800"/>
            <a:ext cx="1543507" cy="1911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kern="0" spc="105" dirty="0">
                <a:solidFill>
                  <a:srgbClr val="9CA3A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启昌学堂</a:t>
            </a:r>
            <a:endParaRPr lang="en-US" sz="1000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E0E0E0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A"/>
          </a:solidFill>
          <a:ln w="12700">
            <a:solidFill>
              <a:srgbClr val="FFFFFF">
                <a:alpha val="0"/>
              </a:srgbClr>
            </a:solidFill>
            <a:prstDash val="solid"/>
          </a:ln>
          <a:effectLst>
            <a:outerShdw blurRad="63500" dist="38100" dir="16200000" algn="bl" rotWithShape="0">
              <a:srgbClr val="000000">
                <a:alpha val="10000"/>
              </a:srgbClr>
            </a:outerShdw>
          </a:effectLst>
        </p:spPr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1">
            <a:alphaModFix amt="70000"/>
          </a:blip>
          <a:srcRect/>
          <a:stretch>
            <a:fillRect/>
          </a:stretch>
        </p:blipFill>
        <p:spPr>
          <a:xfrm>
            <a:off x="6476695" y="-1904695"/>
            <a:ext cx="7619695" cy="7619695"/>
          </a:xfrm>
          <a:prstGeom prst="rect">
            <a:avLst/>
          </a:prstGeom>
        </p:spPr>
      </p:pic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2">
            <a:alphaModFix amt="60000"/>
          </a:blip>
          <a:srcRect/>
          <a:stretch>
            <a:fillRect/>
          </a:stretch>
        </p:blipFill>
        <p:spPr>
          <a:xfrm>
            <a:off x="-1904695" y="1143000"/>
            <a:ext cx="8572500" cy="8572500"/>
          </a:xfrm>
          <a:prstGeom prst="rect">
            <a:avLst/>
          </a:prstGeom>
        </p:spPr>
      </p:pic>
      <p:sp>
        <p:nvSpPr>
          <p:cNvPr id="6" name="Shape 2"/>
          <p:cNvSpPr/>
          <p:nvPr/>
        </p:nvSpPr>
        <p:spPr>
          <a:xfrm>
            <a:off x="8382305" y="476402"/>
            <a:ext cx="5715000" cy="5715000"/>
          </a:xfrm>
          <a:prstGeom prst="ellipse">
            <a:avLst/>
          </a:prstGeom>
          <a:noFill/>
          <a:ln w="25400">
            <a:solidFill>
              <a:srgbClr val="0071E3">
                <a:alpha val="5000"/>
              </a:srgbClr>
            </a:solidFill>
            <a:prstDash val="solid"/>
          </a:ln>
        </p:spPr>
      </p:sp>
      <p:sp>
        <p:nvSpPr>
          <p:cNvPr id="7" name="Shape 3"/>
          <p:cNvSpPr/>
          <p:nvPr/>
        </p:nvSpPr>
        <p:spPr>
          <a:xfrm>
            <a:off x="761695" y="457200"/>
            <a:ext cx="75895" cy="75895"/>
          </a:xfrm>
          <a:prstGeom prst="ellipse">
            <a:avLst/>
          </a:prstGeom>
          <a:solidFill>
            <a:srgbClr val="2563EB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8" name="Text 4"/>
          <p:cNvSpPr txBox="1"/>
          <p:nvPr/>
        </p:nvSpPr>
        <p:spPr>
          <a:xfrm>
            <a:off x="952805" y="381305"/>
            <a:ext cx="1981505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kern="0" spc="120" dirty="0">
                <a:solidFill>
                  <a:srgbClr val="0071E3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COGNITIVE UPGRADE</a:t>
            </a:r>
            <a:endParaRPr lang="en-US" sz="1200" dirty="0"/>
          </a:p>
        </p:txBody>
      </p:sp>
      <p:sp>
        <p:nvSpPr>
          <p:cNvPr id="9" name="Text 5"/>
          <p:cNvSpPr txBox="1"/>
          <p:nvPr/>
        </p:nvSpPr>
        <p:spPr>
          <a:xfrm>
            <a:off x="9764878" y="400507"/>
            <a:ext cx="1668780" cy="1911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86868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AI合伙人训练营 · 第三课</a:t>
            </a:r>
            <a:endParaRPr lang="en-US" sz="1000" dirty="0"/>
          </a:p>
        </p:txBody>
      </p:sp>
      <p:sp>
        <p:nvSpPr>
          <p:cNvPr id="10" name="Text 6"/>
          <p:cNvSpPr txBox="1"/>
          <p:nvPr/>
        </p:nvSpPr>
        <p:spPr>
          <a:xfrm>
            <a:off x="761695" y="761695"/>
            <a:ext cx="10858500" cy="1911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kern="0" spc="-30" dirty="0">
                <a:solidFill>
                  <a:srgbClr val="1D1D1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 认知升级——</a:t>
            </a:r>
            <a:r>
              <a:rPr lang="en-US" sz="1200" b="1" kern="0" spc="-30" dirty="0">
                <a:solidFill>
                  <a:srgbClr val="0071E3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方向感</a:t>
            </a:r>
            <a:endParaRPr lang="en-US" sz="1200" dirty="0"/>
          </a:p>
        </p:txBody>
      </p:sp>
      <p:sp>
        <p:nvSpPr>
          <p:cNvPr id="11" name="Text 7"/>
          <p:cNvSpPr txBox="1"/>
          <p:nvPr/>
        </p:nvSpPr>
        <p:spPr>
          <a:xfrm>
            <a:off x="761695" y="990295"/>
            <a:ext cx="10858500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86868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给你一张清晰的地图，知道自己在哪、要去哪</a:t>
            </a:r>
            <a:endParaRPr lang="en-US" sz="1200" dirty="0"/>
          </a:p>
        </p:txBody>
      </p:sp>
      <p:pic>
        <p:nvPicPr>
          <p:cNvPr id="12" name="Image 2" descr="preencoded.png"/>
          <p:cNvPicPr>
            <a:picLocks noChangeAspect="1"/>
          </p:cNvPicPr>
          <p:nvPr/>
        </p:nvPicPr>
        <p:blipFill>
          <a:blip r:embed="rId3"/>
          <a:srcRect t="-2" b="-2"/>
          <a:stretch>
            <a:fillRect/>
          </a:stretch>
        </p:blipFill>
        <p:spPr>
          <a:xfrm>
            <a:off x="761695" y="1371600"/>
            <a:ext cx="10668305" cy="4610405"/>
          </a:xfrm>
          <a:prstGeom prst="rect">
            <a:avLst/>
          </a:prstGeom>
        </p:spPr>
      </p:pic>
      <p:sp>
        <p:nvSpPr>
          <p:cNvPr id="13" name="Shape 8"/>
          <p:cNvSpPr/>
          <p:nvPr/>
        </p:nvSpPr>
        <p:spPr>
          <a:xfrm>
            <a:off x="1152144" y="1762049"/>
            <a:ext cx="2305202" cy="2553005"/>
          </a:xfrm>
          <a:prstGeom prst="roundRect">
            <a:avLst>
              <a:gd name="adj" fmla="val 5245"/>
            </a:avLst>
          </a:prstGeom>
          <a:solidFill>
            <a:srgbClr val="F9FAFB"/>
          </a:solidFill>
          <a:ln w="12700">
            <a:solidFill>
              <a:srgbClr val="0071E3">
                <a:alpha val="10000"/>
              </a:srgbClr>
            </a:solidFill>
            <a:prstDash val="solid"/>
          </a:ln>
        </p:spPr>
      </p:sp>
      <p:sp>
        <p:nvSpPr>
          <p:cNvPr id="14" name="Shape 9"/>
          <p:cNvSpPr/>
          <p:nvPr/>
        </p:nvSpPr>
        <p:spPr>
          <a:xfrm>
            <a:off x="1352398" y="2143354"/>
            <a:ext cx="418795" cy="418795"/>
          </a:xfrm>
          <a:prstGeom prst="roundRect">
            <a:avLst>
              <a:gd name="adj" fmla="val 119095"/>
            </a:avLst>
          </a:prstGeom>
          <a:solidFill>
            <a:srgbClr val="F0F7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15" name="Image 3" descr="preencoded.pn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1476756" y="2266798"/>
            <a:ext cx="171907" cy="171907"/>
          </a:xfrm>
          <a:prstGeom prst="rect">
            <a:avLst/>
          </a:prstGeom>
        </p:spPr>
      </p:pic>
      <p:sp>
        <p:nvSpPr>
          <p:cNvPr id="16" name="Text 10"/>
          <p:cNvSpPr txBox="1"/>
          <p:nvPr/>
        </p:nvSpPr>
        <p:spPr>
          <a:xfrm>
            <a:off x="1886407" y="2000707"/>
            <a:ext cx="1481328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1D1D1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复利人生大课</a:t>
            </a:r>
            <a:endParaRPr lang="en-US" sz="1200" dirty="0"/>
          </a:p>
        </p:txBody>
      </p:sp>
      <p:sp>
        <p:nvSpPr>
          <p:cNvPr id="17" name="Text 11"/>
          <p:cNvSpPr txBox="1"/>
          <p:nvPr/>
        </p:nvSpPr>
        <p:spPr>
          <a:xfrm>
            <a:off x="1886407" y="2247595"/>
            <a:ext cx="1429207" cy="4572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86868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建立财富管理底层框架</a:t>
            </a:r>
            <a:endParaRPr lang="en-US" sz="1200" dirty="0"/>
          </a:p>
        </p:txBody>
      </p:sp>
      <p:sp>
        <p:nvSpPr>
          <p:cNvPr id="18" name="Text 12"/>
          <p:cNvSpPr txBox="1"/>
          <p:nvPr/>
        </p:nvSpPr>
        <p:spPr>
          <a:xfrm>
            <a:off x="1352398" y="2857500"/>
            <a:ext cx="1981505" cy="743407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86868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系统学习复利思维，掌握财富增长的底层逻辑，建立长期主义的投资认知</a:t>
            </a:r>
            <a:endParaRPr lang="en-US" sz="1200" dirty="0"/>
          </a:p>
        </p:txBody>
      </p:sp>
      <p:pic>
        <p:nvPicPr>
          <p:cNvPr id="19" name="Image 4" descr="preencoded.png"/>
          <p:cNvPicPr>
            <a:picLocks noChangeAspect="1"/>
          </p:cNvPicPr>
          <p:nvPr/>
        </p:nvPicPr>
        <p:blipFill>
          <a:blip r:embed="rId5"/>
          <a:srcRect t="-403" b="-403"/>
          <a:stretch>
            <a:fillRect/>
          </a:stretch>
        </p:blipFill>
        <p:spPr>
          <a:xfrm>
            <a:off x="1352398" y="3752698"/>
            <a:ext cx="1900123" cy="38405"/>
          </a:xfrm>
          <a:prstGeom prst="rect">
            <a:avLst/>
          </a:prstGeom>
        </p:spPr>
      </p:pic>
      <p:pic>
        <p:nvPicPr>
          <p:cNvPr id="20" name="Image 5" descr="preencoded.png"/>
          <p:cNvPicPr>
            <a:picLocks noChangeAspect="1"/>
          </p:cNvPicPr>
          <p:nvPr/>
        </p:nvPicPr>
        <p:blipFill>
          <a:blip r:embed="rId6"/>
          <a:srcRect t="-408" b="-408"/>
          <a:stretch>
            <a:fillRect/>
          </a:stretch>
        </p:blipFill>
        <p:spPr>
          <a:xfrm>
            <a:off x="1352398" y="3752698"/>
            <a:ext cx="1614830" cy="38405"/>
          </a:xfrm>
          <a:prstGeom prst="rect">
            <a:avLst/>
          </a:prstGeom>
        </p:spPr>
      </p:pic>
      <p:sp>
        <p:nvSpPr>
          <p:cNvPr id="21" name="Text 13"/>
          <p:cNvSpPr txBox="1"/>
          <p:nvPr/>
        </p:nvSpPr>
        <p:spPr>
          <a:xfrm>
            <a:off x="1352398" y="3847795"/>
            <a:ext cx="543154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86868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完成度</a:t>
            </a:r>
            <a:endParaRPr lang="en-US" sz="1200" dirty="0"/>
          </a:p>
        </p:txBody>
      </p:sp>
      <p:sp>
        <p:nvSpPr>
          <p:cNvPr id="22" name="Text 14"/>
          <p:cNvSpPr txBox="1"/>
          <p:nvPr/>
        </p:nvSpPr>
        <p:spPr>
          <a:xfrm>
            <a:off x="2948026" y="3847795"/>
            <a:ext cx="391363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86868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85%</a:t>
            </a:r>
            <a:endParaRPr lang="en-US" sz="1200" dirty="0"/>
          </a:p>
        </p:txBody>
      </p:sp>
      <p:sp>
        <p:nvSpPr>
          <p:cNvPr id="23" name="Shape 15"/>
          <p:cNvSpPr/>
          <p:nvPr/>
        </p:nvSpPr>
        <p:spPr>
          <a:xfrm>
            <a:off x="3681374" y="1762049"/>
            <a:ext cx="2305202" cy="2553005"/>
          </a:xfrm>
          <a:prstGeom prst="roundRect">
            <a:avLst>
              <a:gd name="adj" fmla="val 5245"/>
            </a:avLst>
          </a:prstGeom>
          <a:solidFill>
            <a:srgbClr val="F9FAFB"/>
          </a:solidFill>
          <a:ln w="12700">
            <a:solidFill>
              <a:srgbClr val="0071E3">
                <a:alpha val="10000"/>
              </a:srgbClr>
            </a:solidFill>
            <a:prstDash val="solid"/>
          </a:ln>
        </p:spPr>
      </p:sp>
      <p:sp>
        <p:nvSpPr>
          <p:cNvPr id="24" name="Shape 16"/>
          <p:cNvSpPr/>
          <p:nvPr/>
        </p:nvSpPr>
        <p:spPr>
          <a:xfrm>
            <a:off x="3881628" y="2143354"/>
            <a:ext cx="418795" cy="418795"/>
          </a:xfrm>
          <a:prstGeom prst="roundRect">
            <a:avLst>
              <a:gd name="adj" fmla="val 119095"/>
            </a:avLst>
          </a:prstGeom>
          <a:solidFill>
            <a:srgbClr val="F0F7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25" name="Image 6" descr="preencoded.png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>
          <a:xfrm>
            <a:off x="4005072" y="2266798"/>
            <a:ext cx="171907" cy="171907"/>
          </a:xfrm>
          <a:prstGeom prst="rect">
            <a:avLst/>
          </a:prstGeom>
        </p:spPr>
      </p:pic>
      <p:sp>
        <p:nvSpPr>
          <p:cNvPr id="26" name="Text 17"/>
          <p:cNvSpPr txBox="1"/>
          <p:nvPr/>
        </p:nvSpPr>
        <p:spPr>
          <a:xfrm>
            <a:off x="4414723" y="2000707"/>
            <a:ext cx="1481328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1D1D1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全球投资课</a:t>
            </a:r>
            <a:endParaRPr lang="en-US" sz="1200" dirty="0"/>
          </a:p>
        </p:txBody>
      </p:sp>
      <p:sp>
        <p:nvSpPr>
          <p:cNvPr id="27" name="Text 18"/>
          <p:cNvSpPr txBox="1"/>
          <p:nvPr/>
        </p:nvSpPr>
        <p:spPr>
          <a:xfrm>
            <a:off x="4414723" y="2247595"/>
            <a:ext cx="1429207" cy="4572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86868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国际视野与多元配置</a:t>
            </a:r>
            <a:endParaRPr lang="en-US" sz="1200" dirty="0"/>
          </a:p>
        </p:txBody>
      </p:sp>
      <p:sp>
        <p:nvSpPr>
          <p:cNvPr id="28" name="Text 19"/>
          <p:cNvSpPr txBox="1"/>
          <p:nvPr/>
        </p:nvSpPr>
        <p:spPr>
          <a:xfrm>
            <a:off x="3881628" y="2857500"/>
            <a:ext cx="1981505" cy="743407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86868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拓展国际视野，学习全球资产配置策略，掌握跨市场投资机会</a:t>
            </a:r>
            <a:endParaRPr lang="en-US" sz="1200" dirty="0"/>
          </a:p>
        </p:txBody>
      </p:sp>
      <p:pic>
        <p:nvPicPr>
          <p:cNvPr id="29" name="Image 7" descr="preencoded.png"/>
          <p:cNvPicPr>
            <a:picLocks noChangeAspect="1"/>
          </p:cNvPicPr>
          <p:nvPr/>
        </p:nvPicPr>
        <p:blipFill>
          <a:blip r:embed="rId5"/>
          <a:srcRect t="-403" b="-403"/>
          <a:stretch>
            <a:fillRect/>
          </a:stretch>
        </p:blipFill>
        <p:spPr>
          <a:xfrm>
            <a:off x="3881628" y="3752698"/>
            <a:ext cx="1900123" cy="38405"/>
          </a:xfrm>
          <a:prstGeom prst="rect">
            <a:avLst/>
          </a:prstGeom>
        </p:spPr>
      </p:pic>
      <p:pic>
        <p:nvPicPr>
          <p:cNvPr id="30" name="Image 8" descr="preencoded.png"/>
          <p:cNvPicPr>
            <a:picLocks noChangeAspect="1"/>
          </p:cNvPicPr>
          <p:nvPr/>
        </p:nvPicPr>
        <p:blipFill>
          <a:blip r:embed="rId8"/>
          <a:srcRect t="-387" b="-387"/>
          <a:stretch>
            <a:fillRect/>
          </a:stretch>
        </p:blipFill>
        <p:spPr>
          <a:xfrm>
            <a:off x="3881628" y="3752698"/>
            <a:ext cx="1425550" cy="38405"/>
          </a:xfrm>
          <a:prstGeom prst="rect">
            <a:avLst/>
          </a:prstGeom>
        </p:spPr>
      </p:pic>
      <p:sp>
        <p:nvSpPr>
          <p:cNvPr id="31" name="Text 20"/>
          <p:cNvSpPr txBox="1"/>
          <p:nvPr/>
        </p:nvSpPr>
        <p:spPr>
          <a:xfrm>
            <a:off x="3881628" y="3847795"/>
            <a:ext cx="543154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86868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完成度</a:t>
            </a:r>
            <a:endParaRPr lang="en-US" sz="1200" dirty="0"/>
          </a:p>
        </p:txBody>
      </p:sp>
      <p:sp>
        <p:nvSpPr>
          <p:cNvPr id="32" name="Text 21"/>
          <p:cNvSpPr txBox="1"/>
          <p:nvPr/>
        </p:nvSpPr>
        <p:spPr>
          <a:xfrm>
            <a:off x="5476342" y="3847795"/>
            <a:ext cx="391363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86868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75%</a:t>
            </a:r>
            <a:endParaRPr lang="en-US" sz="1200" dirty="0"/>
          </a:p>
        </p:txBody>
      </p:sp>
      <p:sp>
        <p:nvSpPr>
          <p:cNvPr id="33" name="Shape 22"/>
          <p:cNvSpPr/>
          <p:nvPr/>
        </p:nvSpPr>
        <p:spPr>
          <a:xfrm>
            <a:off x="6210605" y="1762049"/>
            <a:ext cx="2305202" cy="2553005"/>
          </a:xfrm>
          <a:prstGeom prst="roundRect">
            <a:avLst>
              <a:gd name="adj" fmla="val 5245"/>
            </a:avLst>
          </a:prstGeom>
          <a:solidFill>
            <a:srgbClr val="F9FAFB"/>
          </a:solidFill>
          <a:ln w="12700">
            <a:solidFill>
              <a:srgbClr val="0071E3">
                <a:alpha val="10000"/>
              </a:srgbClr>
            </a:solidFill>
            <a:prstDash val="solid"/>
          </a:ln>
        </p:spPr>
      </p:sp>
      <p:sp>
        <p:nvSpPr>
          <p:cNvPr id="34" name="Shape 23"/>
          <p:cNvSpPr/>
          <p:nvPr/>
        </p:nvSpPr>
        <p:spPr>
          <a:xfrm>
            <a:off x="6409944" y="2029054"/>
            <a:ext cx="418795" cy="418795"/>
          </a:xfrm>
          <a:prstGeom prst="roundRect">
            <a:avLst>
              <a:gd name="adj" fmla="val 119095"/>
            </a:avLst>
          </a:prstGeom>
          <a:solidFill>
            <a:srgbClr val="F0F7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35" name="Image 9" descr="preencoded.png"/>
          <p:cNvPicPr>
            <a:picLocks noChangeAspect="1"/>
          </p:cNvPicPr>
          <p:nvPr/>
        </p:nvPicPr>
        <p:blipFill>
          <a:blip r:embed="rId9"/>
          <a:srcRect l="-1064" r="-1064"/>
          <a:stretch>
            <a:fillRect/>
          </a:stretch>
        </p:blipFill>
        <p:spPr>
          <a:xfrm>
            <a:off x="6510528" y="2152498"/>
            <a:ext cx="219456" cy="171907"/>
          </a:xfrm>
          <a:prstGeom prst="rect">
            <a:avLst/>
          </a:prstGeom>
        </p:spPr>
      </p:pic>
      <p:sp>
        <p:nvSpPr>
          <p:cNvPr id="36" name="Text 24"/>
          <p:cNvSpPr txBox="1"/>
          <p:nvPr/>
        </p:nvSpPr>
        <p:spPr>
          <a:xfrm>
            <a:off x="6943954" y="2000707"/>
            <a:ext cx="1000354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1D1D1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每月实时答疑</a:t>
            </a:r>
            <a:endParaRPr lang="en-US" sz="1200" dirty="0"/>
          </a:p>
        </p:txBody>
      </p:sp>
      <p:sp>
        <p:nvSpPr>
          <p:cNvPr id="37" name="Text 25"/>
          <p:cNvSpPr txBox="1"/>
          <p:nvPr/>
        </p:nvSpPr>
        <p:spPr>
          <a:xfrm>
            <a:off x="6943954" y="2247595"/>
            <a:ext cx="1000354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86868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回应具体困惑</a:t>
            </a:r>
            <a:endParaRPr lang="en-US" sz="1200" dirty="0"/>
          </a:p>
        </p:txBody>
      </p:sp>
      <p:sp>
        <p:nvSpPr>
          <p:cNvPr id="38" name="Text 26"/>
          <p:cNvSpPr txBox="1"/>
          <p:nvPr/>
        </p:nvSpPr>
        <p:spPr>
          <a:xfrm>
            <a:off x="6409944" y="2628900"/>
            <a:ext cx="1981505" cy="972007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86868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每月定期答疑，针对你的具体投资困惑，提供个性化指导建议</a:t>
            </a:r>
            <a:endParaRPr lang="en-US" sz="1200" dirty="0"/>
          </a:p>
        </p:txBody>
      </p:sp>
      <p:pic>
        <p:nvPicPr>
          <p:cNvPr id="39" name="Image 10" descr="preencoded.png"/>
          <p:cNvPicPr>
            <a:picLocks noChangeAspect="1"/>
          </p:cNvPicPr>
          <p:nvPr/>
        </p:nvPicPr>
        <p:blipFill>
          <a:blip r:embed="rId5"/>
          <a:srcRect t="-403" b="-403"/>
          <a:stretch>
            <a:fillRect/>
          </a:stretch>
        </p:blipFill>
        <p:spPr>
          <a:xfrm>
            <a:off x="6409944" y="3752698"/>
            <a:ext cx="1900123" cy="38405"/>
          </a:xfrm>
          <a:prstGeom prst="rect">
            <a:avLst/>
          </a:prstGeom>
        </p:spPr>
      </p:pic>
      <p:pic>
        <p:nvPicPr>
          <p:cNvPr id="40" name="Image 11" descr="preencoded.png"/>
          <p:cNvPicPr>
            <a:picLocks noChangeAspect="1"/>
          </p:cNvPicPr>
          <p:nvPr/>
        </p:nvPicPr>
        <p:blipFill>
          <a:blip r:embed="rId10"/>
          <a:srcRect t="-408" b="-408"/>
          <a:stretch>
            <a:fillRect/>
          </a:stretch>
        </p:blipFill>
        <p:spPr>
          <a:xfrm>
            <a:off x="6409944" y="3752698"/>
            <a:ext cx="1709928" cy="38405"/>
          </a:xfrm>
          <a:prstGeom prst="rect">
            <a:avLst/>
          </a:prstGeom>
        </p:spPr>
      </p:pic>
      <p:sp>
        <p:nvSpPr>
          <p:cNvPr id="41" name="Text 27"/>
          <p:cNvSpPr txBox="1"/>
          <p:nvPr/>
        </p:nvSpPr>
        <p:spPr>
          <a:xfrm>
            <a:off x="6409944" y="3847795"/>
            <a:ext cx="543154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86868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完成度</a:t>
            </a:r>
            <a:endParaRPr lang="en-US" sz="1200" dirty="0"/>
          </a:p>
        </p:txBody>
      </p:sp>
      <p:sp>
        <p:nvSpPr>
          <p:cNvPr id="42" name="Text 28"/>
          <p:cNvSpPr txBox="1"/>
          <p:nvPr/>
        </p:nvSpPr>
        <p:spPr>
          <a:xfrm>
            <a:off x="8005572" y="3847795"/>
            <a:ext cx="391363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86868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90%</a:t>
            </a:r>
            <a:endParaRPr lang="en-US" sz="1200" dirty="0"/>
          </a:p>
        </p:txBody>
      </p:sp>
      <p:sp>
        <p:nvSpPr>
          <p:cNvPr id="43" name="Shape 29"/>
          <p:cNvSpPr/>
          <p:nvPr/>
        </p:nvSpPr>
        <p:spPr>
          <a:xfrm>
            <a:off x="8738921" y="1762049"/>
            <a:ext cx="2305202" cy="2553005"/>
          </a:xfrm>
          <a:prstGeom prst="roundRect">
            <a:avLst>
              <a:gd name="adj" fmla="val 5245"/>
            </a:avLst>
          </a:prstGeom>
          <a:solidFill>
            <a:srgbClr val="F9FAFB"/>
          </a:solidFill>
          <a:ln w="12700">
            <a:solidFill>
              <a:srgbClr val="0071E3">
                <a:alpha val="10000"/>
              </a:srgbClr>
            </a:solidFill>
            <a:prstDash val="solid"/>
          </a:ln>
        </p:spPr>
      </p:sp>
      <p:sp>
        <p:nvSpPr>
          <p:cNvPr id="44" name="Shape 30"/>
          <p:cNvSpPr/>
          <p:nvPr/>
        </p:nvSpPr>
        <p:spPr>
          <a:xfrm>
            <a:off x="8939174" y="2029054"/>
            <a:ext cx="418795" cy="418795"/>
          </a:xfrm>
          <a:prstGeom prst="roundRect">
            <a:avLst>
              <a:gd name="adj" fmla="val 119095"/>
            </a:avLst>
          </a:prstGeom>
          <a:solidFill>
            <a:srgbClr val="F0F7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45" name="Image 12" descr="preencoded.png"/>
          <p:cNvPicPr>
            <a:picLocks noChangeAspect="1"/>
          </p:cNvPicPr>
          <p:nvPr/>
        </p:nvPicPr>
        <p:blipFill>
          <a:blip r:embed="rId11"/>
          <a:srcRect l="-1064" r="-1064"/>
          <a:stretch>
            <a:fillRect/>
          </a:stretch>
        </p:blipFill>
        <p:spPr>
          <a:xfrm>
            <a:off x="9038844" y="2152498"/>
            <a:ext cx="219456" cy="171907"/>
          </a:xfrm>
          <a:prstGeom prst="rect">
            <a:avLst/>
          </a:prstGeom>
        </p:spPr>
      </p:pic>
      <p:sp>
        <p:nvSpPr>
          <p:cNvPr id="46" name="Text 31"/>
          <p:cNvSpPr txBox="1"/>
          <p:nvPr/>
        </p:nvSpPr>
        <p:spPr>
          <a:xfrm>
            <a:off x="9472270" y="2000707"/>
            <a:ext cx="1327709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1D1D1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主题训练营</a:t>
            </a:r>
            <a:endParaRPr lang="en-US" sz="1200" dirty="0"/>
          </a:p>
        </p:txBody>
      </p:sp>
      <p:sp>
        <p:nvSpPr>
          <p:cNvPr id="47" name="Text 32"/>
          <p:cNvSpPr txBox="1"/>
          <p:nvPr/>
        </p:nvSpPr>
        <p:spPr>
          <a:xfrm>
            <a:off x="9472270" y="2247595"/>
            <a:ext cx="1327709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86868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深度学习特定领域</a:t>
            </a:r>
            <a:endParaRPr lang="en-US" sz="1200" dirty="0"/>
          </a:p>
        </p:txBody>
      </p:sp>
      <p:sp>
        <p:nvSpPr>
          <p:cNvPr id="48" name="Text 33"/>
          <p:cNvSpPr txBox="1"/>
          <p:nvPr/>
        </p:nvSpPr>
        <p:spPr>
          <a:xfrm>
            <a:off x="8939174" y="2628900"/>
            <a:ext cx="1981505" cy="972007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86868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针对特定投资领域，进行深度学习和实战演练，提升专业技能</a:t>
            </a:r>
            <a:endParaRPr lang="en-US" sz="1200" dirty="0"/>
          </a:p>
        </p:txBody>
      </p:sp>
      <p:pic>
        <p:nvPicPr>
          <p:cNvPr id="49" name="Image 13" descr="preencoded.png"/>
          <p:cNvPicPr>
            <a:picLocks noChangeAspect="1"/>
          </p:cNvPicPr>
          <p:nvPr/>
        </p:nvPicPr>
        <p:blipFill>
          <a:blip r:embed="rId5"/>
          <a:srcRect t="-403" b="-403"/>
          <a:stretch>
            <a:fillRect/>
          </a:stretch>
        </p:blipFill>
        <p:spPr>
          <a:xfrm>
            <a:off x="8939174" y="3752698"/>
            <a:ext cx="1900123" cy="38405"/>
          </a:xfrm>
          <a:prstGeom prst="rect">
            <a:avLst/>
          </a:prstGeom>
        </p:spPr>
      </p:pic>
      <p:pic>
        <p:nvPicPr>
          <p:cNvPr id="50" name="Image 14" descr="preencoded.png"/>
          <p:cNvPicPr>
            <a:picLocks noChangeAspect="1"/>
          </p:cNvPicPr>
          <p:nvPr/>
        </p:nvPicPr>
        <p:blipFill>
          <a:blip r:embed="rId12"/>
          <a:srcRect t="-413" b="-413"/>
          <a:stretch>
            <a:fillRect/>
          </a:stretch>
        </p:blipFill>
        <p:spPr>
          <a:xfrm>
            <a:off x="8939174" y="3752698"/>
            <a:ext cx="1519733" cy="38405"/>
          </a:xfrm>
          <a:prstGeom prst="rect">
            <a:avLst/>
          </a:prstGeom>
        </p:spPr>
      </p:pic>
      <p:sp>
        <p:nvSpPr>
          <p:cNvPr id="51" name="Text 34"/>
          <p:cNvSpPr txBox="1"/>
          <p:nvPr/>
        </p:nvSpPr>
        <p:spPr>
          <a:xfrm>
            <a:off x="8939174" y="3847795"/>
            <a:ext cx="543154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86868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完成度</a:t>
            </a:r>
            <a:endParaRPr lang="en-US" sz="1200" dirty="0"/>
          </a:p>
        </p:txBody>
      </p:sp>
      <p:sp>
        <p:nvSpPr>
          <p:cNvPr id="52" name="Text 35"/>
          <p:cNvSpPr txBox="1"/>
          <p:nvPr/>
        </p:nvSpPr>
        <p:spPr>
          <a:xfrm>
            <a:off x="10534802" y="3847795"/>
            <a:ext cx="391363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86868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80%</a:t>
            </a:r>
            <a:endParaRPr lang="en-US" sz="1200" dirty="0"/>
          </a:p>
        </p:txBody>
      </p:sp>
      <p:sp>
        <p:nvSpPr>
          <p:cNvPr id="53" name="Shape 36"/>
          <p:cNvSpPr/>
          <p:nvPr/>
        </p:nvSpPr>
        <p:spPr>
          <a:xfrm>
            <a:off x="1152144" y="4619549"/>
            <a:ext cx="9887407" cy="972007"/>
          </a:xfrm>
          <a:prstGeom prst="roundRect">
            <a:avLst>
              <a:gd name="adj" fmla="val 29513"/>
            </a:avLst>
          </a:prstGeom>
          <a:solidFill>
            <a:srgbClr val="EFF6FF"/>
          </a:solidFill>
          <a:ln w="12700">
            <a:solidFill>
              <a:srgbClr val="DBEAFE"/>
            </a:solidFill>
            <a:prstDash val="solid"/>
          </a:ln>
        </p:spPr>
      </p:sp>
      <p:sp>
        <p:nvSpPr>
          <p:cNvPr id="54" name="Shape 37"/>
          <p:cNvSpPr/>
          <p:nvPr/>
        </p:nvSpPr>
        <p:spPr>
          <a:xfrm>
            <a:off x="1390802" y="4876495"/>
            <a:ext cx="457200" cy="457200"/>
          </a:xfrm>
          <a:prstGeom prst="ellipse">
            <a:avLst/>
          </a:prstGeom>
          <a:solidFill>
            <a:srgbClr val="DBEAFE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55" name="Image 15" descr="preencoded.png"/>
          <p:cNvPicPr>
            <a:picLocks noChangeAspect="1"/>
          </p:cNvPicPr>
          <p:nvPr/>
        </p:nvPicPr>
        <p:blipFill>
          <a:blip r:embed="rId13"/>
          <a:srcRect l="-33" r="-33"/>
          <a:stretch>
            <a:fillRect/>
          </a:stretch>
        </p:blipFill>
        <p:spPr>
          <a:xfrm>
            <a:off x="1533449" y="5029200"/>
            <a:ext cx="171907" cy="152705"/>
          </a:xfrm>
          <a:prstGeom prst="rect">
            <a:avLst/>
          </a:prstGeom>
        </p:spPr>
      </p:pic>
      <p:sp>
        <p:nvSpPr>
          <p:cNvPr id="56" name="Text 38"/>
          <p:cNvSpPr txBox="1"/>
          <p:nvPr/>
        </p:nvSpPr>
        <p:spPr>
          <a:xfrm>
            <a:off x="2000707" y="4858207"/>
            <a:ext cx="4010558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1D1D1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核心价值：给你一张清晰的地图，知道自己在哪、要去哪</a:t>
            </a:r>
            <a:endParaRPr lang="en-US" sz="1200" dirty="0"/>
          </a:p>
        </p:txBody>
      </p:sp>
      <p:sp>
        <p:nvSpPr>
          <p:cNvPr id="57" name="Text 39"/>
          <p:cNvSpPr txBox="1"/>
          <p:nvPr/>
        </p:nvSpPr>
        <p:spPr>
          <a:xfrm>
            <a:off x="2000707" y="5124298"/>
            <a:ext cx="4010558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86868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通过系统化的认知升级，建立完整的投资方向和目标体系</a:t>
            </a:r>
            <a:endParaRPr lang="en-US" sz="1200" dirty="0"/>
          </a:p>
        </p:txBody>
      </p:sp>
      <p:sp>
        <p:nvSpPr>
          <p:cNvPr id="58" name="Text 40"/>
          <p:cNvSpPr txBox="1"/>
          <p:nvPr/>
        </p:nvSpPr>
        <p:spPr>
          <a:xfrm>
            <a:off x="10115093" y="4876495"/>
            <a:ext cx="695858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200" b="1" dirty="0">
                <a:solidFill>
                  <a:srgbClr val="2563E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4</a:t>
            </a:r>
            <a:endParaRPr lang="en-US" sz="1200" dirty="0"/>
          </a:p>
        </p:txBody>
      </p:sp>
      <p:sp>
        <p:nvSpPr>
          <p:cNvPr id="59" name="Text 41"/>
          <p:cNvSpPr txBox="1"/>
          <p:nvPr/>
        </p:nvSpPr>
        <p:spPr>
          <a:xfrm>
            <a:off x="10115093" y="5105095"/>
            <a:ext cx="695858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200" dirty="0">
                <a:solidFill>
                  <a:srgbClr val="86868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核心模块</a:t>
            </a:r>
            <a:endParaRPr lang="en-US" sz="1200" dirty="0"/>
          </a:p>
        </p:txBody>
      </p:sp>
      <p:pic>
        <p:nvPicPr>
          <p:cNvPr id="60" name="Image 16" descr="preencoded.png"/>
          <p:cNvPicPr>
            <a:picLocks noChangeAspect="1"/>
          </p:cNvPicPr>
          <p:nvPr/>
        </p:nvPicPr>
        <p:blipFill>
          <a:blip r:embed="rId14"/>
          <a:srcRect t="-203" b="-203"/>
          <a:stretch>
            <a:fillRect/>
          </a:stretch>
        </p:blipFill>
        <p:spPr>
          <a:xfrm>
            <a:off x="771754" y="1380744"/>
            <a:ext cx="75895" cy="4591202"/>
          </a:xfrm>
          <a:prstGeom prst="rect">
            <a:avLst/>
          </a:prstGeom>
        </p:spPr>
      </p:pic>
      <p:sp>
        <p:nvSpPr>
          <p:cNvPr id="61" name="Shape 42"/>
          <p:cNvSpPr/>
          <p:nvPr/>
        </p:nvSpPr>
        <p:spPr>
          <a:xfrm>
            <a:off x="761695" y="6614770"/>
            <a:ext cx="75895" cy="75895"/>
          </a:xfrm>
          <a:prstGeom prst="ellipse">
            <a:avLst/>
          </a:prstGeom>
          <a:solidFill>
            <a:srgbClr val="2563EB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2" name="Text 43"/>
          <p:cNvSpPr txBox="1"/>
          <p:nvPr/>
        </p:nvSpPr>
        <p:spPr>
          <a:xfrm>
            <a:off x="914400" y="6577279"/>
            <a:ext cx="438912" cy="1527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86868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第35页</a:t>
            </a:r>
            <a:endParaRPr lang="en-US" sz="900" dirty="0"/>
          </a:p>
        </p:txBody>
      </p:sp>
      <p:sp>
        <p:nvSpPr>
          <p:cNvPr id="63" name="Text 44"/>
          <p:cNvSpPr txBox="1"/>
          <p:nvPr/>
        </p:nvSpPr>
        <p:spPr>
          <a:xfrm>
            <a:off x="9741103" y="6577279"/>
            <a:ext cx="1010412" cy="1527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86868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预计用时：15分钟</a:t>
            </a:r>
            <a:endParaRPr lang="en-US" sz="900" dirty="0"/>
          </a:p>
        </p:txBody>
      </p:sp>
      <p:sp>
        <p:nvSpPr>
          <p:cNvPr id="64" name="Text 45"/>
          <p:cNvSpPr txBox="1"/>
          <p:nvPr/>
        </p:nvSpPr>
        <p:spPr>
          <a:xfrm>
            <a:off x="10896905" y="6553505"/>
            <a:ext cx="609905" cy="20025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86868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启昌学堂</a:t>
            </a:r>
            <a:endParaRPr lang="en-US" sz="1000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E0E0E0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A"/>
          </a:solidFill>
          <a:ln w="12700">
            <a:solidFill>
              <a:srgbClr val="FFFFFF">
                <a:alpha val="0"/>
              </a:srgbClr>
            </a:solidFill>
            <a:prstDash val="solid"/>
          </a:ln>
          <a:effectLst>
            <a:outerShdw blurRad="63500" dist="38100" dir="16200000" algn="bl" rotWithShape="0">
              <a:srgbClr val="000000">
                <a:alpha val="10000"/>
              </a:srgbClr>
            </a:outerShdw>
          </a:effectLst>
        </p:spPr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1">
            <a:alphaModFix amt="70000"/>
          </a:blip>
          <a:srcRect/>
          <a:stretch>
            <a:fillRect/>
          </a:stretch>
        </p:blipFill>
        <p:spPr>
          <a:xfrm>
            <a:off x="6476695" y="-1904695"/>
            <a:ext cx="7619695" cy="7619695"/>
          </a:xfrm>
          <a:prstGeom prst="rect">
            <a:avLst/>
          </a:prstGeom>
        </p:spPr>
      </p:pic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2">
            <a:alphaModFix amt="60000"/>
          </a:blip>
          <a:srcRect/>
          <a:stretch>
            <a:fillRect/>
          </a:stretch>
        </p:blipFill>
        <p:spPr>
          <a:xfrm>
            <a:off x="-1904695" y="1143000"/>
            <a:ext cx="8572500" cy="8572500"/>
          </a:xfrm>
          <a:prstGeom prst="rect">
            <a:avLst/>
          </a:prstGeom>
        </p:spPr>
      </p:pic>
      <p:sp>
        <p:nvSpPr>
          <p:cNvPr id="6" name="Shape 2"/>
          <p:cNvSpPr/>
          <p:nvPr/>
        </p:nvSpPr>
        <p:spPr>
          <a:xfrm>
            <a:off x="8382305" y="476402"/>
            <a:ext cx="5715000" cy="5715000"/>
          </a:xfrm>
          <a:prstGeom prst="ellipse">
            <a:avLst/>
          </a:prstGeom>
          <a:noFill/>
          <a:ln w="25400">
            <a:solidFill>
              <a:srgbClr val="0071E3">
                <a:alpha val="5000"/>
              </a:srgbClr>
            </a:solidFill>
            <a:prstDash val="solid"/>
          </a:ln>
        </p:spPr>
      </p:sp>
      <p:sp>
        <p:nvSpPr>
          <p:cNvPr id="7" name="Shape 3"/>
          <p:cNvSpPr/>
          <p:nvPr/>
        </p:nvSpPr>
        <p:spPr>
          <a:xfrm>
            <a:off x="761695" y="533095"/>
            <a:ext cx="75895" cy="75895"/>
          </a:xfrm>
          <a:prstGeom prst="ellipse">
            <a:avLst/>
          </a:prstGeom>
          <a:solidFill>
            <a:srgbClr val="2563EB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8" name="Text 4"/>
          <p:cNvSpPr txBox="1"/>
          <p:nvPr/>
        </p:nvSpPr>
        <p:spPr>
          <a:xfrm>
            <a:off x="952805" y="457200"/>
            <a:ext cx="1933956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kern="0" spc="120" dirty="0">
                <a:solidFill>
                  <a:srgbClr val="0071E3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COACHING SUPPORT</a:t>
            </a:r>
            <a:endParaRPr lang="en-US" sz="1200" dirty="0"/>
          </a:p>
        </p:txBody>
      </p:sp>
      <p:sp>
        <p:nvSpPr>
          <p:cNvPr id="9" name="Text 5"/>
          <p:cNvSpPr txBox="1"/>
          <p:nvPr/>
        </p:nvSpPr>
        <p:spPr>
          <a:xfrm>
            <a:off x="9764878" y="476402"/>
            <a:ext cx="1668780" cy="1911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86868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AI合伙人训练营 · 第三课</a:t>
            </a:r>
            <a:endParaRPr lang="en-US" sz="1000" dirty="0"/>
          </a:p>
        </p:txBody>
      </p:sp>
      <p:sp>
        <p:nvSpPr>
          <p:cNvPr id="10" name="Text 6"/>
          <p:cNvSpPr txBox="1"/>
          <p:nvPr/>
        </p:nvSpPr>
        <p:spPr>
          <a:xfrm>
            <a:off x="761695" y="838505"/>
            <a:ext cx="10858500" cy="1911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kern="0" spc="-30" dirty="0">
                <a:solidFill>
                  <a:srgbClr val="1D1D1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 教练陪跑——</a:t>
            </a:r>
            <a:r>
              <a:rPr lang="en-US" sz="1200" b="1" kern="0" spc="-30" dirty="0">
                <a:solidFill>
                  <a:srgbClr val="0071E3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推动力</a:t>
            </a:r>
            <a:endParaRPr lang="en-US" sz="1200" dirty="0"/>
          </a:p>
        </p:txBody>
      </p:sp>
      <p:sp>
        <p:nvSpPr>
          <p:cNvPr id="11" name="Text 7"/>
          <p:cNvSpPr txBox="1"/>
          <p:nvPr/>
        </p:nvSpPr>
        <p:spPr>
          <a:xfrm>
            <a:off x="761695" y="1104595"/>
            <a:ext cx="10858500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86868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在关键节点推你一把，帮你把认知转化为行动</a:t>
            </a:r>
            <a:endParaRPr lang="en-US" sz="1200" dirty="0"/>
          </a:p>
        </p:txBody>
      </p:sp>
      <p:pic>
        <p:nvPicPr>
          <p:cNvPr id="12" name="Image 2" descr="preencoded.png"/>
          <p:cNvPicPr>
            <a:picLocks noChangeAspect="1"/>
          </p:cNvPicPr>
          <p:nvPr/>
        </p:nvPicPr>
        <p:blipFill>
          <a:blip r:embed="rId3"/>
          <a:srcRect t="-3" b="-3"/>
          <a:stretch>
            <a:fillRect/>
          </a:stretch>
        </p:blipFill>
        <p:spPr>
          <a:xfrm>
            <a:off x="761695" y="1561795"/>
            <a:ext cx="10668305" cy="4219956"/>
          </a:xfrm>
          <a:prstGeom prst="rect">
            <a:avLst/>
          </a:prstGeom>
        </p:spPr>
      </p:pic>
      <p:sp>
        <p:nvSpPr>
          <p:cNvPr id="13" name="Shape 8"/>
          <p:cNvSpPr/>
          <p:nvPr/>
        </p:nvSpPr>
        <p:spPr>
          <a:xfrm>
            <a:off x="1152144" y="1952244"/>
            <a:ext cx="3143707" cy="2095805"/>
          </a:xfrm>
          <a:prstGeom prst="roundRect">
            <a:avLst>
              <a:gd name="adj" fmla="val 6346"/>
            </a:avLst>
          </a:prstGeom>
          <a:solidFill>
            <a:srgbClr val="F9FAFB"/>
          </a:solidFill>
          <a:ln w="12700">
            <a:solidFill>
              <a:srgbClr val="0071E3">
                <a:alpha val="10000"/>
              </a:srgbClr>
            </a:solidFill>
            <a:prstDash val="solid"/>
          </a:ln>
        </p:spPr>
      </p:sp>
      <p:sp>
        <p:nvSpPr>
          <p:cNvPr id="14" name="Shape 9"/>
          <p:cNvSpPr/>
          <p:nvPr/>
        </p:nvSpPr>
        <p:spPr>
          <a:xfrm>
            <a:off x="1390802" y="2190902"/>
            <a:ext cx="418795" cy="418795"/>
          </a:xfrm>
          <a:prstGeom prst="roundRect">
            <a:avLst>
              <a:gd name="adj" fmla="val 119095"/>
            </a:avLst>
          </a:prstGeom>
          <a:solidFill>
            <a:srgbClr val="F0F7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15" name="Image 3" descr="preencoded.png"/>
          <p:cNvPicPr>
            <a:picLocks noChangeAspect="1"/>
          </p:cNvPicPr>
          <p:nvPr/>
        </p:nvPicPr>
        <p:blipFill>
          <a:blip r:embed="rId4"/>
          <a:srcRect l="-1064" r="-1064"/>
          <a:stretch>
            <a:fillRect/>
          </a:stretch>
        </p:blipFill>
        <p:spPr>
          <a:xfrm>
            <a:off x="1490472" y="2314346"/>
            <a:ext cx="219456" cy="171907"/>
          </a:xfrm>
          <a:prstGeom prst="rect">
            <a:avLst/>
          </a:prstGeom>
        </p:spPr>
      </p:pic>
      <p:sp>
        <p:nvSpPr>
          <p:cNvPr id="16" name="Text 10"/>
          <p:cNvSpPr txBox="1"/>
          <p:nvPr/>
        </p:nvSpPr>
        <p:spPr>
          <a:xfrm>
            <a:off x="1962302" y="2190902"/>
            <a:ext cx="2150669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1D1D1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专属小群贴身陪伴</a:t>
            </a:r>
            <a:endParaRPr lang="en-US" sz="1200" dirty="0"/>
          </a:p>
        </p:txBody>
      </p:sp>
      <p:sp>
        <p:nvSpPr>
          <p:cNvPr id="17" name="Text 11"/>
          <p:cNvSpPr txBox="1"/>
          <p:nvPr/>
        </p:nvSpPr>
        <p:spPr>
          <a:xfrm>
            <a:off x="1962302" y="2457907"/>
            <a:ext cx="2150669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86868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有问题随时问，有人盯着你做</a:t>
            </a:r>
            <a:endParaRPr lang="en-US" sz="1200" dirty="0"/>
          </a:p>
        </p:txBody>
      </p:sp>
      <p:sp>
        <p:nvSpPr>
          <p:cNvPr id="18" name="Text 12"/>
          <p:cNvSpPr txBox="1"/>
          <p:nvPr/>
        </p:nvSpPr>
        <p:spPr>
          <a:xfrm>
            <a:off x="1390802" y="2838298"/>
            <a:ext cx="2743200" cy="743407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86868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建立专属小群，提供贴身陪伴服务，随时解答你的疑问，确保你持续行动不中断。</a:t>
            </a:r>
            <a:endParaRPr lang="en-US" sz="1200" dirty="0"/>
          </a:p>
        </p:txBody>
      </p:sp>
      <p:sp>
        <p:nvSpPr>
          <p:cNvPr id="19" name="Shape 13"/>
          <p:cNvSpPr/>
          <p:nvPr/>
        </p:nvSpPr>
        <p:spPr>
          <a:xfrm>
            <a:off x="4524451" y="1952244"/>
            <a:ext cx="3143707" cy="2095805"/>
          </a:xfrm>
          <a:prstGeom prst="roundRect">
            <a:avLst>
              <a:gd name="adj" fmla="val 6346"/>
            </a:avLst>
          </a:prstGeom>
          <a:solidFill>
            <a:srgbClr val="F9FAFB"/>
          </a:solidFill>
          <a:ln w="12700">
            <a:solidFill>
              <a:srgbClr val="0071E3">
                <a:alpha val="10000"/>
              </a:srgbClr>
            </a:solidFill>
            <a:prstDash val="solid"/>
          </a:ln>
        </p:spPr>
      </p:sp>
      <p:sp>
        <p:nvSpPr>
          <p:cNvPr id="20" name="Shape 14"/>
          <p:cNvSpPr/>
          <p:nvPr/>
        </p:nvSpPr>
        <p:spPr>
          <a:xfrm>
            <a:off x="4762195" y="2190902"/>
            <a:ext cx="418795" cy="418795"/>
          </a:xfrm>
          <a:prstGeom prst="roundRect">
            <a:avLst>
              <a:gd name="adj" fmla="val 119095"/>
            </a:avLst>
          </a:prstGeom>
          <a:solidFill>
            <a:srgbClr val="F0F7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21" name="Image 4" descr="preencoded.png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4886554" y="2314346"/>
            <a:ext cx="171907" cy="171907"/>
          </a:xfrm>
          <a:prstGeom prst="rect">
            <a:avLst/>
          </a:prstGeom>
        </p:spPr>
      </p:pic>
      <p:sp>
        <p:nvSpPr>
          <p:cNvPr id="22" name="Text 15"/>
          <p:cNvSpPr txBox="1"/>
          <p:nvPr/>
        </p:nvSpPr>
        <p:spPr>
          <a:xfrm>
            <a:off x="5333695" y="2190902"/>
            <a:ext cx="2263140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1D1D1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财富内参会</a:t>
            </a:r>
            <a:endParaRPr lang="en-US" sz="1200" dirty="0"/>
          </a:p>
        </p:txBody>
      </p:sp>
      <p:sp>
        <p:nvSpPr>
          <p:cNvPr id="23" name="Text 16"/>
          <p:cNvSpPr txBox="1"/>
          <p:nvPr/>
        </p:nvSpPr>
        <p:spPr>
          <a:xfrm>
            <a:off x="5333695" y="2457907"/>
            <a:ext cx="2171700" cy="4572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86868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每月深度复盘，看见自己的进步</a:t>
            </a:r>
            <a:endParaRPr lang="en-US" sz="1200" dirty="0"/>
          </a:p>
        </p:txBody>
      </p:sp>
      <p:sp>
        <p:nvSpPr>
          <p:cNvPr id="24" name="Text 17"/>
          <p:cNvSpPr txBox="1"/>
          <p:nvPr/>
        </p:nvSpPr>
        <p:spPr>
          <a:xfrm>
            <a:off x="4762195" y="3066898"/>
            <a:ext cx="2743200" cy="4956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86868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每月组织财富内参会，深度复盘你的投资行为，清晰看见自己的进步轨迹。</a:t>
            </a:r>
            <a:endParaRPr lang="en-US" sz="1200" dirty="0"/>
          </a:p>
        </p:txBody>
      </p:sp>
      <p:sp>
        <p:nvSpPr>
          <p:cNvPr id="25" name="Shape 18"/>
          <p:cNvSpPr/>
          <p:nvPr/>
        </p:nvSpPr>
        <p:spPr>
          <a:xfrm>
            <a:off x="7895844" y="1952244"/>
            <a:ext cx="3143707" cy="2095805"/>
          </a:xfrm>
          <a:prstGeom prst="roundRect">
            <a:avLst>
              <a:gd name="adj" fmla="val 6346"/>
            </a:avLst>
          </a:prstGeom>
          <a:solidFill>
            <a:srgbClr val="F9FAFB"/>
          </a:solidFill>
          <a:ln w="12700">
            <a:solidFill>
              <a:srgbClr val="0071E3">
                <a:alpha val="10000"/>
              </a:srgbClr>
            </a:solidFill>
            <a:prstDash val="solid"/>
          </a:ln>
        </p:spPr>
      </p:sp>
      <p:sp>
        <p:nvSpPr>
          <p:cNvPr id="26" name="Shape 19"/>
          <p:cNvSpPr/>
          <p:nvPr/>
        </p:nvSpPr>
        <p:spPr>
          <a:xfrm>
            <a:off x="8134502" y="2190902"/>
            <a:ext cx="418795" cy="418795"/>
          </a:xfrm>
          <a:prstGeom prst="roundRect">
            <a:avLst>
              <a:gd name="adj" fmla="val 119095"/>
            </a:avLst>
          </a:prstGeom>
          <a:solidFill>
            <a:srgbClr val="F0F7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27" name="Image 5" descr="preencoded.png"/>
          <p:cNvPicPr>
            <a:picLocks noChangeAspect="1"/>
          </p:cNvPicPr>
          <p:nvPr/>
        </p:nvPicPr>
        <p:blipFill>
          <a:blip r:embed="rId6"/>
          <a:srcRect t="-842" b="-842"/>
          <a:stretch>
            <a:fillRect/>
          </a:stretch>
        </p:blipFill>
        <p:spPr>
          <a:xfrm>
            <a:off x="8248802" y="2314346"/>
            <a:ext cx="190195" cy="171907"/>
          </a:xfrm>
          <a:prstGeom prst="rect">
            <a:avLst/>
          </a:prstGeom>
        </p:spPr>
      </p:pic>
      <p:sp>
        <p:nvSpPr>
          <p:cNvPr id="28" name="Text 20"/>
          <p:cNvSpPr txBox="1"/>
          <p:nvPr/>
        </p:nvSpPr>
        <p:spPr>
          <a:xfrm>
            <a:off x="8706002" y="2190902"/>
            <a:ext cx="2263140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1D1D1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关键时刻指点</a:t>
            </a:r>
            <a:endParaRPr lang="en-US" sz="1200" dirty="0"/>
          </a:p>
        </p:txBody>
      </p:sp>
      <p:sp>
        <p:nvSpPr>
          <p:cNvPr id="29" name="Text 21"/>
          <p:cNvSpPr txBox="1"/>
          <p:nvPr/>
        </p:nvSpPr>
        <p:spPr>
          <a:xfrm>
            <a:off x="8706002" y="2457907"/>
            <a:ext cx="2171700" cy="4572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86868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市场波动时，有人帮你稳住心态</a:t>
            </a:r>
            <a:endParaRPr lang="en-US" sz="1200" dirty="0"/>
          </a:p>
        </p:txBody>
      </p:sp>
      <p:sp>
        <p:nvSpPr>
          <p:cNvPr id="30" name="Text 22"/>
          <p:cNvSpPr txBox="1"/>
          <p:nvPr/>
        </p:nvSpPr>
        <p:spPr>
          <a:xfrm>
            <a:off x="8134502" y="3066898"/>
            <a:ext cx="2743200" cy="743407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86868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在市场波动等关键时刻，提供及时的心理支持和专业指导，帮你稳住心态，保持定力。</a:t>
            </a:r>
            <a:endParaRPr lang="en-US" sz="1200" dirty="0"/>
          </a:p>
        </p:txBody>
      </p:sp>
      <p:sp>
        <p:nvSpPr>
          <p:cNvPr id="31" name="Shape 23"/>
          <p:cNvSpPr/>
          <p:nvPr/>
        </p:nvSpPr>
        <p:spPr>
          <a:xfrm>
            <a:off x="1152144" y="4419295"/>
            <a:ext cx="9887407" cy="972007"/>
          </a:xfrm>
          <a:prstGeom prst="roundRect">
            <a:avLst>
              <a:gd name="adj" fmla="val 29513"/>
            </a:avLst>
          </a:prstGeom>
          <a:solidFill>
            <a:srgbClr val="EFF6FF"/>
          </a:solidFill>
          <a:ln w="12700">
            <a:solidFill>
              <a:srgbClr val="DBEAFE"/>
            </a:solidFill>
            <a:prstDash val="solid"/>
          </a:ln>
        </p:spPr>
      </p:sp>
      <p:sp>
        <p:nvSpPr>
          <p:cNvPr id="32" name="Shape 24"/>
          <p:cNvSpPr/>
          <p:nvPr/>
        </p:nvSpPr>
        <p:spPr>
          <a:xfrm>
            <a:off x="1390802" y="4677156"/>
            <a:ext cx="457200" cy="457200"/>
          </a:xfrm>
          <a:prstGeom prst="ellipse">
            <a:avLst/>
          </a:prstGeom>
          <a:solidFill>
            <a:srgbClr val="DBEAFE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33" name="Image 6" descr="preencoded.png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>
          <a:xfrm>
            <a:off x="1543507" y="4828946"/>
            <a:ext cx="152705" cy="152705"/>
          </a:xfrm>
          <a:prstGeom prst="rect">
            <a:avLst/>
          </a:prstGeom>
        </p:spPr>
      </p:pic>
      <p:sp>
        <p:nvSpPr>
          <p:cNvPr id="34" name="Text 25"/>
          <p:cNvSpPr txBox="1"/>
          <p:nvPr/>
        </p:nvSpPr>
        <p:spPr>
          <a:xfrm>
            <a:off x="2000707" y="4657954"/>
            <a:ext cx="3553358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1D1D1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核心价值：在关键节点推你一把</a:t>
            </a:r>
            <a:endParaRPr lang="en-US" sz="1200" dirty="0"/>
          </a:p>
        </p:txBody>
      </p:sp>
      <p:sp>
        <p:nvSpPr>
          <p:cNvPr id="35" name="Text 26"/>
          <p:cNvSpPr txBox="1"/>
          <p:nvPr/>
        </p:nvSpPr>
        <p:spPr>
          <a:xfrm>
            <a:off x="2000707" y="4924044"/>
            <a:ext cx="3553358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86868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帮你把认知转化为行动，实现从知道到做到的跨越</a:t>
            </a:r>
            <a:endParaRPr lang="en-US" sz="1200" dirty="0"/>
          </a:p>
        </p:txBody>
      </p:sp>
      <p:sp>
        <p:nvSpPr>
          <p:cNvPr id="36" name="Text 27"/>
          <p:cNvSpPr txBox="1"/>
          <p:nvPr/>
        </p:nvSpPr>
        <p:spPr>
          <a:xfrm>
            <a:off x="9963150" y="4677410"/>
            <a:ext cx="848360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200" b="1" dirty="0">
                <a:solidFill>
                  <a:srgbClr val="2563E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365</a:t>
            </a:r>
            <a:r>
              <a:rPr lang="zh-CN" altLang="en-US" sz="1200" b="1" dirty="0">
                <a:solidFill>
                  <a:srgbClr val="2563E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天</a:t>
            </a:r>
            <a:endParaRPr lang="zh-CN" altLang="en-US" sz="1200" b="1" dirty="0">
              <a:solidFill>
                <a:srgbClr val="2563EB"/>
              </a:solidFill>
              <a:latin typeface="PingFang SC" pitchFamily="34" charset="0"/>
              <a:ea typeface="PingFang SC" pitchFamily="34" charset="-122"/>
              <a:cs typeface="PingFang SC" pitchFamily="34" charset="-120"/>
            </a:endParaRPr>
          </a:p>
        </p:txBody>
      </p:sp>
      <p:sp>
        <p:nvSpPr>
          <p:cNvPr id="37" name="Text 28"/>
          <p:cNvSpPr txBox="1"/>
          <p:nvPr/>
        </p:nvSpPr>
        <p:spPr>
          <a:xfrm>
            <a:off x="9963302" y="4905756"/>
            <a:ext cx="848563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zh-CN" altLang="en-US" sz="1200" dirty="0">
                <a:solidFill>
                  <a:srgbClr val="86868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持续</a:t>
            </a:r>
            <a:r>
              <a:rPr lang="en-US" sz="1200" dirty="0">
                <a:solidFill>
                  <a:srgbClr val="86868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支持</a:t>
            </a:r>
            <a:endParaRPr lang="en-US" sz="1200" dirty="0"/>
          </a:p>
        </p:txBody>
      </p:sp>
      <p:pic>
        <p:nvPicPr>
          <p:cNvPr id="38" name="Image 7" descr="preencoded.png"/>
          <p:cNvPicPr>
            <a:picLocks noChangeAspect="1"/>
          </p:cNvPicPr>
          <p:nvPr/>
        </p:nvPicPr>
        <p:blipFill>
          <a:blip r:embed="rId8"/>
          <a:srcRect t="-204" b="-204"/>
          <a:stretch>
            <a:fillRect/>
          </a:stretch>
        </p:blipFill>
        <p:spPr>
          <a:xfrm>
            <a:off x="771754" y="1571854"/>
            <a:ext cx="75895" cy="4200754"/>
          </a:xfrm>
          <a:prstGeom prst="rect">
            <a:avLst/>
          </a:prstGeom>
        </p:spPr>
      </p:pic>
      <p:sp>
        <p:nvSpPr>
          <p:cNvPr id="39" name="Shape 29"/>
          <p:cNvSpPr/>
          <p:nvPr/>
        </p:nvSpPr>
        <p:spPr>
          <a:xfrm>
            <a:off x="761695" y="6415430"/>
            <a:ext cx="75895" cy="75895"/>
          </a:xfrm>
          <a:prstGeom prst="ellipse">
            <a:avLst/>
          </a:prstGeom>
          <a:solidFill>
            <a:srgbClr val="2563EB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40" name="Text 30"/>
          <p:cNvSpPr txBox="1"/>
          <p:nvPr/>
        </p:nvSpPr>
        <p:spPr>
          <a:xfrm>
            <a:off x="914400" y="6377026"/>
            <a:ext cx="438912" cy="1527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86868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第36页</a:t>
            </a:r>
            <a:endParaRPr lang="en-US" sz="900" dirty="0"/>
          </a:p>
        </p:txBody>
      </p:sp>
      <p:sp>
        <p:nvSpPr>
          <p:cNvPr id="41" name="Text 31"/>
          <p:cNvSpPr txBox="1"/>
          <p:nvPr/>
        </p:nvSpPr>
        <p:spPr>
          <a:xfrm>
            <a:off x="9741103" y="6377026"/>
            <a:ext cx="1010412" cy="1527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86868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预计用时：60分钟</a:t>
            </a:r>
            <a:endParaRPr lang="en-US" sz="900" dirty="0"/>
          </a:p>
        </p:txBody>
      </p:sp>
      <p:sp>
        <p:nvSpPr>
          <p:cNvPr id="42" name="Text 32"/>
          <p:cNvSpPr txBox="1"/>
          <p:nvPr/>
        </p:nvSpPr>
        <p:spPr>
          <a:xfrm>
            <a:off x="10896905" y="6353251"/>
            <a:ext cx="609905" cy="20025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86868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启昌学堂</a:t>
            </a:r>
            <a:endParaRPr lang="en-US" sz="1000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0F0F0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AFC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1">
            <a:alphaModFix amt="60000"/>
          </a:blip>
          <a:srcRect/>
          <a:stretch>
            <a:fillRect/>
          </a:stretch>
        </p:blipFill>
        <p:spPr>
          <a:xfrm>
            <a:off x="8382305" y="0"/>
            <a:ext cx="3810305" cy="3810305"/>
          </a:xfrm>
          <a:prstGeom prst="rect">
            <a:avLst/>
          </a:prstGeom>
        </p:spPr>
      </p:pic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2">
            <a:alphaModFix amt="60000"/>
          </a:blip>
          <a:srcRect/>
          <a:stretch>
            <a:fillRect/>
          </a:stretch>
        </p:blipFill>
        <p:spPr>
          <a:xfrm>
            <a:off x="0" y="3047695"/>
            <a:ext cx="3810305" cy="3810305"/>
          </a:xfrm>
          <a:prstGeom prst="rect">
            <a:avLst/>
          </a:prstGeom>
        </p:spPr>
      </p:pic>
      <p:sp>
        <p:nvSpPr>
          <p:cNvPr id="6" name="Text 2"/>
          <p:cNvSpPr txBox="1"/>
          <p:nvPr/>
        </p:nvSpPr>
        <p:spPr>
          <a:xfrm>
            <a:off x="2285086" y="699516"/>
            <a:ext cx="7625182" cy="11814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300" b="1" kern="0" spc="-33" dirty="0">
                <a:solidFill>
                  <a:srgbClr val="1D1D1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 AI可以分析信息，但它无法帮你构建一套</a:t>
            </a:r>
            <a:endParaRPr lang="en-US" sz="3300" dirty="0"/>
          </a:p>
          <a:p>
            <a:pPr marL="0" indent="0" algn="ctr">
              <a:buNone/>
            </a:pPr>
            <a:r>
              <a:rPr lang="en-US" sz="3300" b="1" kern="0" spc="-33" dirty="0">
                <a:solidFill>
                  <a:srgbClr val="0071E3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"完整的管理认知和情绪的系统"</a:t>
            </a:r>
            <a:endParaRPr lang="en-US" sz="3300" dirty="0"/>
          </a:p>
        </p:txBody>
      </p:sp>
      <p:sp>
        <p:nvSpPr>
          <p:cNvPr id="7" name="Text 3"/>
          <p:cNvSpPr txBox="1"/>
          <p:nvPr/>
        </p:nvSpPr>
        <p:spPr>
          <a:xfrm>
            <a:off x="3715207" y="2101291"/>
            <a:ext cx="4763110" cy="3429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dirty="0">
                <a:solidFill>
                  <a:srgbClr val="6E6E73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这是私董会能做到的，也是真正的竞争力所在</a:t>
            </a:r>
            <a:endParaRPr lang="en-US" sz="1800" dirty="0"/>
          </a:p>
        </p:txBody>
      </p:sp>
      <p:pic>
        <p:nvPicPr>
          <p:cNvPr id="8" name="Image 2" descr="preencoded.png"/>
          <p:cNvPicPr>
            <a:picLocks noChangeAspect="1"/>
          </p:cNvPicPr>
          <p:nvPr/>
        </p:nvPicPr>
        <p:blipFill>
          <a:blip r:embed="rId3"/>
          <a:srcRect t="-11" b="-11"/>
          <a:stretch>
            <a:fillRect/>
          </a:stretch>
        </p:blipFill>
        <p:spPr>
          <a:xfrm>
            <a:off x="1218895" y="2977286"/>
            <a:ext cx="3047695" cy="2667305"/>
          </a:xfrm>
          <a:prstGeom prst="rect">
            <a:avLst/>
          </a:prstGeom>
        </p:spPr>
      </p:pic>
      <p:sp>
        <p:nvSpPr>
          <p:cNvPr id="9" name="Shape 4"/>
          <p:cNvSpPr/>
          <p:nvPr/>
        </p:nvSpPr>
        <p:spPr>
          <a:xfrm>
            <a:off x="2438705" y="3291840"/>
            <a:ext cx="609905" cy="609905"/>
          </a:xfrm>
          <a:prstGeom prst="roundRect">
            <a:avLst>
              <a:gd name="adj" fmla="val 65592"/>
            </a:avLst>
          </a:prstGeom>
          <a:solidFill>
            <a:srgbClr val="E0F2FE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10" name="Image 3" descr="preencoded.pn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2609698" y="3462833"/>
            <a:ext cx="267005" cy="267005"/>
          </a:xfrm>
          <a:prstGeom prst="rect">
            <a:avLst/>
          </a:prstGeom>
        </p:spPr>
      </p:pic>
      <p:sp>
        <p:nvSpPr>
          <p:cNvPr id="11" name="Text 5"/>
          <p:cNvSpPr txBox="1"/>
          <p:nvPr/>
        </p:nvSpPr>
        <p:spPr>
          <a:xfrm>
            <a:off x="2229307" y="4091940"/>
            <a:ext cx="1028700" cy="286207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1D1D1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系统的认知</a:t>
            </a:r>
            <a:endParaRPr lang="en-US" sz="1500" dirty="0"/>
          </a:p>
        </p:txBody>
      </p:sp>
      <p:sp>
        <p:nvSpPr>
          <p:cNvPr id="12" name="Text 6"/>
          <p:cNvSpPr txBox="1"/>
          <p:nvPr/>
        </p:nvSpPr>
        <p:spPr>
          <a:xfrm>
            <a:off x="1419149" y="4491533"/>
            <a:ext cx="2648102" cy="4572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6E6E73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建立属于自己的投资哲学，而非依赖AI生成的建议</a:t>
            </a:r>
            <a:endParaRPr lang="en-US" sz="1100" dirty="0"/>
          </a:p>
        </p:txBody>
      </p:sp>
      <p:pic>
        <p:nvPicPr>
          <p:cNvPr id="13" name="Image 4" descr="preencoded.png"/>
          <p:cNvPicPr>
            <a:picLocks noChangeAspect="1"/>
          </p:cNvPicPr>
          <p:nvPr/>
        </p:nvPicPr>
        <p:blipFill>
          <a:blip r:embed="rId3"/>
          <a:srcRect t="-11" b="-11"/>
          <a:stretch>
            <a:fillRect/>
          </a:stretch>
        </p:blipFill>
        <p:spPr>
          <a:xfrm>
            <a:off x="4572000" y="2977286"/>
            <a:ext cx="3047695" cy="2667305"/>
          </a:xfrm>
          <a:prstGeom prst="rect">
            <a:avLst/>
          </a:prstGeom>
        </p:spPr>
      </p:pic>
      <p:sp>
        <p:nvSpPr>
          <p:cNvPr id="14" name="Shape 7"/>
          <p:cNvSpPr/>
          <p:nvPr/>
        </p:nvSpPr>
        <p:spPr>
          <a:xfrm>
            <a:off x="5790895" y="3291840"/>
            <a:ext cx="609905" cy="609905"/>
          </a:xfrm>
          <a:prstGeom prst="roundRect">
            <a:avLst>
              <a:gd name="adj" fmla="val 65592"/>
            </a:avLst>
          </a:prstGeom>
          <a:solidFill>
            <a:srgbClr val="F3E8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15" name="Image 5" descr="preencoded.png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5962802" y="3462833"/>
            <a:ext cx="267005" cy="267005"/>
          </a:xfrm>
          <a:prstGeom prst="rect">
            <a:avLst/>
          </a:prstGeom>
        </p:spPr>
      </p:pic>
      <p:sp>
        <p:nvSpPr>
          <p:cNvPr id="16" name="Text 8"/>
          <p:cNvSpPr txBox="1"/>
          <p:nvPr/>
        </p:nvSpPr>
        <p:spPr>
          <a:xfrm>
            <a:off x="5581498" y="4091940"/>
            <a:ext cx="1028700" cy="286207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1D1D1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情绪的稳定</a:t>
            </a:r>
            <a:endParaRPr lang="en-US" sz="1500" dirty="0"/>
          </a:p>
        </p:txBody>
      </p:sp>
      <p:sp>
        <p:nvSpPr>
          <p:cNvPr id="17" name="Text 9"/>
          <p:cNvSpPr txBox="1"/>
          <p:nvPr/>
        </p:nvSpPr>
        <p:spPr>
          <a:xfrm>
            <a:off x="4714646" y="4491533"/>
            <a:ext cx="2762402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6E6E73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在市场波动时保持理性，管理恐惧与贪婪</a:t>
            </a:r>
            <a:endParaRPr lang="en-US" sz="1100" dirty="0"/>
          </a:p>
        </p:txBody>
      </p:sp>
      <p:pic>
        <p:nvPicPr>
          <p:cNvPr id="18" name="Image 6" descr="preencoded.png"/>
          <p:cNvPicPr>
            <a:picLocks noChangeAspect="1"/>
          </p:cNvPicPr>
          <p:nvPr/>
        </p:nvPicPr>
        <p:blipFill>
          <a:blip r:embed="rId3"/>
          <a:srcRect t="-11" b="-11"/>
          <a:stretch>
            <a:fillRect/>
          </a:stretch>
        </p:blipFill>
        <p:spPr>
          <a:xfrm>
            <a:off x="7925105" y="2977286"/>
            <a:ext cx="3047695" cy="2667305"/>
          </a:xfrm>
          <a:prstGeom prst="rect">
            <a:avLst/>
          </a:prstGeom>
        </p:spPr>
      </p:pic>
      <p:sp>
        <p:nvSpPr>
          <p:cNvPr id="19" name="Shape 10"/>
          <p:cNvSpPr/>
          <p:nvPr/>
        </p:nvSpPr>
        <p:spPr>
          <a:xfrm>
            <a:off x="9144000" y="3291840"/>
            <a:ext cx="609905" cy="609905"/>
          </a:xfrm>
          <a:prstGeom prst="roundRect">
            <a:avLst>
              <a:gd name="adj" fmla="val 65592"/>
            </a:avLst>
          </a:prstGeom>
          <a:solidFill>
            <a:srgbClr val="D1FAE5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20" name="Image 7" descr="preencoded.png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9282074" y="3462833"/>
            <a:ext cx="333756" cy="267005"/>
          </a:xfrm>
          <a:prstGeom prst="rect">
            <a:avLst/>
          </a:prstGeom>
        </p:spPr>
      </p:pic>
      <p:sp>
        <p:nvSpPr>
          <p:cNvPr id="21" name="Text 11"/>
          <p:cNvSpPr txBox="1"/>
          <p:nvPr/>
        </p:nvSpPr>
        <p:spPr>
          <a:xfrm>
            <a:off x="8934602" y="4091940"/>
            <a:ext cx="1028700" cy="286207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1D1D1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决策的担当</a:t>
            </a:r>
            <a:endParaRPr lang="en-US" sz="1500" dirty="0"/>
          </a:p>
        </p:txBody>
      </p:sp>
      <p:sp>
        <p:nvSpPr>
          <p:cNvPr id="22" name="Text 12"/>
          <p:cNvSpPr txBox="1"/>
          <p:nvPr/>
        </p:nvSpPr>
        <p:spPr>
          <a:xfrm>
            <a:off x="8067751" y="4491533"/>
            <a:ext cx="2762402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6E6E73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替你承担决策后果，在关键时刻推你一把</a:t>
            </a:r>
            <a:endParaRPr lang="en-US" sz="1100" dirty="0"/>
          </a:p>
        </p:txBody>
      </p:sp>
      <p:pic>
        <p:nvPicPr>
          <p:cNvPr id="23" name="Image 8" descr="preencoded.png"/>
          <p:cNvPicPr>
            <a:picLocks noChangeAspect="1"/>
          </p:cNvPicPr>
          <p:nvPr/>
        </p:nvPicPr>
        <p:blipFill>
          <a:blip r:embed="rId7"/>
          <a:srcRect t="-420" b="-420"/>
          <a:stretch>
            <a:fillRect/>
          </a:stretch>
        </p:blipFill>
        <p:spPr>
          <a:xfrm>
            <a:off x="5715000" y="6120994"/>
            <a:ext cx="761695" cy="38405"/>
          </a:xfrm>
          <a:prstGeom prst="rect">
            <a:avLst/>
          </a:prstGeom>
        </p:spPr>
      </p:pic>
      <p:sp>
        <p:nvSpPr>
          <p:cNvPr id="24" name="Text 13"/>
          <p:cNvSpPr txBox="1"/>
          <p:nvPr/>
        </p:nvSpPr>
        <p:spPr>
          <a:xfrm>
            <a:off x="11201400" y="6344107"/>
            <a:ext cx="695858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86868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启昌学堂</a:t>
            </a:r>
            <a:endParaRPr lang="en-US" sz="1200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AFC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AFC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1">
            <a:alphaModFix amt="90000"/>
          </a:blip>
          <a:srcRect/>
          <a:stretch>
            <a:fillRect/>
          </a:stretch>
        </p:blipFill>
        <p:spPr>
          <a:xfrm>
            <a:off x="-1904695" y="-1904695"/>
            <a:ext cx="8572500" cy="8572500"/>
          </a:xfrm>
          <a:prstGeom prst="rect">
            <a:avLst/>
          </a:prstGeom>
        </p:spPr>
      </p:pic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2">
            <a:alphaModFix amt="80000"/>
          </a:blip>
          <a:srcRect/>
          <a:stretch>
            <a:fillRect/>
          </a:stretch>
        </p:blipFill>
        <p:spPr>
          <a:xfrm>
            <a:off x="4572000" y="190195"/>
            <a:ext cx="9525305" cy="9525305"/>
          </a:xfrm>
          <a:prstGeom prst="rect">
            <a:avLst/>
          </a:prstGeom>
        </p:spPr>
      </p:pic>
      <p:sp>
        <p:nvSpPr>
          <p:cNvPr id="6" name="Shape 2"/>
          <p:cNvSpPr/>
          <p:nvPr/>
        </p:nvSpPr>
        <p:spPr>
          <a:xfrm>
            <a:off x="2286000" y="-381305"/>
            <a:ext cx="7638898" cy="7638898"/>
          </a:xfrm>
          <a:prstGeom prst="ellipse">
            <a:avLst/>
          </a:prstGeom>
          <a:noFill/>
          <a:ln w="12700">
            <a:solidFill>
              <a:srgbClr val="0071E3">
                <a:alpha val="5000"/>
              </a:srgbClr>
            </a:solidFill>
            <a:prstDash val="solid"/>
          </a:ln>
        </p:spPr>
      </p:sp>
      <p:pic>
        <p:nvPicPr>
          <p:cNvPr id="7" name="Image 2" descr="preencoded.png"/>
          <p:cNvPicPr>
            <a:picLocks noChangeAspect="1"/>
          </p:cNvPicPr>
          <p:nvPr/>
        </p:nvPicPr>
        <p:blipFill>
          <a:blip r:embed="rId3"/>
          <a:srcRect t="-3" b="-3"/>
          <a:stretch>
            <a:fillRect/>
          </a:stretch>
        </p:blipFill>
        <p:spPr>
          <a:xfrm>
            <a:off x="761695" y="1714500"/>
            <a:ext cx="10687507" cy="4401007"/>
          </a:xfrm>
          <a:prstGeom prst="rect">
            <a:avLst/>
          </a:prstGeom>
        </p:spPr>
      </p:pic>
      <p:sp>
        <p:nvSpPr>
          <p:cNvPr id="8" name="Shape 3"/>
          <p:cNvSpPr/>
          <p:nvPr/>
        </p:nvSpPr>
        <p:spPr>
          <a:xfrm>
            <a:off x="761695" y="457200"/>
            <a:ext cx="75895" cy="75895"/>
          </a:xfrm>
          <a:prstGeom prst="ellipse">
            <a:avLst/>
          </a:prstGeom>
          <a:solidFill>
            <a:srgbClr val="0071E3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4"/>
          <p:cNvSpPr txBox="1"/>
          <p:nvPr/>
        </p:nvSpPr>
        <p:spPr>
          <a:xfrm>
            <a:off x="952805" y="428854"/>
            <a:ext cx="1858061" cy="13350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b="1" kern="0" spc="90" dirty="0">
                <a:solidFill>
                  <a:srgbClr val="9CA3A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INVESTMENT PORTFOLIO</a:t>
            </a:r>
            <a:endParaRPr lang="en-US" sz="900" dirty="0"/>
          </a:p>
        </p:txBody>
      </p:sp>
      <p:sp>
        <p:nvSpPr>
          <p:cNvPr id="10" name="Text 5"/>
          <p:cNvSpPr txBox="1"/>
          <p:nvPr/>
        </p:nvSpPr>
        <p:spPr>
          <a:xfrm>
            <a:off x="761695" y="761695"/>
            <a:ext cx="10972800" cy="4956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700" b="1" kern="0" spc="-54" dirty="0">
                <a:solidFill>
                  <a:srgbClr val="1D1D1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机会捕捉 —— </a:t>
            </a:r>
            <a:r>
              <a:rPr lang="en-US" sz="2700" b="1" kern="0" spc="-54" dirty="0">
                <a:solidFill>
                  <a:srgbClr val="0071E3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实践场</a:t>
            </a:r>
            <a:endParaRPr lang="en-US" sz="2700" dirty="0"/>
          </a:p>
        </p:txBody>
      </p:sp>
      <p:sp>
        <p:nvSpPr>
          <p:cNvPr id="11" name="Text 6"/>
          <p:cNvSpPr txBox="1"/>
          <p:nvPr/>
        </p:nvSpPr>
        <p:spPr>
          <a:xfrm>
            <a:off x="761695" y="1333195"/>
            <a:ext cx="10858500" cy="24780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dirty="0">
                <a:solidFill>
                  <a:srgbClr val="6E6E73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六大投资组合，覆盖从低风险到高风险的不同需求</a:t>
            </a:r>
            <a:endParaRPr lang="en-US" sz="1300" dirty="0"/>
          </a:p>
        </p:txBody>
      </p:sp>
      <p:pic>
        <p:nvPicPr>
          <p:cNvPr id="12" name="Image 3" descr="preencoded.png"/>
          <p:cNvPicPr>
            <a:picLocks noChangeAspect="1"/>
          </p:cNvPicPr>
          <p:nvPr/>
        </p:nvPicPr>
        <p:blipFill>
          <a:blip r:embed="rId4"/>
          <a:srcRect t="-20" b="-20"/>
          <a:stretch>
            <a:fillRect/>
          </a:stretch>
        </p:blipFill>
        <p:spPr>
          <a:xfrm>
            <a:off x="761695" y="1714500"/>
            <a:ext cx="10668305" cy="543154"/>
          </a:xfrm>
          <a:prstGeom prst="rect">
            <a:avLst/>
          </a:prstGeom>
        </p:spPr>
      </p:pic>
      <p:sp>
        <p:nvSpPr>
          <p:cNvPr id="13" name="Text 7"/>
          <p:cNvSpPr txBox="1"/>
          <p:nvPr/>
        </p:nvSpPr>
        <p:spPr>
          <a:xfrm>
            <a:off x="1067105" y="1880921"/>
            <a:ext cx="2078431" cy="20025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b="1" dirty="0">
                <a:solidFill>
                  <a:srgbClr val="4B5563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组合名称</a:t>
            </a:r>
            <a:endParaRPr lang="en-US" sz="1100" dirty="0"/>
          </a:p>
        </p:txBody>
      </p:sp>
      <p:sp>
        <p:nvSpPr>
          <p:cNvPr id="14" name="Text 8"/>
          <p:cNvSpPr txBox="1"/>
          <p:nvPr/>
        </p:nvSpPr>
        <p:spPr>
          <a:xfrm>
            <a:off x="2982773" y="1880921"/>
            <a:ext cx="2078431" cy="20025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b="1" dirty="0">
                <a:solidFill>
                  <a:srgbClr val="4B5563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定位</a:t>
            </a:r>
            <a:endParaRPr lang="en-US" sz="1100" dirty="0"/>
          </a:p>
        </p:txBody>
      </p:sp>
      <p:sp>
        <p:nvSpPr>
          <p:cNvPr id="15" name="Text 9"/>
          <p:cNvSpPr txBox="1"/>
          <p:nvPr/>
        </p:nvSpPr>
        <p:spPr>
          <a:xfrm>
            <a:off x="4898441" y="1880921"/>
            <a:ext cx="2078431" cy="20025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b="1" dirty="0">
                <a:solidFill>
                  <a:srgbClr val="4B5563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成立以来年化</a:t>
            </a:r>
            <a:endParaRPr lang="en-US" sz="1100" dirty="0"/>
          </a:p>
        </p:txBody>
      </p:sp>
      <p:sp>
        <p:nvSpPr>
          <p:cNvPr id="16" name="Text 10"/>
          <p:cNvSpPr txBox="1"/>
          <p:nvPr/>
        </p:nvSpPr>
        <p:spPr>
          <a:xfrm>
            <a:off x="6814109" y="1880921"/>
            <a:ext cx="3067812" cy="20025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b="1" dirty="0">
                <a:solidFill>
                  <a:srgbClr val="4B5563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适合资金</a:t>
            </a:r>
            <a:endParaRPr lang="en-US" sz="1100" dirty="0"/>
          </a:p>
        </p:txBody>
      </p:sp>
      <p:sp>
        <p:nvSpPr>
          <p:cNvPr id="17" name="Text 11"/>
          <p:cNvSpPr txBox="1"/>
          <p:nvPr/>
        </p:nvSpPr>
        <p:spPr>
          <a:xfrm>
            <a:off x="9688068" y="1880921"/>
            <a:ext cx="1553566" cy="20025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b="1" dirty="0">
                <a:solidFill>
                  <a:srgbClr val="4B5563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风险等级</a:t>
            </a:r>
            <a:endParaRPr lang="en-US" sz="1100" dirty="0"/>
          </a:p>
        </p:txBody>
      </p:sp>
      <p:sp>
        <p:nvSpPr>
          <p:cNvPr id="18" name="Shape 12"/>
          <p:cNvSpPr/>
          <p:nvPr/>
        </p:nvSpPr>
        <p:spPr>
          <a:xfrm>
            <a:off x="761695" y="2895905"/>
            <a:ext cx="10668305" cy="9144"/>
          </a:xfrm>
          <a:prstGeom prst="rect">
            <a:avLst/>
          </a:prstGeom>
          <a:solidFill>
            <a:srgbClr val="F3F4F6"/>
          </a:solidFill>
          <a:ln w="12700">
            <a:solidFill>
              <a:srgbClr val="F3F4F6">
                <a:alpha val="0"/>
              </a:srgbClr>
            </a:solidFill>
            <a:prstDash val="solid"/>
          </a:ln>
        </p:spPr>
      </p:sp>
      <p:sp>
        <p:nvSpPr>
          <p:cNvPr id="19" name="Text 13"/>
          <p:cNvSpPr txBox="1"/>
          <p:nvPr/>
        </p:nvSpPr>
        <p:spPr>
          <a:xfrm>
            <a:off x="1067105" y="2449678"/>
            <a:ext cx="2078431" cy="24780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1D1D1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小确幸计划</a:t>
            </a:r>
            <a:endParaRPr lang="en-US" sz="1300" dirty="0"/>
          </a:p>
        </p:txBody>
      </p:sp>
      <p:sp>
        <p:nvSpPr>
          <p:cNvPr id="20" name="Text 14"/>
          <p:cNvSpPr txBox="1"/>
          <p:nvPr/>
        </p:nvSpPr>
        <p:spPr>
          <a:xfrm>
            <a:off x="2982773" y="2458822"/>
            <a:ext cx="2078431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6E6E73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稳钱策略</a:t>
            </a:r>
            <a:endParaRPr lang="en-US" sz="1200" dirty="0"/>
          </a:p>
        </p:txBody>
      </p:sp>
      <p:sp>
        <p:nvSpPr>
          <p:cNvPr id="21" name="Text 15"/>
          <p:cNvSpPr txBox="1"/>
          <p:nvPr/>
        </p:nvSpPr>
        <p:spPr>
          <a:xfrm>
            <a:off x="4898441" y="2463394"/>
            <a:ext cx="2001622" cy="21945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059669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1.72%</a:t>
            </a:r>
            <a:endParaRPr lang="en-US" sz="1500" dirty="0"/>
          </a:p>
        </p:txBody>
      </p:sp>
      <p:sp>
        <p:nvSpPr>
          <p:cNvPr id="22" name="Text 16"/>
          <p:cNvSpPr txBox="1"/>
          <p:nvPr/>
        </p:nvSpPr>
        <p:spPr>
          <a:xfrm>
            <a:off x="6814109" y="2458822"/>
            <a:ext cx="3067812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6E6E73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1-3年内要用的钱</a:t>
            </a:r>
            <a:endParaRPr lang="en-US" sz="1200" dirty="0"/>
          </a:p>
        </p:txBody>
      </p:sp>
      <p:sp>
        <p:nvSpPr>
          <p:cNvPr id="23" name="Shape 17"/>
          <p:cNvSpPr/>
          <p:nvPr/>
        </p:nvSpPr>
        <p:spPr>
          <a:xfrm>
            <a:off x="761695" y="3536899"/>
            <a:ext cx="10668305" cy="9144"/>
          </a:xfrm>
          <a:prstGeom prst="rect">
            <a:avLst/>
          </a:prstGeom>
          <a:solidFill>
            <a:srgbClr val="F3F4F6"/>
          </a:solidFill>
          <a:ln w="12700">
            <a:solidFill>
              <a:srgbClr val="F3F4F6">
                <a:alpha val="0"/>
              </a:srgbClr>
            </a:solidFill>
            <a:prstDash val="solid"/>
          </a:ln>
        </p:spPr>
      </p:sp>
      <p:sp>
        <p:nvSpPr>
          <p:cNvPr id="24" name="Text 18"/>
          <p:cNvSpPr txBox="1"/>
          <p:nvPr/>
        </p:nvSpPr>
        <p:spPr>
          <a:xfrm>
            <a:off x="1067105" y="3090672"/>
            <a:ext cx="2078431" cy="24780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1D1D1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十年养基</a:t>
            </a:r>
            <a:endParaRPr lang="en-US" sz="1300" dirty="0"/>
          </a:p>
        </p:txBody>
      </p:sp>
      <p:sp>
        <p:nvSpPr>
          <p:cNvPr id="25" name="Text 19"/>
          <p:cNvSpPr txBox="1"/>
          <p:nvPr/>
        </p:nvSpPr>
        <p:spPr>
          <a:xfrm>
            <a:off x="2982773" y="3100730"/>
            <a:ext cx="2078431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6E6E73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指数定投</a:t>
            </a:r>
            <a:endParaRPr lang="en-US" sz="1200" dirty="0"/>
          </a:p>
        </p:txBody>
      </p:sp>
      <p:sp>
        <p:nvSpPr>
          <p:cNvPr id="26" name="Text 20"/>
          <p:cNvSpPr txBox="1"/>
          <p:nvPr/>
        </p:nvSpPr>
        <p:spPr>
          <a:xfrm>
            <a:off x="4898441" y="3105302"/>
            <a:ext cx="2001622" cy="21945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2563E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6.04%</a:t>
            </a:r>
            <a:endParaRPr lang="en-US" sz="1500" dirty="0"/>
          </a:p>
        </p:txBody>
      </p:sp>
      <p:sp>
        <p:nvSpPr>
          <p:cNvPr id="27" name="Text 21"/>
          <p:cNvSpPr txBox="1"/>
          <p:nvPr/>
        </p:nvSpPr>
        <p:spPr>
          <a:xfrm>
            <a:off x="6814109" y="3100730"/>
            <a:ext cx="3067812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6E6E73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每月结余，长期复利</a:t>
            </a:r>
            <a:endParaRPr lang="en-US" sz="1200" dirty="0"/>
          </a:p>
        </p:txBody>
      </p:sp>
      <p:sp>
        <p:nvSpPr>
          <p:cNvPr id="28" name="Shape 22"/>
          <p:cNvSpPr/>
          <p:nvPr/>
        </p:nvSpPr>
        <p:spPr>
          <a:xfrm>
            <a:off x="761695" y="4178808"/>
            <a:ext cx="10668305" cy="9144"/>
          </a:xfrm>
          <a:prstGeom prst="rect">
            <a:avLst/>
          </a:prstGeom>
          <a:solidFill>
            <a:srgbClr val="F3F4F6"/>
          </a:solidFill>
          <a:ln w="12700">
            <a:solidFill>
              <a:srgbClr val="F3F4F6">
                <a:alpha val="0"/>
              </a:srgbClr>
            </a:solidFill>
            <a:prstDash val="solid"/>
          </a:ln>
        </p:spPr>
      </p:sp>
      <p:sp>
        <p:nvSpPr>
          <p:cNvPr id="29" name="Text 23"/>
          <p:cNvSpPr txBox="1"/>
          <p:nvPr/>
        </p:nvSpPr>
        <p:spPr>
          <a:xfrm>
            <a:off x="1067105" y="3732581"/>
            <a:ext cx="2078431" cy="24780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1D1D1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马拉松健将</a:t>
            </a:r>
            <a:endParaRPr lang="en-US" sz="1300" dirty="0"/>
          </a:p>
        </p:txBody>
      </p:sp>
      <p:sp>
        <p:nvSpPr>
          <p:cNvPr id="30" name="Text 24"/>
          <p:cNvSpPr txBox="1"/>
          <p:nvPr/>
        </p:nvSpPr>
        <p:spPr>
          <a:xfrm>
            <a:off x="2982773" y="3741725"/>
            <a:ext cx="2078431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6E6E73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主动基金</a:t>
            </a:r>
            <a:endParaRPr lang="en-US" sz="1200" dirty="0"/>
          </a:p>
        </p:txBody>
      </p:sp>
      <p:sp>
        <p:nvSpPr>
          <p:cNvPr id="31" name="Text 25"/>
          <p:cNvSpPr txBox="1"/>
          <p:nvPr/>
        </p:nvSpPr>
        <p:spPr>
          <a:xfrm>
            <a:off x="4898441" y="3746297"/>
            <a:ext cx="2001622" cy="21945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D97706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4.08%</a:t>
            </a:r>
            <a:endParaRPr lang="en-US" sz="1500" dirty="0"/>
          </a:p>
        </p:txBody>
      </p:sp>
      <p:sp>
        <p:nvSpPr>
          <p:cNvPr id="32" name="Text 26"/>
          <p:cNvSpPr txBox="1"/>
          <p:nvPr/>
        </p:nvSpPr>
        <p:spPr>
          <a:xfrm>
            <a:off x="6814109" y="3741725"/>
            <a:ext cx="3067812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6E6E73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承担波动，追求超额</a:t>
            </a:r>
            <a:endParaRPr lang="en-US" sz="1200" dirty="0"/>
          </a:p>
        </p:txBody>
      </p:sp>
      <p:sp>
        <p:nvSpPr>
          <p:cNvPr id="33" name="Shape 27"/>
          <p:cNvSpPr/>
          <p:nvPr/>
        </p:nvSpPr>
        <p:spPr>
          <a:xfrm>
            <a:off x="761695" y="4819802"/>
            <a:ext cx="10668305" cy="9144"/>
          </a:xfrm>
          <a:prstGeom prst="rect">
            <a:avLst/>
          </a:prstGeom>
          <a:solidFill>
            <a:srgbClr val="F3F4F6"/>
          </a:solidFill>
          <a:ln w="12700">
            <a:solidFill>
              <a:srgbClr val="F3F4F6">
                <a:alpha val="0"/>
              </a:srgbClr>
            </a:solidFill>
            <a:prstDash val="solid"/>
          </a:ln>
        </p:spPr>
      </p:sp>
      <p:sp>
        <p:nvSpPr>
          <p:cNvPr id="34" name="Text 28"/>
          <p:cNvSpPr txBox="1"/>
          <p:nvPr/>
        </p:nvSpPr>
        <p:spPr>
          <a:xfrm>
            <a:off x="1067105" y="4373575"/>
            <a:ext cx="2078431" cy="24780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1D1D1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磐石计划</a:t>
            </a:r>
            <a:endParaRPr lang="en-US" sz="1300" dirty="0"/>
          </a:p>
        </p:txBody>
      </p:sp>
      <p:sp>
        <p:nvSpPr>
          <p:cNvPr id="35" name="Text 29"/>
          <p:cNvSpPr txBox="1"/>
          <p:nvPr/>
        </p:nvSpPr>
        <p:spPr>
          <a:xfrm>
            <a:off x="2982773" y="4382719"/>
            <a:ext cx="2078431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6E6E73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全球配置</a:t>
            </a:r>
            <a:endParaRPr lang="en-US" sz="1200" dirty="0"/>
          </a:p>
        </p:txBody>
      </p:sp>
      <p:sp>
        <p:nvSpPr>
          <p:cNvPr id="36" name="Text 30"/>
          <p:cNvSpPr txBox="1"/>
          <p:nvPr/>
        </p:nvSpPr>
        <p:spPr>
          <a:xfrm>
            <a:off x="4898441" y="4388206"/>
            <a:ext cx="2001622" cy="21945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7C3AED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12.46%</a:t>
            </a:r>
            <a:endParaRPr lang="en-US" sz="1500" dirty="0"/>
          </a:p>
        </p:txBody>
      </p:sp>
      <p:sp>
        <p:nvSpPr>
          <p:cNvPr id="37" name="Text 31"/>
          <p:cNvSpPr txBox="1"/>
          <p:nvPr/>
        </p:nvSpPr>
        <p:spPr>
          <a:xfrm>
            <a:off x="6814109" y="4382719"/>
            <a:ext cx="3067812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6E6E73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有海外账户，资金充足</a:t>
            </a:r>
            <a:endParaRPr lang="en-US" sz="1200" dirty="0"/>
          </a:p>
        </p:txBody>
      </p:sp>
      <p:sp>
        <p:nvSpPr>
          <p:cNvPr id="38" name="Shape 32"/>
          <p:cNvSpPr/>
          <p:nvPr/>
        </p:nvSpPr>
        <p:spPr>
          <a:xfrm>
            <a:off x="761695" y="5460797"/>
            <a:ext cx="10668305" cy="9144"/>
          </a:xfrm>
          <a:prstGeom prst="rect">
            <a:avLst/>
          </a:prstGeom>
          <a:solidFill>
            <a:srgbClr val="F3F4F6"/>
          </a:solidFill>
          <a:ln w="12700">
            <a:solidFill>
              <a:srgbClr val="F3F4F6">
                <a:alpha val="0"/>
              </a:srgbClr>
            </a:solidFill>
            <a:prstDash val="solid"/>
          </a:ln>
        </p:spPr>
      </p:sp>
      <p:sp>
        <p:nvSpPr>
          <p:cNvPr id="39" name="Text 33"/>
          <p:cNvSpPr txBox="1"/>
          <p:nvPr/>
        </p:nvSpPr>
        <p:spPr>
          <a:xfrm>
            <a:off x="1067105" y="5014570"/>
            <a:ext cx="2078431" cy="24780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1D1D1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松柏计划</a:t>
            </a:r>
            <a:endParaRPr lang="en-US" sz="1300" dirty="0"/>
          </a:p>
        </p:txBody>
      </p:sp>
      <p:sp>
        <p:nvSpPr>
          <p:cNvPr id="40" name="Text 34"/>
          <p:cNvSpPr txBox="1"/>
          <p:nvPr/>
        </p:nvSpPr>
        <p:spPr>
          <a:xfrm>
            <a:off x="2982773" y="5024628"/>
            <a:ext cx="2078431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6E6E73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境内全球配置</a:t>
            </a:r>
            <a:endParaRPr lang="en-US" sz="1200" dirty="0"/>
          </a:p>
        </p:txBody>
      </p:sp>
      <p:sp>
        <p:nvSpPr>
          <p:cNvPr id="41" name="Text 35"/>
          <p:cNvSpPr txBox="1"/>
          <p:nvPr/>
        </p:nvSpPr>
        <p:spPr>
          <a:xfrm>
            <a:off x="4898441" y="5029200"/>
            <a:ext cx="2001622" cy="21945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4F46E5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31.24%*</a:t>
            </a:r>
            <a:endParaRPr lang="en-US" sz="1500" dirty="0"/>
          </a:p>
        </p:txBody>
      </p:sp>
      <p:sp>
        <p:nvSpPr>
          <p:cNvPr id="42" name="Text 36"/>
          <p:cNvSpPr txBox="1"/>
          <p:nvPr/>
        </p:nvSpPr>
        <p:spPr>
          <a:xfrm>
            <a:off x="6814109" y="5024628"/>
            <a:ext cx="3067812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6E6E73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有存款，想做系统配置</a:t>
            </a:r>
            <a:endParaRPr lang="en-US" sz="1200" dirty="0"/>
          </a:p>
        </p:txBody>
      </p:sp>
      <p:sp>
        <p:nvSpPr>
          <p:cNvPr id="43" name="Text 37"/>
          <p:cNvSpPr txBox="1"/>
          <p:nvPr/>
        </p:nvSpPr>
        <p:spPr>
          <a:xfrm>
            <a:off x="1067105" y="5656478"/>
            <a:ext cx="2078431" cy="24780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1D1D1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方舟计划</a:t>
            </a:r>
            <a:endParaRPr lang="en-US" sz="1300" dirty="0"/>
          </a:p>
        </p:txBody>
      </p:sp>
      <p:sp>
        <p:nvSpPr>
          <p:cNvPr id="44" name="Text 38"/>
          <p:cNvSpPr txBox="1"/>
          <p:nvPr/>
        </p:nvSpPr>
        <p:spPr>
          <a:xfrm>
            <a:off x="2982773" y="5665622"/>
            <a:ext cx="2078431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6E6E73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区块链等前沿</a:t>
            </a:r>
            <a:endParaRPr lang="en-US" sz="1200" dirty="0"/>
          </a:p>
        </p:txBody>
      </p:sp>
      <p:sp>
        <p:nvSpPr>
          <p:cNvPr id="45" name="Text 39"/>
          <p:cNvSpPr txBox="1"/>
          <p:nvPr/>
        </p:nvSpPr>
        <p:spPr>
          <a:xfrm>
            <a:off x="4898441" y="5670194"/>
            <a:ext cx="2001622" cy="21945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DC2626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—</a:t>
            </a:r>
            <a:endParaRPr lang="en-US" sz="1500" dirty="0"/>
          </a:p>
        </p:txBody>
      </p:sp>
      <p:sp>
        <p:nvSpPr>
          <p:cNvPr id="46" name="Text 40"/>
          <p:cNvSpPr txBox="1"/>
          <p:nvPr/>
        </p:nvSpPr>
        <p:spPr>
          <a:xfrm>
            <a:off x="6814109" y="5665622"/>
            <a:ext cx="3067812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6E6E73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有经验，能承受高波动</a:t>
            </a:r>
            <a:endParaRPr lang="en-US" sz="1200" dirty="0"/>
          </a:p>
        </p:txBody>
      </p:sp>
      <p:sp>
        <p:nvSpPr>
          <p:cNvPr id="47" name="Shape 41"/>
          <p:cNvSpPr/>
          <p:nvPr/>
        </p:nvSpPr>
        <p:spPr>
          <a:xfrm>
            <a:off x="9688068" y="2473452"/>
            <a:ext cx="647395" cy="219456"/>
          </a:xfrm>
          <a:prstGeom prst="roundRect">
            <a:avLst>
              <a:gd name="adj" fmla="val 416667"/>
            </a:avLst>
          </a:prstGeom>
          <a:solidFill>
            <a:srgbClr val="D1FAE5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48" name="Text 42"/>
          <p:cNvSpPr/>
          <p:nvPr/>
        </p:nvSpPr>
        <p:spPr>
          <a:xfrm>
            <a:off x="9659722" y="2473452"/>
            <a:ext cx="705002" cy="219456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139700" tIns="38100" rIns="139700" bIns="3810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059669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低风险</a:t>
            </a:r>
            <a:endParaRPr lang="en-US" sz="900" dirty="0"/>
          </a:p>
        </p:txBody>
      </p:sp>
      <p:sp>
        <p:nvSpPr>
          <p:cNvPr id="49" name="Shape 43"/>
          <p:cNvSpPr/>
          <p:nvPr/>
        </p:nvSpPr>
        <p:spPr>
          <a:xfrm>
            <a:off x="9688068" y="3114446"/>
            <a:ext cx="647395" cy="219456"/>
          </a:xfrm>
          <a:prstGeom prst="roundRect">
            <a:avLst>
              <a:gd name="adj" fmla="val 416667"/>
            </a:avLst>
          </a:prstGeom>
          <a:solidFill>
            <a:srgbClr val="DBEAFE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50" name="Text 44"/>
          <p:cNvSpPr/>
          <p:nvPr/>
        </p:nvSpPr>
        <p:spPr>
          <a:xfrm>
            <a:off x="9659722" y="3114446"/>
            <a:ext cx="705002" cy="219456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139700" tIns="38100" rIns="139700" bIns="3810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2563E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低风险</a:t>
            </a:r>
            <a:endParaRPr lang="en-US" sz="900" dirty="0"/>
          </a:p>
        </p:txBody>
      </p:sp>
      <p:sp>
        <p:nvSpPr>
          <p:cNvPr id="51" name="Shape 45"/>
          <p:cNvSpPr/>
          <p:nvPr/>
        </p:nvSpPr>
        <p:spPr>
          <a:xfrm>
            <a:off x="9688068" y="3756355"/>
            <a:ext cx="647395" cy="219456"/>
          </a:xfrm>
          <a:prstGeom prst="roundRect">
            <a:avLst>
              <a:gd name="adj" fmla="val 416667"/>
            </a:avLst>
          </a:prstGeom>
          <a:solidFill>
            <a:srgbClr val="FEF3C7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52" name="Text 46"/>
          <p:cNvSpPr/>
          <p:nvPr/>
        </p:nvSpPr>
        <p:spPr>
          <a:xfrm>
            <a:off x="9659722" y="3756355"/>
            <a:ext cx="705002" cy="219456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139700" tIns="38100" rIns="139700" bIns="3810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D97706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中风险</a:t>
            </a:r>
            <a:endParaRPr lang="en-US" sz="900" dirty="0"/>
          </a:p>
        </p:txBody>
      </p:sp>
      <p:sp>
        <p:nvSpPr>
          <p:cNvPr id="53" name="Shape 47"/>
          <p:cNvSpPr/>
          <p:nvPr/>
        </p:nvSpPr>
        <p:spPr>
          <a:xfrm>
            <a:off x="9688068" y="4397350"/>
            <a:ext cx="647395" cy="219456"/>
          </a:xfrm>
          <a:prstGeom prst="roundRect">
            <a:avLst>
              <a:gd name="adj" fmla="val 416667"/>
            </a:avLst>
          </a:prstGeom>
          <a:solidFill>
            <a:srgbClr val="EDE9FE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54" name="Text 48"/>
          <p:cNvSpPr/>
          <p:nvPr/>
        </p:nvSpPr>
        <p:spPr>
          <a:xfrm>
            <a:off x="9659722" y="4397350"/>
            <a:ext cx="705002" cy="219456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139700" tIns="38100" rIns="139700" bIns="3810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7C3AED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中风险</a:t>
            </a:r>
            <a:endParaRPr lang="en-US" sz="900" dirty="0"/>
          </a:p>
        </p:txBody>
      </p:sp>
      <p:sp>
        <p:nvSpPr>
          <p:cNvPr id="55" name="Shape 49"/>
          <p:cNvSpPr/>
          <p:nvPr/>
        </p:nvSpPr>
        <p:spPr>
          <a:xfrm>
            <a:off x="9688068" y="5038344"/>
            <a:ext cx="647395" cy="219456"/>
          </a:xfrm>
          <a:prstGeom prst="roundRect">
            <a:avLst>
              <a:gd name="adj" fmla="val 416667"/>
            </a:avLst>
          </a:prstGeom>
          <a:solidFill>
            <a:srgbClr val="E0E7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56" name="Text 50"/>
          <p:cNvSpPr/>
          <p:nvPr/>
        </p:nvSpPr>
        <p:spPr>
          <a:xfrm>
            <a:off x="9659722" y="5038344"/>
            <a:ext cx="705002" cy="219456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139700" tIns="38100" rIns="139700" bIns="38100" rtlCol="0" anchor="ctr"/>
          <a:lstStyle/>
          <a:p>
            <a:pPr marL="0" indent="0" algn="ctr">
              <a:buNone/>
            </a:pPr>
            <a:r>
              <a:rPr lang="zh-CN" altLang="en-US" sz="900" b="1" dirty="0">
                <a:solidFill>
                  <a:srgbClr val="4F46E5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中</a:t>
            </a:r>
            <a:r>
              <a:rPr lang="en-US" sz="900" b="1" dirty="0">
                <a:solidFill>
                  <a:srgbClr val="4F46E5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风险</a:t>
            </a:r>
            <a:endParaRPr lang="en-US" sz="900" dirty="0"/>
          </a:p>
        </p:txBody>
      </p:sp>
      <p:sp>
        <p:nvSpPr>
          <p:cNvPr id="57" name="Shape 51"/>
          <p:cNvSpPr/>
          <p:nvPr/>
        </p:nvSpPr>
        <p:spPr>
          <a:xfrm>
            <a:off x="9688068" y="5680253"/>
            <a:ext cx="647395" cy="219456"/>
          </a:xfrm>
          <a:prstGeom prst="roundRect">
            <a:avLst>
              <a:gd name="adj" fmla="val 416667"/>
            </a:avLst>
          </a:prstGeom>
          <a:solidFill>
            <a:srgbClr val="FEE2E2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58" name="Text 52"/>
          <p:cNvSpPr/>
          <p:nvPr/>
        </p:nvSpPr>
        <p:spPr>
          <a:xfrm>
            <a:off x="9659722" y="5680253"/>
            <a:ext cx="705002" cy="219456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139700" tIns="38100" rIns="139700" bIns="3810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DC2626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高风险</a:t>
            </a:r>
            <a:endParaRPr lang="en-US" sz="900" dirty="0"/>
          </a:p>
        </p:txBody>
      </p:sp>
      <p:sp>
        <p:nvSpPr>
          <p:cNvPr id="59" name="Text 53"/>
          <p:cNvSpPr txBox="1"/>
          <p:nvPr/>
        </p:nvSpPr>
        <p:spPr>
          <a:xfrm>
            <a:off x="761695" y="6191402"/>
            <a:ext cx="2962656" cy="1911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86868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数据截至2026年3月，历史业绩不代表未来表现</a:t>
            </a:r>
            <a:endParaRPr lang="en-US" sz="1000" dirty="0"/>
          </a:p>
        </p:txBody>
      </p:sp>
      <p:sp>
        <p:nvSpPr>
          <p:cNvPr id="60" name="Text 54"/>
          <p:cNvSpPr txBox="1"/>
          <p:nvPr/>
        </p:nvSpPr>
        <p:spPr>
          <a:xfrm>
            <a:off x="7710805" y="6191250"/>
            <a:ext cx="3910330" cy="47625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86868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*松柏计划成立时间较短，</a:t>
            </a:r>
            <a:r>
              <a:rPr lang="zh-CN" altLang="en-US" sz="1000" dirty="0">
                <a:solidFill>
                  <a:srgbClr val="86868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长期</a:t>
            </a:r>
            <a:r>
              <a:rPr lang="zh-CN" altLang="en-US" sz="1000" dirty="0">
                <a:solidFill>
                  <a:srgbClr val="86868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年化收益率可能在</a:t>
            </a:r>
            <a:r>
              <a:rPr lang="en-US" altLang="zh-CN" sz="1000" dirty="0">
                <a:solidFill>
                  <a:srgbClr val="86868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8%-10%</a:t>
            </a:r>
            <a:r>
              <a:rPr lang="zh-CN" altLang="en-US" sz="1000" dirty="0">
                <a:solidFill>
                  <a:srgbClr val="86868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左右</a:t>
            </a:r>
            <a:endParaRPr lang="en-US" altLang="zh-CN" sz="1000" dirty="0">
              <a:solidFill>
                <a:srgbClr val="86868B"/>
              </a:solidFill>
              <a:latin typeface="PingFang SC" pitchFamily="34" charset="0"/>
              <a:ea typeface="PingFang SC" pitchFamily="34" charset="-122"/>
              <a:cs typeface="PingFang SC" pitchFamily="34" charset="-120"/>
            </a:endParaRPr>
          </a:p>
          <a:p>
            <a:pPr marL="0" indent="0" algn="l">
              <a:buNone/>
            </a:pPr>
            <a:endParaRPr lang="en-US" altLang="zh-CN" sz="1000" dirty="0">
              <a:solidFill>
                <a:srgbClr val="86868B"/>
              </a:solidFill>
              <a:latin typeface="PingFang SC" pitchFamily="34" charset="0"/>
              <a:ea typeface="PingFang SC" pitchFamily="34" charset="-122"/>
              <a:cs typeface="PingFang SC" pitchFamily="34" charset="-120"/>
            </a:endParaRPr>
          </a:p>
        </p:txBody>
      </p:sp>
      <p:sp>
        <p:nvSpPr>
          <p:cNvPr id="61" name="Text 55"/>
          <p:cNvSpPr txBox="1"/>
          <p:nvPr/>
        </p:nvSpPr>
        <p:spPr>
          <a:xfrm>
            <a:off x="10195560" y="6524244"/>
            <a:ext cx="1234440" cy="1911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9CA3A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启昌学堂</a:t>
            </a:r>
            <a:endParaRPr lang="en-US" sz="1000" dirty="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E0E0E0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A"/>
          </a:solidFill>
          <a:ln w="12700">
            <a:solidFill>
              <a:srgbClr val="FFFFFF">
                <a:alpha val="0"/>
              </a:srgbClr>
            </a:solidFill>
            <a:prstDash val="solid"/>
          </a:ln>
          <a:effectLst>
            <a:outerShdw blurRad="63500" dist="38100" dir="16200000" algn="bl" rotWithShape="0">
              <a:srgbClr val="000000">
                <a:alpha val="10000"/>
              </a:srgbClr>
            </a:outerShdw>
          </a:effectLst>
        </p:spPr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1">
            <a:alphaModFix amt="70000"/>
          </a:blip>
          <a:srcRect/>
          <a:stretch>
            <a:fillRect/>
          </a:stretch>
        </p:blipFill>
        <p:spPr>
          <a:xfrm>
            <a:off x="6476695" y="-1904695"/>
            <a:ext cx="7619695" cy="7619695"/>
          </a:xfrm>
          <a:prstGeom prst="rect">
            <a:avLst/>
          </a:prstGeom>
        </p:spPr>
      </p:pic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2">
            <a:alphaModFix amt="60000"/>
          </a:blip>
          <a:srcRect/>
          <a:stretch>
            <a:fillRect/>
          </a:stretch>
        </p:blipFill>
        <p:spPr>
          <a:xfrm>
            <a:off x="-1904695" y="1143000"/>
            <a:ext cx="8572500" cy="8572500"/>
          </a:xfrm>
          <a:prstGeom prst="rect">
            <a:avLst/>
          </a:prstGeom>
        </p:spPr>
      </p:pic>
      <p:sp>
        <p:nvSpPr>
          <p:cNvPr id="6" name="Shape 2"/>
          <p:cNvSpPr/>
          <p:nvPr/>
        </p:nvSpPr>
        <p:spPr>
          <a:xfrm>
            <a:off x="8382305" y="476402"/>
            <a:ext cx="5715000" cy="5715000"/>
          </a:xfrm>
          <a:prstGeom prst="ellipse">
            <a:avLst/>
          </a:prstGeom>
          <a:noFill/>
          <a:ln w="25400">
            <a:solidFill>
              <a:srgbClr val="0071E3">
                <a:alpha val="5000"/>
              </a:srgbClr>
            </a:solidFill>
            <a:prstDash val="solid"/>
          </a:ln>
        </p:spPr>
      </p:sp>
      <p:sp>
        <p:nvSpPr>
          <p:cNvPr id="7" name="Shape 3"/>
          <p:cNvSpPr/>
          <p:nvPr/>
        </p:nvSpPr>
        <p:spPr>
          <a:xfrm>
            <a:off x="761695" y="533095"/>
            <a:ext cx="75895" cy="75895"/>
          </a:xfrm>
          <a:prstGeom prst="ellipse">
            <a:avLst/>
          </a:prstGeom>
          <a:solidFill>
            <a:srgbClr val="2563EB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8" name="Text 4"/>
          <p:cNvSpPr txBox="1"/>
          <p:nvPr/>
        </p:nvSpPr>
        <p:spPr>
          <a:xfrm>
            <a:off x="952805" y="457200"/>
            <a:ext cx="2407615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kern="0" spc="120" dirty="0">
                <a:solidFill>
                  <a:srgbClr val="0071E3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COMMUNITY CONNECTION</a:t>
            </a:r>
            <a:endParaRPr lang="en-US" sz="1200" dirty="0"/>
          </a:p>
        </p:txBody>
      </p:sp>
      <p:sp>
        <p:nvSpPr>
          <p:cNvPr id="9" name="Text 5"/>
          <p:cNvSpPr txBox="1"/>
          <p:nvPr/>
        </p:nvSpPr>
        <p:spPr>
          <a:xfrm>
            <a:off x="9936785" y="476402"/>
            <a:ext cx="1498702" cy="1911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86868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私董会 · 四层交付体系</a:t>
            </a:r>
            <a:endParaRPr lang="en-US" sz="1000" dirty="0"/>
          </a:p>
        </p:txBody>
      </p:sp>
      <p:sp>
        <p:nvSpPr>
          <p:cNvPr id="10" name="Text 6"/>
          <p:cNvSpPr txBox="1"/>
          <p:nvPr/>
        </p:nvSpPr>
        <p:spPr>
          <a:xfrm>
            <a:off x="761695" y="838505"/>
            <a:ext cx="10858500" cy="1911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kern="0" spc="-30" dirty="0">
                <a:solidFill>
                  <a:srgbClr val="1D1D1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 同频链接——</a:t>
            </a:r>
            <a:r>
              <a:rPr lang="en-US" sz="1200" b="1" kern="0" spc="-30" dirty="0">
                <a:solidFill>
                  <a:srgbClr val="0071E3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归属感</a:t>
            </a:r>
            <a:endParaRPr lang="en-US" sz="1200" dirty="0"/>
          </a:p>
        </p:txBody>
      </p:sp>
      <p:sp>
        <p:nvSpPr>
          <p:cNvPr id="11" name="Text 7"/>
          <p:cNvSpPr txBox="1"/>
          <p:nvPr/>
        </p:nvSpPr>
        <p:spPr>
          <a:xfrm>
            <a:off x="761695" y="1104595"/>
            <a:ext cx="10858500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86868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给你「被看见、被托举、被启发」的连接</a:t>
            </a:r>
            <a:endParaRPr lang="en-US" sz="1200" dirty="0"/>
          </a:p>
        </p:txBody>
      </p:sp>
      <p:pic>
        <p:nvPicPr>
          <p:cNvPr id="12" name="Image 2" descr="preencoded.png"/>
          <p:cNvPicPr>
            <a:picLocks noChangeAspect="1"/>
          </p:cNvPicPr>
          <p:nvPr/>
        </p:nvPicPr>
        <p:blipFill>
          <a:blip r:embed="rId3"/>
          <a:srcRect l="-1" r="-1"/>
          <a:stretch>
            <a:fillRect/>
          </a:stretch>
        </p:blipFill>
        <p:spPr>
          <a:xfrm>
            <a:off x="761695" y="1485900"/>
            <a:ext cx="10668305" cy="5095951"/>
          </a:xfrm>
          <a:prstGeom prst="rect">
            <a:avLst/>
          </a:prstGeom>
        </p:spPr>
      </p:pic>
      <p:sp>
        <p:nvSpPr>
          <p:cNvPr id="13" name="Text 8"/>
          <p:cNvSpPr txBox="1"/>
          <p:nvPr/>
        </p:nvSpPr>
        <p:spPr>
          <a:xfrm>
            <a:off x="1914754" y="1876349"/>
            <a:ext cx="784555" cy="4572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0071E3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400+</a:t>
            </a:r>
            <a:endParaRPr lang="en-US" sz="2400" dirty="0"/>
          </a:p>
        </p:txBody>
      </p:sp>
      <p:sp>
        <p:nvSpPr>
          <p:cNvPr id="14" name="Text 9"/>
          <p:cNvSpPr txBox="1"/>
          <p:nvPr/>
        </p:nvSpPr>
        <p:spPr>
          <a:xfrm>
            <a:off x="1931213" y="2371954"/>
            <a:ext cx="743407" cy="20025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6E6E73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长期主义者</a:t>
            </a:r>
            <a:endParaRPr lang="en-US" sz="1000" dirty="0"/>
          </a:p>
        </p:txBody>
      </p:sp>
      <p:sp>
        <p:nvSpPr>
          <p:cNvPr id="15" name="Text 10"/>
          <p:cNvSpPr txBox="1"/>
          <p:nvPr/>
        </p:nvSpPr>
        <p:spPr>
          <a:xfrm>
            <a:off x="1421892" y="2609698"/>
            <a:ext cx="1769364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86868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分布全国20+省份及海外</a:t>
            </a:r>
            <a:endParaRPr lang="en-US" sz="1200" dirty="0"/>
          </a:p>
        </p:txBody>
      </p:sp>
      <p:sp>
        <p:nvSpPr>
          <p:cNvPr id="16" name="Text 11"/>
          <p:cNvSpPr txBox="1"/>
          <p:nvPr/>
        </p:nvSpPr>
        <p:spPr>
          <a:xfrm>
            <a:off x="4534510" y="1876349"/>
            <a:ext cx="600761" cy="4572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0071E3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40+</a:t>
            </a:r>
            <a:endParaRPr lang="en-US" sz="2400" dirty="0"/>
          </a:p>
        </p:txBody>
      </p:sp>
      <p:sp>
        <p:nvSpPr>
          <p:cNvPr id="17" name="Text 12"/>
          <p:cNvSpPr txBox="1"/>
          <p:nvPr/>
        </p:nvSpPr>
        <p:spPr>
          <a:xfrm>
            <a:off x="4304995" y="2371954"/>
            <a:ext cx="1054303" cy="20025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6E6E73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城市线下活动/年</a:t>
            </a:r>
            <a:endParaRPr lang="en-US" sz="1000" dirty="0"/>
          </a:p>
        </p:txBody>
      </p:sp>
      <p:sp>
        <p:nvSpPr>
          <p:cNvPr id="18" name="Text 13"/>
          <p:cNvSpPr txBox="1"/>
          <p:nvPr/>
        </p:nvSpPr>
        <p:spPr>
          <a:xfrm>
            <a:off x="4172407" y="2609698"/>
            <a:ext cx="1327709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86868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深度连接真实关系</a:t>
            </a:r>
            <a:endParaRPr lang="en-US" sz="1200" dirty="0"/>
          </a:p>
        </p:txBody>
      </p:sp>
      <p:sp>
        <p:nvSpPr>
          <p:cNvPr id="19" name="Text 14"/>
          <p:cNvSpPr txBox="1"/>
          <p:nvPr/>
        </p:nvSpPr>
        <p:spPr>
          <a:xfrm>
            <a:off x="7084771" y="1876349"/>
            <a:ext cx="553212" cy="4572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0071E3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5年</a:t>
            </a:r>
            <a:endParaRPr lang="en-US" sz="2400" dirty="0"/>
          </a:p>
        </p:txBody>
      </p:sp>
      <p:sp>
        <p:nvSpPr>
          <p:cNvPr id="20" name="Text 15"/>
          <p:cNvSpPr txBox="1"/>
          <p:nvPr/>
        </p:nvSpPr>
        <p:spPr>
          <a:xfrm>
            <a:off x="7055510" y="2371954"/>
            <a:ext cx="609905" cy="20025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6E6E73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运营经验</a:t>
            </a:r>
            <a:endParaRPr lang="en-US" sz="1000" dirty="0"/>
          </a:p>
        </p:txBody>
      </p:sp>
      <p:sp>
        <p:nvSpPr>
          <p:cNvPr id="21" name="Text 16"/>
          <p:cNvSpPr txBox="1"/>
          <p:nvPr/>
        </p:nvSpPr>
        <p:spPr>
          <a:xfrm>
            <a:off x="6865315" y="2609698"/>
            <a:ext cx="1000354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86868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续费率超80%</a:t>
            </a:r>
            <a:endParaRPr lang="en-US" sz="1200" dirty="0"/>
          </a:p>
        </p:txBody>
      </p:sp>
      <p:sp>
        <p:nvSpPr>
          <p:cNvPr id="22" name="Text 17"/>
          <p:cNvSpPr txBox="1"/>
          <p:nvPr/>
        </p:nvSpPr>
        <p:spPr>
          <a:xfrm>
            <a:off x="9461297" y="1876349"/>
            <a:ext cx="857707" cy="4572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0071E3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100%</a:t>
            </a:r>
            <a:endParaRPr lang="en-US" sz="2400" dirty="0"/>
          </a:p>
        </p:txBody>
      </p:sp>
      <p:sp>
        <p:nvSpPr>
          <p:cNvPr id="23" name="Text 18"/>
          <p:cNvSpPr txBox="1"/>
          <p:nvPr/>
        </p:nvSpPr>
        <p:spPr>
          <a:xfrm>
            <a:off x="9517990" y="2371954"/>
            <a:ext cx="743407" cy="20025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6E6E73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滋养型社群</a:t>
            </a:r>
            <a:endParaRPr lang="en-US" sz="1000" dirty="0"/>
          </a:p>
        </p:txBody>
      </p:sp>
      <p:sp>
        <p:nvSpPr>
          <p:cNvPr id="24" name="Text 19"/>
          <p:cNvSpPr txBox="1"/>
          <p:nvPr/>
        </p:nvSpPr>
        <p:spPr>
          <a:xfrm>
            <a:off x="9148572" y="2609698"/>
            <a:ext cx="1492301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86868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不焦虑不鸡血不攀比</a:t>
            </a:r>
            <a:endParaRPr lang="en-US" sz="1200" dirty="0"/>
          </a:p>
        </p:txBody>
      </p:sp>
      <p:sp>
        <p:nvSpPr>
          <p:cNvPr id="25" name="Shape 20"/>
          <p:cNvSpPr/>
          <p:nvPr/>
        </p:nvSpPr>
        <p:spPr>
          <a:xfrm>
            <a:off x="1152144" y="3219602"/>
            <a:ext cx="3143707" cy="1619402"/>
          </a:xfrm>
          <a:prstGeom prst="roundRect">
            <a:avLst>
              <a:gd name="adj" fmla="val 10629"/>
            </a:avLst>
          </a:prstGeom>
          <a:solidFill>
            <a:srgbClr val="F9FAFB"/>
          </a:solidFill>
          <a:ln w="12700">
            <a:solidFill>
              <a:srgbClr val="0071E3">
                <a:alpha val="10000"/>
              </a:srgbClr>
            </a:solidFill>
            <a:prstDash val="solid"/>
          </a:ln>
        </p:spPr>
      </p:sp>
      <p:sp>
        <p:nvSpPr>
          <p:cNvPr id="26" name="Shape 21"/>
          <p:cNvSpPr/>
          <p:nvPr/>
        </p:nvSpPr>
        <p:spPr>
          <a:xfrm>
            <a:off x="1390802" y="3457346"/>
            <a:ext cx="418795" cy="418795"/>
          </a:xfrm>
          <a:prstGeom prst="roundRect">
            <a:avLst>
              <a:gd name="adj" fmla="val 119095"/>
            </a:avLst>
          </a:prstGeom>
          <a:solidFill>
            <a:srgbClr val="F0F7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27" name="Image 3" descr="preencoded.png"/>
          <p:cNvPicPr>
            <a:picLocks noChangeAspect="1"/>
          </p:cNvPicPr>
          <p:nvPr/>
        </p:nvPicPr>
        <p:blipFill>
          <a:blip r:embed="rId4"/>
          <a:srcRect l="-1064" r="-1064"/>
          <a:stretch>
            <a:fillRect/>
          </a:stretch>
        </p:blipFill>
        <p:spPr>
          <a:xfrm>
            <a:off x="1490472" y="3581705"/>
            <a:ext cx="219456" cy="171907"/>
          </a:xfrm>
          <a:prstGeom prst="rect">
            <a:avLst/>
          </a:prstGeom>
        </p:spPr>
      </p:pic>
      <p:sp>
        <p:nvSpPr>
          <p:cNvPr id="28" name="Text 22"/>
          <p:cNvSpPr txBox="1"/>
          <p:nvPr/>
        </p:nvSpPr>
        <p:spPr>
          <a:xfrm>
            <a:off x="1962302" y="3457346"/>
            <a:ext cx="2263140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1D1D1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400+长期主义者</a:t>
            </a:r>
            <a:endParaRPr lang="en-US" sz="1200" dirty="0"/>
          </a:p>
        </p:txBody>
      </p:sp>
      <p:sp>
        <p:nvSpPr>
          <p:cNvPr id="29" name="Text 23"/>
          <p:cNvSpPr txBox="1"/>
          <p:nvPr/>
        </p:nvSpPr>
        <p:spPr>
          <a:xfrm>
            <a:off x="1962302" y="3724351"/>
            <a:ext cx="2263140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86868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分布全国20+省份及海外</a:t>
            </a:r>
            <a:endParaRPr lang="en-US" sz="1200" dirty="0"/>
          </a:p>
        </p:txBody>
      </p:sp>
      <p:sp>
        <p:nvSpPr>
          <p:cNvPr id="30" name="Text 24"/>
          <p:cNvSpPr txBox="1"/>
          <p:nvPr/>
        </p:nvSpPr>
        <p:spPr>
          <a:xfrm>
            <a:off x="1390802" y="4105656"/>
            <a:ext cx="2743200" cy="4956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86868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来自各行各业的长期主义者，构成你的人生样本库，覆盖海内外。</a:t>
            </a:r>
            <a:endParaRPr lang="en-US" sz="1200" dirty="0"/>
          </a:p>
        </p:txBody>
      </p:sp>
      <p:sp>
        <p:nvSpPr>
          <p:cNvPr id="31" name="Shape 25"/>
          <p:cNvSpPr/>
          <p:nvPr/>
        </p:nvSpPr>
        <p:spPr>
          <a:xfrm>
            <a:off x="4524451" y="3219602"/>
            <a:ext cx="3143707" cy="1619402"/>
          </a:xfrm>
          <a:prstGeom prst="roundRect">
            <a:avLst>
              <a:gd name="adj" fmla="val 10629"/>
            </a:avLst>
          </a:prstGeom>
          <a:solidFill>
            <a:srgbClr val="F9FAFB"/>
          </a:solidFill>
          <a:ln w="12700">
            <a:solidFill>
              <a:srgbClr val="0071E3">
                <a:alpha val="10000"/>
              </a:srgbClr>
            </a:solidFill>
            <a:prstDash val="solid"/>
          </a:ln>
        </p:spPr>
      </p:sp>
      <p:sp>
        <p:nvSpPr>
          <p:cNvPr id="32" name="Shape 26"/>
          <p:cNvSpPr/>
          <p:nvPr/>
        </p:nvSpPr>
        <p:spPr>
          <a:xfrm>
            <a:off x="4762195" y="3457346"/>
            <a:ext cx="418795" cy="418795"/>
          </a:xfrm>
          <a:prstGeom prst="roundRect">
            <a:avLst>
              <a:gd name="adj" fmla="val 119095"/>
            </a:avLst>
          </a:prstGeom>
          <a:solidFill>
            <a:srgbClr val="F0F7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33" name="Image 4" descr="preencoded.png"/>
          <p:cNvPicPr>
            <a:picLocks noChangeAspect="1"/>
          </p:cNvPicPr>
          <p:nvPr/>
        </p:nvPicPr>
        <p:blipFill>
          <a:blip r:embed="rId5"/>
          <a:srcRect l="-1773" r="-1773"/>
          <a:stretch>
            <a:fillRect/>
          </a:stretch>
        </p:blipFill>
        <p:spPr>
          <a:xfrm>
            <a:off x="4905756" y="3581705"/>
            <a:ext cx="133502" cy="171907"/>
          </a:xfrm>
          <a:prstGeom prst="rect">
            <a:avLst/>
          </a:prstGeom>
        </p:spPr>
      </p:pic>
      <p:sp>
        <p:nvSpPr>
          <p:cNvPr id="34" name="Text 27"/>
          <p:cNvSpPr txBox="1"/>
          <p:nvPr/>
        </p:nvSpPr>
        <p:spPr>
          <a:xfrm>
            <a:off x="5333695" y="3457346"/>
            <a:ext cx="2263140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1D1D1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40+城市线下活动/年</a:t>
            </a:r>
            <a:endParaRPr lang="en-US" sz="1200" dirty="0"/>
          </a:p>
        </p:txBody>
      </p:sp>
      <p:sp>
        <p:nvSpPr>
          <p:cNvPr id="35" name="Text 28"/>
          <p:cNvSpPr txBox="1"/>
          <p:nvPr/>
        </p:nvSpPr>
        <p:spPr>
          <a:xfrm>
            <a:off x="5333695" y="3724351"/>
            <a:ext cx="2263140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86868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深度连接真实关系</a:t>
            </a:r>
            <a:endParaRPr lang="en-US" sz="1200" dirty="0"/>
          </a:p>
        </p:txBody>
      </p:sp>
      <p:sp>
        <p:nvSpPr>
          <p:cNvPr id="36" name="Text 29"/>
          <p:cNvSpPr txBox="1"/>
          <p:nvPr/>
        </p:nvSpPr>
        <p:spPr>
          <a:xfrm>
            <a:off x="4762195" y="4105656"/>
            <a:ext cx="2743200" cy="4956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86868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每年40+场线下活动，深度连接，建立真实关系，非虚拟社交。</a:t>
            </a:r>
            <a:endParaRPr lang="en-US" sz="1200" dirty="0"/>
          </a:p>
        </p:txBody>
      </p:sp>
      <p:sp>
        <p:nvSpPr>
          <p:cNvPr id="37" name="Shape 30"/>
          <p:cNvSpPr/>
          <p:nvPr/>
        </p:nvSpPr>
        <p:spPr>
          <a:xfrm>
            <a:off x="7895844" y="3219602"/>
            <a:ext cx="3143707" cy="1619402"/>
          </a:xfrm>
          <a:prstGeom prst="roundRect">
            <a:avLst>
              <a:gd name="adj" fmla="val 10629"/>
            </a:avLst>
          </a:prstGeom>
          <a:solidFill>
            <a:srgbClr val="F9FAFB"/>
          </a:solidFill>
          <a:ln w="12700">
            <a:solidFill>
              <a:srgbClr val="0071E3">
                <a:alpha val="10000"/>
              </a:srgbClr>
            </a:solidFill>
            <a:prstDash val="solid"/>
          </a:ln>
        </p:spPr>
      </p:sp>
      <p:sp>
        <p:nvSpPr>
          <p:cNvPr id="38" name="Shape 31"/>
          <p:cNvSpPr/>
          <p:nvPr/>
        </p:nvSpPr>
        <p:spPr>
          <a:xfrm>
            <a:off x="8134502" y="3457346"/>
            <a:ext cx="418795" cy="418795"/>
          </a:xfrm>
          <a:prstGeom prst="roundRect">
            <a:avLst>
              <a:gd name="adj" fmla="val 119095"/>
            </a:avLst>
          </a:prstGeom>
          <a:solidFill>
            <a:srgbClr val="F0F7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39" name="Image 5" descr="preencoded.png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8257946" y="3581705"/>
            <a:ext cx="171907" cy="171907"/>
          </a:xfrm>
          <a:prstGeom prst="rect">
            <a:avLst/>
          </a:prstGeom>
        </p:spPr>
      </p:pic>
      <p:sp>
        <p:nvSpPr>
          <p:cNvPr id="40" name="Text 32"/>
          <p:cNvSpPr txBox="1"/>
          <p:nvPr/>
        </p:nvSpPr>
        <p:spPr>
          <a:xfrm>
            <a:off x="8706002" y="3457346"/>
            <a:ext cx="2263140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1D1D1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滋养型社群</a:t>
            </a:r>
            <a:endParaRPr lang="en-US" sz="1200" dirty="0"/>
          </a:p>
        </p:txBody>
      </p:sp>
      <p:sp>
        <p:nvSpPr>
          <p:cNvPr id="41" name="Text 33"/>
          <p:cNvSpPr txBox="1"/>
          <p:nvPr/>
        </p:nvSpPr>
        <p:spPr>
          <a:xfrm>
            <a:off x="8706002" y="3724351"/>
            <a:ext cx="2263140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86868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不焦虑不鸡血不攀比</a:t>
            </a:r>
            <a:endParaRPr lang="en-US" sz="1200" dirty="0"/>
          </a:p>
        </p:txBody>
      </p:sp>
      <p:sp>
        <p:nvSpPr>
          <p:cNvPr id="42" name="Text 34"/>
          <p:cNvSpPr txBox="1"/>
          <p:nvPr/>
        </p:nvSpPr>
        <p:spPr>
          <a:xfrm>
            <a:off x="8134502" y="4105656"/>
            <a:ext cx="2743200" cy="4956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86868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营造不焦虑、不鸡血、不攀比的滋养型社群氛围。</a:t>
            </a:r>
            <a:endParaRPr lang="en-US" sz="1200" dirty="0"/>
          </a:p>
        </p:txBody>
      </p:sp>
      <p:sp>
        <p:nvSpPr>
          <p:cNvPr id="43" name="Shape 35"/>
          <p:cNvSpPr/>
          <p:nvPr/>
        </p:nvSpPr>
        <p:spPr>
          <a:xfrm>
            <a:off x="1152144" y="5219395"/>
            <a:ext cx="9887407" cy="972007"/>
          </a:xfrm>
          <a:prstGeom prst="roundRect">
            <a:avLst>
              <a:gd name="adj" fmla="val 29513"/>
            </a:avLst>
          </a:prstGeom>
          <a:solidFill>
            <a:srgbClr val="EFF6FF"/>
          </a:solidFill>
          <a:ln w="12700">
            <a:solidFill>
              <a:srgbClr val="DBEAFE"/>
            </a:solidFill>
            <a:prstDash val="solid"/>
          </a:ln>
        </p:spPr>
      </p:sp>
      <p:sp>
        <p:nvSpPr>
          <p:cNvPr id="44" name="Shape 36"/>
          <p:cNvSpPr/>
          <p:nvPr/>
        </p:nvSpPr>
        <p:spPr>
          <a:xfrm>
            <a:off x="1390802" y="5477256"/>
            <a:ext cx="457200" cy="457200"/>
          </a:xfrm>
          <a:prstGeom prst="ellipse">
            <a:avLst/>
          </a:prstGeom>
          <a:solidFill>
            <a:srgbClr val="DBEAFE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45" name="Image 6" descr="preencoded.png"/>
          <p:cNvPicPr>
            <a:picLocks noChangeAspect="1"/>
          </p:cNvPicPr>
          <p:nvPr/>
        </p:nvPicPr>
        <p:blipFill>
          <a:blip r:embed="rId7"/>
          <a:srcRect l="-33" r="-33"/>
          <a:stretch>
            <a:fillRect/>
          </a:stretch>
        </p:blipFill>
        <p:spPr>
          <a:xfrm>
            <a:off x="1533449" y="5629046"/>
            <a:ext cx="171907" cy="152705"/>
          </a:xfrm>
          <a:prstGeom prst="rect">
            <a:avLst/>
          </a:prstGeom>
        </p:spPr>
      </p:pic>
      <p:sp>
        <p:nvSpPr>
          <p:cNvPr id="46" name="Text 37"/>
          <p:cNvSpPr txBox="1"/>
          <p:nvPr/>
        </p:nvSpPr>
        <p:spPr>
          <a:xfrm>
            <a:off x="2000707" y="5458054"/>
            <a:ext cx="3477463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1D1D1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给你「被看见、被托举、被启发」的连接</a:t>
            </a:r>
            <a:endParaRPr lang="en-US" sz="1200" dirty="0"/>
          </a:p>
        </p:txBody>
      </p:sp>
      <p:sp>
        <p:nvSpPr>
          <p:cNvPr id="47" name="Text 38"/>
          <p:cNvSpPr txBox="1"/>
          <p:nvPr/>
        </p:nvSpPr>
        <p:spPr>
          <a:xfrm>
            <a:off x="2000707" y="5724144"/>
            <a:ext cx="3477463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86868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运营近5年，续费率超80%，构建真实的人际网络</a:t>
            </a:r>
            <a:endParaRPr lang="en-US" sz="1200" dirty="0"/>
          </a:p>
        </p:txBody>
      </p:sp>
      <p:sp>
        <p:nvSpPr>
          <p:cNvPr id="48" name="Text 39"/>
          <p:cNvSpPr txBox="1"/>
          <p:nvPr/>
        </p:nvSpPr>
        <p:spPr>
          <a:xfrm>
            <a:off x="10267798" y="5477256"/>
            <a:ext cx="543154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200" b="1" dirty="0">
                <a:solidFill>
                  <a:srgbClr val="2563E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80%+</a:t>
            </a:r>
            <a:endParaRPr lang="en-US" sz="1200" dirty="0"/>
          </a:p>
        </p:txBody>
      </p:sp>
      <p:sp>
        <p:nvSpPr>
          <p:cNvPr id="49" name="Text 40"/>
          <p:cNvSpPr txBox="1"/>
          <p:nvPr/>
        </p:nvSpPr>
        <p:spPr>
          <a:xfrm>
            <a:off x="10267798" y="5705856"/>
            <a:ext cx="543154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200" dirty="0">
                <a:solidFill>
                  <a:srgbClr val="86868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续费率</a:t>
            </a:r>
            <a:endParaRPr lang="en-US" sz="1200" dirty="0"/>
          </a:p>
        </p:txBody>
      </p:sp>
      <p:pic>
        <p:nvPicPr>
          <p:cNvPr id="50" name="Image 7" descr="preencoded.png"/>
          <p:cNvPicPr>
            <a:picLocks noChangeAspect="1"/>
          </p:cNvPicPr>
          <p:nvPr/>
        </p:nvPicPr>
        <p:blipFill>
          <a:blip r:embed="rId8"/>
          <a:srcRect t="-200" b="-200"/>
          <a:stretch>
            <a:fillRect/>
          </a:stretch>
        </p:blipFill>
        <p:spPr>
          <a:xfrm>
            <a:off x="771754" y="1495044"/>
            <a:ext cx="75895" cy="5076749"/>
          </a:xfrm>
          <a:prstGeom prst="rect">
            <a:avLst/>
          </a:prstGeom>
        </p:spPr>
      </p:pic>
      <p:sp>
        <p:nvSpPr>
          <p:cNvPr id="51" name="Shape 41"/>
          <p:cNvSpPr/>
          <p:nvPr/>
        </p:nvSpPr>
        <p:spPr>
          <a:xfrm>
            <a:off x="761695" y="7291426"/>
            <a:ext cx="75895" cy="75895"/>
          </a:xfrm>
          <a:prstGeom prst="ellipse">
            <a:avLst/>
          </a:prstGeom>
          <a:solidFill>
            <a:srgbClr val="2563EB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52" name="Text 42"/>
          <p:cNvSpPr txBox="1"/>
          <p:nvPr/>
        </p:nvSpPr>
        <p:spPr>
          <a:xfrm>
            <a:off x="914400" y="7253021"/>
            <a:ext cx="438912" cy="1527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86868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第38页</a:t>
            </a:r>
            <a:endParaRPr lang="en-US" sz="900" dirty="0"/>
          </a:p>
        </p:txBody>
      </p:sp>
      <p:sp>
        <p:nvSpPr>
          <p:cNvPr id="53" name="Text 43"/>
          <p:cNvSpPr txBox="1"/>
          <p:nvPr/>
        </p:nvSpPr>
        <p:spPr>
          <a:xfrm>
            <a:off x="9816998" y="7253021"/>
            <a:ext cx="1010412" cy="1527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86868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预计用时：60分钟</a:t>
            </a:r>
            <a:endParaRPr lang="en-US" sz="900" dirty="0"/>
          </a:p>
        </p:txBody>
      </p:sp>
      <p:sp>
        <p:nvSpPr>
          <p:cNvPr id="54" name="Text 44"/>
          <p:cNvSpPr txBox="1"/>
          <p:nvPr/>
        </p:nvSpPr>
        <p:spPr>
          <a:xfrm>
            <a:off x="10896905" y="7229246"/>
            <a:ext cx="609905" cy="20025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86868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启昌学堂</a:t>
            </a:r>
            <a:endParaRPr lang="en-US" sz="1000" dirty="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E0E0E0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A"/>
          </a:solidFill>
          <a:ln w="12700">
            <a:solidFill>
              <a:srgbClr val="FFFFFF">
                <a:alpha val="0"/>
              </a:srgbClr>
            </a:solidFill>
            <a:prstDash val="solid"/>
          </a:ln>
          <a:effectLst>
            <a:outerShdw blurRad="63500" dist="38100" dir="16200000" algn="bl" rotWithShape="0">
              <a:srgbClr val="000000">
                <a:alpha val="10000"/>
              </a:srgbClr>
            </a:outerShdw>
          </a:effectLst>
        </p:spPr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1">
            <a:alphaModFix amt="70000"/>
          </a:blip>
          <a:srcRect/>
          <a:stretch>
            <a:fillRect/>
          </a:stretch>
        </p:blipFill>
        <p:spPr>
          <a:xfrm>
            <a:off x="7429500" y="-1904695"/>
            <a:ext cx="6667805" cy="6667805"/>
          </a:xfrm>
          <a:prstGeom prst="rect">
            <a:avLst/>
          </a:prstGeom>
        </p:spPr>
      </p:pic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2">
            <a:alphaModFix amt="60000"/>
          </a:blip>
          <a:srcRect/>
          <a:stretch>
            <a:fillRect/>
          </a:stretch>
        </p:blipFill>
        <p:spPr>
          <a:xfrm>
            <a:off x="-1904695" y="2095805"/>
            <a:ext cx="7619695" cy="7619695"/>
          </a:xfrm>
          <a:prstGeom prst="rect">
            <a:avLst/>
          </a:prstGeom>
        </p:spPr>
      </p:pic>
      <p:sp>
        <p:nvSpPr>
          <p:cNvPr id="6" name="Shape 2"/>
          <p:cNvSpPr/>
          <p:nvPr/>
        </p:nvSpPr>
        <p:spPr>
          <a:xfrm>
            <a:off x="8382305" y="476402"/>
            <a:ext cx="5715000" cy="5715000"/>
          </a:xfrm>
          <a:prstGeom prst="ellipse">
            <a:avLst/>
          </a:prstGeom>
          <a:noFill/>
          <a:ln w="25400">
            <a:solidFill>
              <a:srgbClr val="0071E3">
                <a:alpha val="5000"/>
              </a:srgbClr>
            </a:solidFill>
            <a:prstDash val="solid"/>
          </a:ln>
        </p:spPr>
      </p:sp>
      <p:sp>
        <p:nvSpPr>
          <p:cNvPr id="7" name="Shape 3"/>
          <p:cNvSpPr/>
          <p:nvPr/>
        </p:nvSpPr>
        <p:spPr>
          <a:xfrm>
            <a:off x="761695" y="523951"/>
            <a:ext cx="95098" cy="95098"/>
          </a:xfrm>
          <a:prstGeom prst="ellipse">
            <a:avLst/>
          </a:prstGeom>
          <a:solidFill>
            <a:srgbClr val="2563EB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8" name="Text 4"/>
          <p:cNvSpPr txBox="1"/>
          <p:nvPr/>
        </p:nvSpPr>
        <p:spPr>
          <a:xfrm>
            <a:off x="972007" y="457200"/>
            <a:ext cx="1420063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kern="0" spc="120" dirty="0">
                <a:solidFill>
                  <a:srgbClr val="0071E3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TRUST ASSETS</a:t>
            </a:r>
            <a:endParaRPr lang="en-US" sz="1200" dirty="0"/>
          </a:p>
        </p:txBody>
      </p:sp>
      <p:sp>
        <p:nvSpPr>
          <p:cNvPr id="9" name="Text 5"/>
          <p:cNvSpPr txBox="1"/>
          <p:nvPr/>
        </p:nvSpPr>
        <p:spPr>
          <a:xfrm>
            <a:off x="9764878" y="476402"/>
            <a:ext cx="1668780" cy="1911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86868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AI合伙人训练营 · 第三课</a:t>
            </a:r>
            <a:endParaRPr lang="en-US" sz="1000" dirty="0"/>
          </a:p>
        </p:txBody>
      </p:sp>
      <p:sp>
        <p:nvSpPr>
          <p:cNvPr id="10" name="Text 6"/>
          <p:cNvSpPr txBox="1"/>
          <p:nvPr/>
        </p:nvSpPr>
        <p:spPr>
          <a:xfrm>
            <a:off x="761695" y="838505"/>
            <a:ext cx="10858500" cy="1911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kern="0" spc="-30" dirty="0">
                <a:solidFill>
                  <a:srgbClr val="1D1D1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 信任资产：</a:t>
            </a:r>
            <a:r>
              <a:rPr lang="en-US" sz="1200" b="1" kern="0" spc="-30" dirty="0">
                <a:solidFill>
                  <a:srgbClr val="0071E3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人生样本库</a:t>
            </a:r>
            <a:endParaRPr lang="en-US" sz="1200" dirty="0"/>
          </a:p>
        </p:txBody>
      </p:sp>
      <p:sp>
        <p:nvSpPr>
          <p:cNvPr id="11" name="Text 7"/>
          <p:cNvSpPr txBox="1"/>
          <p:nvPr/>
        </p:nvSpPr>
        <p:spPr>
          <a:xfrm>
            <a:off x="761695" y="1143000"/>
            <a:ext cx="10858500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86868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构建真实的人类连接，在AI生成的内容海洋里，一个真实的人类连接价值千金</a:t>
            </a:r>
            <a:endParaRPr lang="en-US" sz="1200" dirty="0"/>
          </a:p>
        </p:txBody>
      </p:sp>
      <p:pic>
        <p:nvPicPr>
          <p:cNvPr id="12" name="Image 2" descr="preencoded.png"/>
          <p:cNvPicPr>
            <a:picLocks noChangeAspect="1"/>
          </p:cNvPicPr>
          <p:nvPr/>
        </p:nvPicPr>
        <p:blipFill>
          <a:blip r:embed="rId3"/>
          <a:srcRect l="-3" r="-3"/>
          <a:stretch>
            <a:fillRect/>
          </a:stretch>
        </p:blipFill>
        <p:spPr>
          <a:xfrm>
            <a:off x="761695" y="1600200"/>
            <a:ext cx="10668305" cy="5535778"/>
          </a:xfrm>
          <a:prstGeom prst="rect">
            <a:avLst/>
          </a:prstGeom>
        </p:spPr>
      </p:pic>
      <p:sp>
        <p:nvSpPr>
          <p:cNvPr id="13" name="Shape 8"/>
          <p:cNvSpPr/>
          <p:nvPr/>
        </p:nvSpPr>
        <p:spPr>
          <a:xfrm>
            <a:off x="1152144" y="1990649"/>
            <a:ext cx="9887407" cy="1028700"/>
          </a:xfrm>
          <a:prstGeom prst="roundRect">
            <a:avLst>
              <a:gd name="adj" fmla="val 26337"/>
            </a:avLst>
          </a:prstGeom>
          <a:solidFill>
            <a:srgbClr val="EFF6FF"/>
          </a:solidFill>
          <a:ln w="12700">
            <a:solidFill>
              <a:srgbClr val="DBEAFE"/>
            </a:solidFill>
            <a:prstDash val="solid"/>
          </a:ln>
        </p:spPr>
      </p:sp>
      <p:sp>
        <p:nvSpPr>
          <p:cNvPr id="14" name="Shape 9"/>
          <p:cNvSpPr/>
          <p:nvPr/>
        </p:nvSpPr>
        <p:spPr>
          <a:xfrm>
            <a:off x="1390802" y="2229307"/>
            <a:ext cx="533095" cy="533095"/>
          </a:xfrm>
          <a:prstGeom prst="ellipse">
            <a:avLst/>
          </a:prstGeom>
          <a:solidFill>
            <a:srgbClr val="DBEAFE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15" name="Image 3" descr="preencoded.pn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1538021" y="2400300"/>
            <a:ext cx="237744" cy="190195"/>
          </a:xfrm>
          <a:prstGeom prst="rect">
            <a:avLst/>
          </a:prstGeom>
        </p:spPr>
      </p:pic>
      <p:sp>
        <p:nvSpPr>
          <p:cNvPr id="16" name="Text 10"/>
          <p:cNvSpPr txBox="1"/>
          <p:nvPr/>
        </p:nvSpPr>
        <p:spPr>
          <a:xfrm>
            <a:off x="2115007" y="2229307"/>
            <a:ext cx="8877910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1D1D1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在这里，你可以看到人生样本库，构建信任网络</a:t>
            </a:r>
            <a:endParaRPr lang="en-US" sz="1200" dirty="0"/>
          </a:p>
        </p:txBody>
      </p:sp>
      <p:sp>
        <p:nvSpPr>
          <p:cNvPr id="17" name="Text 11"/>
          <p:cNvSpPr txBox="1"/>
          <p:nvPr/>
        </p:nvSpPr>
        <p:spPr>
          <a:xfrm>
            <a:off x="2115007" y="2533802"/>
            <a:ext cx="8877910" cy="24780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86868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400+来自各行各业的长期主义者，每年40+场线下活动。不是仰望大佬，是平等连接。</a:t>
            </a:r>
            <a:endParaRPr lang="en-US" sz="1200" dirty="0"/>
          </a:p>
        </p:txBody>
      </p:sp>
      <p:sp>
        <p:nvSpPr>
          <p:cNvPr id="18" name="Shape 12"/>
          <p:cNvSpPr/>
          <p:nvPr/>
        </p:nvSpPr>
        <p:spPr>
          <a:xfrm>
            <a:off x="1152144" y="3247949"/>
            <a:ext cx="2305202" cy="1162202"/>
          </a:xfrm>
          <a:prstGeom prst="roundRect">
            <a:avLst>
              <a:gd name="adj" fmla="val 20637"/>
            </a:avLst>
          </a:prstGeom>
          <a:solidFill>
            <a:srgbClr val="F9FAFB"/>
          </a:solidFill>
          <a:ln w="12700">
            <a:solidFill>
              <a:srgbClr val="0071E3">
                <a:alpha val="10000"/>
              </a:srgbClr>
            </a:solidFill>
            <a:prstDash val="solid"/>
          </a:ln>
        </p:spPr>
      </p:sp>
      <p:sp>
        <p:nvSpPr>
          <p:cNvPr id="19" name="Text 13"/>
          <p:cNvSpPr txBox="1"/>
          <p:nvPr/>
        </p:nvSpPr>
        <p:spPr>
          <a:xfrm>
            <a:off x="1390802" y="3486607"/>
            <a:ext cx="1975104" cy="4197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700" b="1" dirty="0">
                <a:solidFill>
                  <a:srgbClr val="0071E3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400+</a:t>
            </a:r>
            <a:endParaRPr lang="en-US" sz="2700" dirty="0"/>
          </a:p>
        </p:txBody>
      </p:sp>
      <p:sp>
        <p:nvSpPr>
          <p:cNvPr id="20" name="Text 14"/>
          <p:cNvSpPr txBox="1"/>
          <p:nvPr/>
        </p:nvSpPr>
        <p:spPr>
          <a:xfrm>
            <a:off x="1390802" y="3935578"/>
            <a:ext cx="1975104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6E6E73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长期主义者</a:t>
            </a:r>
            <a:endParaRPr lang="en-US" sz="1200" dirty="0"/>
          </a:p>
        </p:txBody>
      </p:sp>
      <p:sp>
        <p:nvSpPr>
          <p:cNvPr id="21" name="Shape 15"/>
          <p:cNvSpPr/>
          <p:nvPr/>
        </p:nvSpPr>
        <p:spPr>
          <a:xfrm>
            <a:off x="3681374" y="3247949"/>
            <a:ext cx="2305202" cy="1162202"/>
          </a:xfrm>
          <a:prstGeom prst="roundRect">
            <a:avLst>
              <a:gd name="adj" fmla="val 20637"/>
            </a:avLst>
          </a:prstGeom>
          <a:solidFill>
            <a:srgbClr val="F9FAFB"/>
          </a:solidFill>
          <a:ln w="12700">
            <a:solidFill>
              <a:srgbClr val="0071E3">
                <a:alpha val="10000"/>
              </a:srgbClr>
            </a:solidFill>
            <a:prstDash val="solid"/>
          </a:ln>
        </p:spPr>
      </p:sp>
      <p:sp>
        <p:nvSpPr>
          <p:cNvPr id="22" name="Text 16"/>
          <p:cNvSpPr txBox="1"/>
          <p:nvPr/>
        </p:nvSpPr>
        <p:spPr>
          <a:xfrm>
            <a:off x="3919118" y="3486607"/>
            <a:ext cx="1975104" cy="4197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700" b="1" dirty="0">
                <a:solidFill>
                  <a:srgbClr val="0071E3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40+</a:t>
            </a:r>
            <a:endParaRPr lang="en-US" sz="2700" dirty="0"/>
          </a:p>
        </p:txBody>
      </p:sp>
      <p:sp>
        <p:nvSpPr>
          <p:cNvPr id="23" name="Text 17"/>
          <p:cNvSpPr txBox="1"/>
          <p:nvPr/>
        </p:nvSpPr>
        <p:spPr>
          <a:xfrm>
            <a:off x="3919118" y="3935578"/>
            <a:ext cx="1975104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6E6E73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线下活动/年</a:t>
            </a:r>
            <a:endParaRPr lang="en-US" sz="1200" dirty="0"/>
          </a:p>
        </p:txBody>
      </p:sp>
      <p:sp>
        <p:nvSpPr>
          <p:cNvPr id="24" name="Shape 18"/>
          <p:cNvSpPr/>
          <p:nvPr/>
        </p:nvSpPr>
        <p:spPr>
          <a:xfrm>
            <a:off x="6210605" y="3247949"/>
            <a:ext cx="2305202" cy="1162202"/>
          </a:xfrm>
          <a:prstGeom prst="roundRect">
            <a:avLst>
              <a:gd name="adj" fmla="val 20637"/>
            </a:avLst>
          </a:prstGeom>
          <a:solidFill>
            <a:srgbClr val="F9FAFB"/>
          </a:solidFill>
          <a:ln w="12700">
            <a:solidFill>
              <a:srgbClr val="0071E3">
                <a:alpha val="10000"/>
              </a:srgbClr>
            </a:solidFill>
            <a:prstDash val="solid"/>
          </a:ln>
        </p:spPr>
      </p:sp>
      <p:sp>
        <p:nvSpPr>
          <p:cNvPr id="25" name="Text 19"/>
          <p:cNvSpPr txBox="1"/>
          <p:nvPr/>
        </p:nvSpPr>
        <p:spPr>
          <a:xfrm>
            <a:off x="6448349" y="3486607"/>
            <a:ext cx="1975104" cy="4197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700" b="1" dirty="0">
                <a:solidFill>
                  <a:srgbClr val="0071E3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20+</a:t>
            </a:r>
            <a:endParaRPr lang="en-US" sz="2700" dirty="0"/>
          </a:p>
        </p:txBody>
      </p:sp>
      <p:sp>
        <p:nvSpPr>
          <p:cNvPr id="26" name="Text 20"/>
          <p:cNvSpPr txBox="1"/>
          <p:nvPr/>
        </p:nvSpPr>
        <p:spPr>
          <a:xfrm>
            <a:off x="6448349" y="3935578"/>
            <a:ext cx="1975104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6E6E73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覆盖省份</a:t>
            </a:r>
            <a:endParaRPr lang="en-US" sz="1200" dirty="0"/>
          </a:p>
        </p:txBody>
      </p:sp>
      <p:sp>
        <p:nvSpPr>
          <p:cNvPr id="27" name="Shape 21"/>
          <p:cNvSpPr/>
          <p:nvPr/>
        </p:nvSpPr>
        <p:spPr>
          <a:xfrm>
            <a:off x="8738921" y="3247949"/>
            <a:ext cx="2305202" cy="1162202"/>
          </a:xfrm>
          <a:prstGeom prst="roundRect">
            <a:avLst>
              <a:gd name="adj" fmla="val 20637"/>
            </a:avLst>
          </a:prstGeom>
          <a:solidFill>
            <a:srgbClr val="F9FAFB"/>
          </a:solidFill>
          <a:ln w="12700">
            <a:solidFill>
              <a:srgbClr val="0071E3">
                <a:alpha val="10000"/>
              </a:srgbClr>
            </a:solidFill>
            <a:prstDash val="solid"/>
          </a:ln>
        </p:spPr>
      </p:sp>
      <p:sp>
        <p:nvSpPr>
          <p:cNvPr id="28" name="Text 22"/>
          <p:cNvSpPr txBox="1"/>
          <p:nvPr/>
        </p:nvSpPr>
        <p:spPr>
          <a:xfrm>
            <a:off x="8977579" y="3486607"/>
            <a:ext cx="1975104" cy="4197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700" b="1" dirty="0">
                <a:solidFill>
                  <a:srgbClr val="0071E3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80%</a:t>
            </a:r>
            <a:endParaRPr lang="en-US" sz="2700" dirty="0"/>
          </a:p>
        </p:txBody>
      </p:sp>
      <p:sp>
        <p:nvSpPr>
          <p:cNvPr id="29" name="Text 23"/>
          <p:cNvSpPr txBox="1"/>
          <p:nvPr/>
        </p:nvSpPr>
        <p:spPr>
          <a:xfrm>
            <a:off x="8977579" y="3935578"/>
            <a:ext cx="1975104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6E6E73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续费率</a:t>
            </a:r>
            <a:endParaRPr lang="en-US" sz="1200" dirty="0"/>
          </a:p>
        </p:txBody>
      </p:sp>
      <p:pic>
        <p:nvPicPr>
          <p:cNvPr id="30" name="Image 4" descr="preencoded.png"/>
          <p:cNvPicPr>
            <a:picLocks noChangeAspect="1"/>
          </p:cNvPicPr>
          <p:nvPr/>
        </p:nvPicPr>
        <p:blipFill>
          <a:blip r:embed="rId5"/>
          <a:srcRect t="-9" b="-9"/>
          <a:stretch>
            <a:fillRect/>
          </a:stretch>
        </p:blipFill>
        <p:spPr>
          <a:xfrm>
            <a:off x="1152144" y="4631436"/>
            <a:ext cx="9887407" cy="2115007"/>
          </a:xfrm>
          <a:prstGeom prst="rect">
            <a:avLst/>
          </a:prstGeom>
        </p:spPr>
      </p:pic>
      <p:sp>
        <p:nvSpPr>
          <p:cNvPr id="31" name="Shape 24"/>
          <p:cNvSpPr/>
          <p:nvPr/>
        </p:nvSpPr>
        <p:spPr>
          <a:xfrm>
            <a:off x="1466698" y="5011826"/>
            <a:ext cx="95098" cy="95098"/>
          </a:xfrm>
          <a:prstGeom prst="ellipse">
            <a:avLst/>
          </a:prstGeom>
          <a:solidFill>
            <a:srgbClr val="2563EB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2" name="Text 25"/>
          <p:cNvSpPr txBox="1"/>
          <p:nvPr/>
        </p:nvSpPr>
        <p:spPr>
          <a:xfrm>
            <a:off x="1638605" y="4945075"/>
            <a:ext cx="1000354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1D1D1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信任网络构建</a:t>
            </a:r>
            <a:endParaRPr lang="en-US" sz="1200" dirty="0"/>
          </a:p>
        </p:txBody>
      </p:sp>
      <p:sp>
        <p:nvSpPr>
          <p:cNvPr id="33" name="Text 26"/>
          <p:cNvSpPr txBox="1"/>
          <p:nvPr/>
        </p:nvSpPr>
        <p:spPr>
          <a:xfrm>
            <a:off x="9353398" y="4945075"/>
            <a:ext cx="1492301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86868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平等连接，共同成长</a:t>
            </a:r>
            <a:endParaRPr lang="en-US" sz="1200" dirty="0"/>
          </a:p>
        </p:txBody>
      </p:sp>
      <p:sp>
        <p:nvSpPr>
          <p:cNvPr id="34" name="Text 27"/>
          <p:cNvSpPr txBox="1"/>
          <p:nvPr/>
        </p:nvSpPr>
        <p:spPr>
          <a:xfrm>
            <a:off x="1657807" y="6202375"/>
            <a:ext cx="685800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1D1D1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个人</a:t>
            </a:r>
            <a:endParaRPr lang="en-US" sz="1200" dirty="0"/>
          </a:p>
        </p:txBody>
      </p:sp>
      <p:sp>
        <p:nvSpPr>
          <p:cNvPr id="35" name="Text 28"/>
          <p:cNvSpPr txBox="1"/>
          <p:nvPr/>
        </p:nvSpPr>
        <p:spPr>
          <a:xfrm>
            <a:off x="4388206" y="6202375"/>
            <a:ext cx="685800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1D1D1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社群</a:t>
            </a:r>
            <a:endParaRPr lang="en-US" sz="1200" dirty="0"/>
          </a:p>
        </p:txBody>
      </p:sp>
      <p:sp>
        <p:nvSpPr>
          <p:cNvPr id="36" name="Text 29"/>
          <p:cNvSpPr txBox="1"/>
          <p:nvPr/>
        </p:nvSpPr>
        <p:spPr>
          <a:xfrm>
            <a:off x="7118604" y="6202375"/>
            <a:ext cx="685800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1D1D1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网络</a:t>
            </a:r>
            <a:endParaRPr lang="en-US" sz="1200" dirty="0"/>
          </a:p>
        </p:txBody>
      </p:sp>
      <p:sp>
        <p:nvSpPr>
          <p:cNvPr id="37" name="Text 30"/>
          <p:cNvSpPr txBox="1"/>
          <p:nvPr/>
        </p:nvSpPr>
        <p:spPr>
          <a:xfrm>
            <a:off x="9849002" y="6202375"/>
            <a:ext cx="685800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1D1D1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生态</a:t>
            </a:r>
            <a:endParaRPr lang="en-US" sz="1200" dirty="0"/>
          </a:p>
        </p:txBody>
      </p:sp>
      <p:pic>
        <p:nvPicPr>
          <p:cNvPr id="38" name="Image 5" descr="preencoded.png"/>
          <p:cNvPicPr>
            <a:picLocks noChangeAspect="1"/>
          </p:cNvPicPr>
          <p:nvPr/>
        </p:nvPicPr>
        <p:blipFill>
          <a:blip r:embed="rId6"/>
          <a:srcRect t="-400" b="-400"/>
          <a:stretch>
            <a:fillRect/>
          </a:stretch>
        </p:blipFill>
        <p:spPr>
          <a:xfrm>
            <a:off x="2000707" y="5945429"/>
            <a:ext cx="2730398" cy="19202"/>
          </a:xfrm>
          <a:prstGeom prst="rect">
            <a:avLst/>
          </a:prstGeom>
        </p:spPr>
      </p:pic>
      <p:pic>
        <p:nvPicPr>
          <p:cNvPr id="39" name="Image 6" descr="preencoded.png"/>
          <p:cNvPicPr>
            <a:picLocks noChangeAspect="1"/>
          </p:cNvPicPr>
          <p:nvPr/>
        </p:nvPicPr>
        <p:blipFill>
          <a:blip r:embed="rId6"/>
          <a:srcRect t="-403" b="-403"/>
          <a:stretch>
            <a:fillRect/>
          </a:stretch>
        </p:blipFill>
        <p:spPr>
          <a:xfrm>
            <a:off x="4731106" y="5945429"/>
            <a:ext cx="2730398" cy="19202"/>
          </a:xfrm>
          <a:prstGeom prst="rect">
            <a:avLst/>
          </a:prstGeom>
        </p:spPr>
      </p:pic>
      <p:pic>
        <p:nvPicPr>
          <p:cNvPr id="40" name="Image 7" descr="preencoded.png"/>
          <p:cNvPicPr>
            <a:picLocks noChangeAspect="1"/>
          </p:cNvPicPr>
          <p:nvPr/>
        </p:nvPicPr>
        <p:blipFill>
          <a:blip r:embed="rId6"/>
          <a:srcRect t="-403" b="-403"/>
          <a:stretch>
            <a:fillRect/>
          </a:stretch>
        </p:blipFill>
        <p:spPr>
          <a:xfrm>
            <a:off x="7461504" y="5945429"/>
            <a:ext cx="2730398" cy="19202"/>
          </a:xfrm>
          <a:prstGeom prst="rect">
            <a:avLst/>
          </a:prstGeom>
        </p:spPr>
      </p:pic>
      <p:sp>
        <p:nvSpPr>
          <p:cNvPr id="41" name="Shape 31"/>
          <p:cNvSpPr/>
          <p:nvPr/>
        </p:nvSpPr>
        <p:spPr>
          <a:xfrm>
            <a:off x="1695298" y="5479085"/>
            <a:ext cx="609905" cy="609905"/>
          </a:xfrm>
          <a:prstGeom prst="ellipse">
            <a:avLst/>
          </a:prstGeom>
          <a:solidFill>
            <a:srgbClr val="F0F7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42" name="Image 8" descr="preencoded.png"/>
          <p:cNvPicPr>
            <a:picLocks noChangeAspect="1"/>
          </p:cNvPicPr>
          <p:nvPr/>
        </p:nvPicPr>
        <p:blipFill>
          <a:blip r:embed="rId7"/>
          <a:srcRect l="-57" r="-57"/>
          <a:stretch>
            <a:fillRect/>
          </a:stretch>
        </p:blipFill>
        <p:spPr>
          <a:xfrm>
            <a:off x="1900123" y="5669280"/>
            <a:ext cx="200254" cy="228600"/>
          </a:xfrm>
          <a:prstGeom prst="rect">
            <a:avLst/>
          </a:prstGeom>
        </p:spPr>
      </p:pic>
      <p:sp>
        <p:nvSpPr>
          <p:cNvPr id="43" name="Shape 32"/>
          <p:cNvSpPr/>
          <p:nvPr/>
        </p:nvSpPr>
        <p:spPr>
          <a:xfrm>
            <a:off x="4425696" y="5479085"/>
            <a:ext cx="609905" cy="609905"/>
          </a:xfrm>
          <a:prstGeom prst="ellipse">
            <a:avLst/>
          </a:prstGeom>
          <a:solidFill>
            <a:srgbClr val="F0F7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44" name="Image 9" descr="preencoded.png"/>
          <p:cNvPicPr>
            <a:picLocks noChangeAspect="1"/>
          </p:cNvPicPr>
          <p:nvPr/>
        </p:nvPicPr>
        <p:blipFill>
          <a:blip r:embed="rId8"/>
          <a:srcRect l="-80" r="-80"/>
          <a:stretch>
            <a:fillRect/>
          </a:stretch>
        </p:blipFill>
        <p:spPr>
          <a:xfrm>
            <a:off x="4587545" y="5669280"/>
            <a:ext cx="286207" cy="228600"/>
          </a:xfrm>
          <a:prstGeom prst="rect">
            <a:avLst/>
          </a:prstGeom>
        </p:spPr>
      </p:pic>
      <p:sp>
        <p:nvSpPr>
          <p:cNvPr id="45" name="Shape 33"/>
          <p:cNvSpPr/>
          <p:nvPr/>
        </p:nvSpPr>
        <p:spPr>
          <a:xfrm>
            <a:off x="7156094" y="5479085"/>
            <a:ext cx="609905" cy="609905"/>
          </a:xfrm>
          <a:prstGeom prst="ellipse">
            <a:avLst/>
          </a:prstGeom>
          <a:solidFill>
            <a:srgbClr val="F0F7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46" name="Image 10" descr="preencoded.png"/>
          <p:cNvPicPr>
            <a:picLocks noChangeAspect="1"/>
          </p:cNvPicPr>
          <p:nvPr/>
        </p:nvPicPr>
        <p:blipFill>
          <a:blip r:embed="rId9"/>
          <a:srcRect l="-80" r="-80"/>
          <a:stretch>
            <a:fillRect/>
          </a:stretch>
        </p:blipFill>
        <p:spPr>
          <a:xfrm>
            <a:off x="7317943" y="5669280"/>
            <a:ext cx="286207" cy="228600"/>
          </a:xfrm>
          <a:prstGeom prst="rect">
            <a:avLst/>
          </a:prstGeom>
        </p:spPr>
      </p:pic>
      <p:sp>
        <p:nvSpPr>
          <p:cNvPr id="47" name="Shape 34"/>
          <p:cNvSpPr/>
          <p:nvPr/>
        </p:nvSpPr>
        <p:spPr>
          <a:xfrm>
            <a:off x="9887407" y="5479085"/>
            <a:ext cx="609905" cy="609905"/>
          </a:xfrm>
          <a:prstGeom prst="ellipse">
            <a:avLst/>
          </a:prstGeom>
          <a:solidFill>
            <a:srgbClr val="F0F7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48" name="Image 11" descr="preencoded.png"/>
          <p:cNvPicPr>
            <a:picLocks noChangeAspect="1"/>
          </p:cNvPicPr>
          <p:nvPr/>
        </p:nvPicPr>
        <p:blipFill>
          <a:blip r:embed="rId10"/>
          <a:srcRect/>
          <a:stretch>
            <a:fillRect/>
          </a:stretch>
        </p:blipFill>
        <p:spPr>
          <a:xfrm>
            <a:off x="10077602" y="5669280"/>
            <a:ext cx="228600" cy="228600"/>
          </a:xfrm>
          <a:prstGeom prst="rect">
            <a:avLst/>
          </a:prstGeom>
        </p:spPr>
      </p:pic>
      <p:pic>
        <p:nvPicPr>
          <p:cNvPr id="49" name="Image 12" descr="preencoded.png"/>
          <p:cNvPicPr>
            <a:picLocks noChangeAspect="1"/>
          </p:cNvPicPr>
          <p:nvPr/>
        </p:nvPicPr>
        <p:blipFill>
          <a:blip r:embed="rId11"/>
          <a:srcRect t="-198" b="-198"/>
          <a:stretch>
            <a:fillRect/>
          </a:stretch>
        </p:blipFill>
        <p:spPr>
          <a:xfrm>
            <a:off x="771754" y="1609344"/>
            <a:ext cx="75895" cy="5516575"/>
          </a:xfrm>
          <a:prstGeom prst="rect">
            <a:avLst/>
          </a:prstGeom>
        </p:spPr>
      </p:pic>
      <p:sp>
        <p:nvSpPr>
          <p:cNvPr id="50" name="Shape 35"/>
          <p:cNvSpPr/>
          <p:nvPr/>
        </p:nvSpPr>
        <p:spPr>
          <a:xfrm>
            <a:off x="761695" y="7693762"/>
            <a:ext cx="75895" cy="75895"/>
          </a:xfrm>
          <a:prstGeom prst="ellipse">
            <a:avLst/>
          </a:prstGeom>
          <a:solidFill>
            <a:srgbClr val="2563EB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51" name="Text 36"/>
          <p:cNvSpPr txBox="1"/>
          <p:nvPr/>
        </p:nvSpPr>
        <p:spPr>
          <a:xfrm>
            <a:off x="914400" y="7655357"/>
            <a:ext cx="438912" cy="1527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86868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第40页</a:t>
            </a:r>
            <a:endParaRPr lang="en-US" sz="900" dirty="0"/>
          </a:p>
        </p:txBody>
      </p:sp>
      <p:sp>
        <p:nvSpPr>
          <p:cNvPr id="52" name="Text 37"/>
          <p:cNvSpPr txBox="1"/>
          <p:nvPr/>
        </p:nvSpPr>
        <p:spPr>
          <a:xfrm>
            <a:off x="9982505" y="7655357"/>
            <a:ext cx="771754" cy="1527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86868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信任资产构建</a:t>
            </a:r>
            <a:endParaRPr lang="en-US" sz="900" dirty="0"/>
          </a:p>
        </p:txBody>
      </p:sp>
      <p:sp>
        <p:nvSpPr>
          <p:cNvPr id="53" name="Text 38"/>
          <p:cNvSpPr txBox="1"/>
          <p:nvPr/>
        </p:nvSpPr>
        <p:spPr>
          <a:xfrm>
            <a:off x="10896905" y="7631582"/>
            <a:ext cx="609905" cy="20025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86868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启昌学堂</a:t>
            </a:r>
            <a:endParaRPr lang="en-US" sz="1000" dirty="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E0E0E0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AFC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-1904695" y="-1904695"/>
            <a:ext cx="8572500" cy="8572500"/>
          </a:xfrm>
          <a:prstGeom prst="rect">
            <a:avLst/>
          </a:prstGeom>
        </p:spPr>
      </p:pic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5524805" y="190195"/>
            <a:ext cx="8572500" cy="8572500"/>
          </a:xfrm>
          <a:prstGeom prst="rect">
            <a:avLst/>
          </a:prstGeom>
        </p:spPr>
      </p:pic>
      <p:pic>
        <p:nvPicPr>
          <p:cNvPr id="6" name="Image 2" descr="preencoded.png"/>
          <p:cNvPicPr>
            <a:picLocks noChangeAspect="1"/>
          </p:cNvPicPr>
          <p:nvPr/>
        </p:nvPicPr>
        <p:blipFill>
          <a:blip r:embed="rId3">
            <a:alphaModFix amt="70000"/>
          </a:blip>
          <a:srcRect l="-2" r="-2"/>
          <a:stretch>
            <a:fillRect/>
          </a:stretch>
        </p:blipFill>
        <p:spPr>
          <a:xfrm>
            <a:off x="1333195" y="571500"/>
            <a:ext cx="9525305" cy="5715000"/>
          </a:xfrm>
          <a:prstGeom prst="rect">
            <a:avLst/>
          </a:prstGeom>
        </p:spPr>
      </p:pic>
      <p:sp>
        <p:nvSpPr>
          <p:cNvPr id="7" name="Shape 2"/>
          <p:cNvSpPr/>
          <p:nvPr/>
        </p:nvSpPr>
        <p:spPr>
          <a:xfrm>
            <a:off x="476402" y="-952805"/>
            <a:ext cx="8591702" cy="8591702"/>
          </a:xfrm>
          <a:prstGeom prst="ellipse">
            <a:avLst/>
          </a:prstGeom>
          <a:noFill/>
          <a:ln w="12700">
            <a:solidFill>
              <a:srgbClr val="0071E3">
                <a:alpha val="4000"/>
              </a:srgbClr>
            </a:solidFill>
            <a:prstDash val="solid"/>
          </a:ln>
        </p:spPr>
      </p:sp>
      <p:sp>
        <p:nvSpPr>
          <p:cNvPr id="8" name="Shape 3"/>
          <p:cNvSpPr/>
          <p:nvPr/>
        </p:nvSpPr>
        <p:spPr>
          <a:xfrm>
            <a:off x="8382305" y="3524098"/>
            <a:ext cx="3829507" cy="3829507"/>
          </a:xfrm>
          <a:prstGeom prst="ellipse">
            <a:avLst/>
          </a:prstGeom>
          <a:noFill/>
          <a:ln w="12700">
            <a:solidFill>
              <a:srgbClr val="6366F1">
                <a:alpha val="10000"/>
              </a:srgbClr>
            </a:solidFill>
            <a:prstDash val="solid"/>
          </a:ln>
        </p:spPr>
      </p:sp>
      <p:sp>
        <p:nvSpPr>
          <p:cNvPr id="9" name="Shape 4"/>
          <p:cNvSpPr/>
          <p:nvPr/>
        </p:nvSpPr>
        <p:spPr>
          <a:xfrm>
            <a:off x="457200" y="495605"/>
            <a:ext cx="75895" cy="75895"/>
          </a:xfrm>
          <a:prstGeom prst="ellipse">
            <a:avLst/>
          </a:prstGeom>
          <a:solidFill>
            <a:srgbClr val="0071E3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0" name="Text 5"/>
          <p:cNvSpPr txBox="1"/>
          <p:nvPr/>
        </p:nvSpPr>
        <p:spPr>
          <a:xfrm>
            <a:off x="647395" y="457200"/>
            <a:ext cx="1336853" cy="1527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b="1" kern="0" spc="150" dirty="0">
                <a:solidFill>
                  <a:srgbClr val="9CA3A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Core Assets</a:t>
            </a:r>
            <a:endParaRPr lang="en-US" sz="1000" dirty="0"/>
          </a:p>
        </p:txBody>
      </p:sp>
      <p:sp>
        <p:nvSpPr>
          <p:cNvPr id="11" name="Text 6"/>
          <p:cNvSpPr txBox="1"/>
          <p:nvPr/>
        </p:nvSpPr>
        <p:spPr>
          <a:xfrm>
            <a:off x="1248156" y="2000707"/>
            <a:ext cx="9697212" cy="2563063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4200" b="1" kern="0" spc="-75" dirty="0">
                <a:solidFill>
                  <a:srgbClr val="1D1D1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 </a:t>
            </a:r>
            <a:r>
              <a:rPr lang="zh-CN" altLang="en-US" sz="4200" b="1" kern="0" spc="-75" dirty="0">
                <a:solidFill>
                  <a:srgbClr val="1D1D1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同频的环境是最好的</a:t>
            </a:r>
            <a:r>
              <a:rPr lang="zh-CN" altLang="en-US" sz="4200" b="1" kern="0" spc="-75" dirty="0">
                <a:solidFill>
                  <a:schemeClr val="accent6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风水</a:t>
            </a:r>
            <a:endParaRPr lang="zh-CN" altLang="en-US" sz="4200" b="1" kern="0" spc="-75" dirty="0">
              <a:solidFill>
                <a:srgbClr val="1D1D1F"/>
              </a:solidFill>
              <a:latin typeface="PingFang SC" pitchFamily="34" charset="0"/>
              <a:ea typeface="PingFang SC" pitchFamily="34" charset="-122"/>
              <a:cs typeface="PingFang SC" pitchFamily="34" charset="-120"/>
            </a:endParaRPr>
          </a:p>
          <a:p>
            <a:pPr marL="0" indent="0" algn="ctr">
              <a:buNone/>
            </a:pPr>
            <a:endParaRPr lang="zh-CN" altLang="en-US" sz="4200" b="1" kern="0" spc="-75" dirty="0">
              <a:solidFill>
                <a:srgbClr val="1D1D1F"/>
              </a:solidFill>
              <a:latin typeface="PingFang SC" pitchFamily="34" charset="0"/>
              <a:ea typeface="PingFang SC" pitchFamily="34" charset="-122"/>
              <a:cs typeface="PingFang SC" pitchFamily="34" charset="-120"/>
            </a:endParaRPr>
          </a:p>
          <a:p>
            <a:pPr marL="0" indent="0" algn="ctr">
              <a:buNone/>
            </a:pPr>
            <a:r>
              <a:rPr lang="zh-CN" altLang="en-US" sz="4200" b="1" kern="0" spc="-75" dirty="0">
                <a:solidFill>
                  <a:srgbClr val="1D1D1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优秀的伙伴是最好的</a:t>
            </a:r>
            <a:r>
              <a:rPr lang="zh-CN" altLang="en-US" sz="4200" b="1" kern="0" spc="-75" dirty="0">
                <a:solidFill>
                  <a:schemeClr val="accent6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滋养</a:t>
            </a:r>
            <a:endParaRPr lang="zh-CN" altLang="en-US" sz="4200" b="1" kern="0" spc="-75" dirty="0">
              <a:solidFill>
                <a:srgbClr val="1D1D1F"/>
              </a:solidFill>
              <a:latin typeface="PingFang SC" pitchFamily="34" charset="0"/>
              <a:ea typeface="PingFang SC" pitchFamily="34" charset="-122"/>
              <a:cs typeface="PingFang SC" pitchFamily="34" charset="-120"/>
            </a:endParaRPr>
          </a:p>
          <a:p>
            <a:pPr marL="0" indent="0" algn="ctr">
              <a:buNone/>
            </a:pPr>
            <a:r>
              <a:rPr lang="en-US" sz="4200" b="1" kern="0" spc="-75" dirty="0">
                <a:solidFill>
                  <a:srgbClr val="1D1D1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 </a:t>
            </a:r>
            <a:endParaRPr lang="en-US" sz="4200" dirty="0"/>
          </a:p>
        </p:txBody>
      </p:sp>
      <p:sp>
        <p:nvSpPr>
          <p:cNvPr id="12" name="Text 7"/>
          <p:cNvSpPr txBox="1"/>
          <p:nvPr/>
        </p:nvSpPr>
        <p:spPr>
          <a:xfrm>
            <a:off x="10397642" y="6286500"/>
            <a:ext cx="1337767" cy="1911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kern="0" spc="75" dirty="0">
                <a:solidFill>
                  <a:srgbClr val="86868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启昌学堂</a:t>
            </a:r>
            <a:endParaRPr lang="en-US" sz="1000" dirty="0"/>
          </a:p>
        </p:txBody>
      </p:sp>
      <p:sp>
        <p:nvSpPr>
          <p:cNvPr id="13" name="Text 8"/>
          <p:cNvSpPr txBox="1"/>
          <p:nvPr/>
        </p:nvSpPr>
        <p:spPr>
          <a:xfrm>
            <a:off x="457200" y="6286500"/>
            <a:ext cx="1095451" cy="1911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kern="0" spc="75" dirty="0">
                <a:solidFill>
                  <a:srgbClr val="86868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第 38 页</a:t>
            </a:r>
            <a:endParaRPr lang="en-US" sz="1000" dirty="0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E0E0E0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AFC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0" y="0"/>
            <a:ext cx="8572500" cy="6858000"/>
          </a:xfrm>
          <a:prstGeom prst="rect">
            <a:avLst/>
          </a:prstGeom>
        </p:spPr>
      </p:pic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2"/>
          <a:srcRect t="-2" b="-2"/>
          <a:stretch>
            <a:fillRect/>
          </a:stretch>
        </p:blipFill>
        <p:spPr>
          <a:xfrm>
            <a:off x="3619195" y="190195"/>
            <a:ext cx="8572500" cy="6667805"/>
          </a:xfrm>
          <a:prstGeom prst="rect">
            <a:avLst/>
          </a:prstGeom>
        </p:spPr>
      </p:pic>
      <p:sp>
        <p:nvSpPr>
          <p:cNvPr id="6" name="Shape 2"/>
          <p:cNvSpPr/>
          <p:nvPr/>
        </p:nvSpPr>
        <p:spPr>
          <a:xfrm>
            <a:off x="457200" y="495605"/>
            <a:ext cx="75895" cy="75895"/>
          </a:xfrm>
          <a:prstGeom prst="ellipse">
            <a:avLst/>
          </a:prstGeom>
          <a:solidFill>
            <a:srgbClr val="0071E3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7" name="Text 3"/>
          <p:cNvSpPr txBox="1"/>
          <p:nvPr/>
        </p:nvSpPr>
        <p:spPr>
          <a:xfrm>
            <a:off x="647395" y="457200"/>
            <a:ext cx="2348179" cy="1527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b="1" kern="0" spc="150" dirty="0">
                <a:solidFill>
                  <a:srgbClr val="9CA3A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TECHNOLOGY REVOLUTION</a:t>
            </a:r>
            <a:endParaRPr lang="en-US" sz="1000" dirty="0"/>
          </a:p>
        </p:txBody>
      </p:sp>
      <p:sp>
        <p:nvSpPr>
          <p:cNvPr id="8" name="Text 4"/>
          <p:cNvSpPr txBox="1"/>
          <p:nvPr/>
        </p:nvSpPr>
        <p:spPr>
          <a:xfrm>
            <a:off x="914400" y="2095805"/>
            <a:ext cx="11000232" cy="734263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4800" b="1" kern="0" spc="-75" dirty="0">
                <a:solidFill>
                  <a:srgbClr val="1D1D1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 AI是</a:t>
            </a:r>
            <a:r>
              <a:rPr lang="en-US" sz="4800" b="1" kern="0" spc="-75" dirty="0">
                <a:solidFill>
                  <a:srgbClr val="0071E3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有史以来最重要</a:t>
            </a:r>
            <a:r>
              <a:rPr lang="en-US" sz="4800" b="1" kern="0" spc="-75" dirty="0">
                <a:solidFill>
                  <a:srgbClr val="1D1D1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的技术革命 </a:t>
            </a:r>
            <a:endParaRPr lang="en-US" sz="4800" dirty="0"/>
          </a:p>
        </p:txBody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 r:embed="rId3"/>
          <a:srcRect t="-201" b="-201"/>
          <a:stretch>
            <a:fillRect/>
          </a:stretch>
        </p:blipFill>
        <p:spPr>
          <a:xfrm>
            <a:off x="914400" y="3905402"/>
            <a:ext cx="75895" cy="571500"/>
          </a:xfrm>
          <a:prstGeom prst="rect">
            <a:avLst/>
          </a:prstGeom>
        </p:spPr>
      </p:pic>
      <p:sp>
        <p:nvSpPr>
          <p:cNvPr id="10" name="Text 5"/>
          <p:cNvSpPr txBox="1"/>
          <p:nvPr/>
        </p:nvSpPr>
        <p:spPr>
          <a:xfrm>
            <a:off x="1295705" y="3810305"/>
            <a:ext cx="8477402" cy="981151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400" kern="0" spc="38" dirty="0">
                <a:solidFill>
                  <a:srgbClr val="374151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 这不仅仅是一次生产力工具的升级，</a:t>
            </a:r>
            <a:endParaRPr lang="en-US" sz="2400" dirty="0"/>
          </a:p>
          <a:p>
            <a:pPr marL="0" indent="0" algn="l">
              <a:buNone/>
            </a:pPr>
            <a:r>
              <a:rPr lang="en-US" sz="2400" kern="0" spc="38" dirty="0">
                <a:solidFill>
                  <a:srgbClr val="374151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更是对人类</a:t>
            </a:r>
            <a:r>
              <a:rPr lang="zh-CN" altLang="en-US" sz="2400" kern="0" spc="38" dirty="0">
                <a:solidFill>
                  <a:srgbClr val="374151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财富创造</a:t>
            </a:r>
            <a:r>
              <a:rPr lang="en-US" sz="2400" kern="0" spc="38" dirty="0">
                <a:solidFill>
                  <a:srgbClr val="374151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、</a:t>
            </a:r>
            <a:r>
              <a:rPr lang="zh-CN" altLang="en-US" sz="2400" kern="0" spc="38" dirty="0">
                <a:solidFill>
                  <a:srgbClr val="374151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资源分配</a:t>
            </a:r>
            <a:r>
              <a:rPr lang="en-US" sz="2400" kern="0" spc="38" dirty="0">
                <a:solidFill>
                  <a:srgbClr val="374151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和</a:t>
            </a:r>
            <a:r>
              <a:rPr lang="zh-CN" altLang="en-US" sz="2400" kern="0" spc="38" dirty="0">
                <a:solidFill>
                  <a:srgbClr val="374151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生活</a:t>
            </a:r>
            <a:r>
              <a:rPr lang="en-US" sz="2400" kern="0" spc="38" dirty="0">
                <a:solidFill>
                  <a:srgbClr val="374151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方式的彻底重构。 </a:t>
            </a:r>
            <a:endParaRPr lang="en-US" sz="2400" dirty="0"/>
          </a:p>
        </p:txBody>
      </p:sp>
      <p:sp>
        <p:nvSpPr>
          <p:cNvPr id="11" name="Text 6"/>
          <p:cNvSpPr txBox="1"/>
          <p:nvPr/>
        </p:nvSpPr>
        <p:spPr>
          <a:xfrm>
            <a:off x="10191902" y="6286500"/>
            <a:ext cx="1543507" cy="1911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kern="0" spc="75" dirty="0">
                <a:solidFill>
                  <a:srgbClr val="86868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启昌学堂</a:t>
            </a:r>
            <a:endParaRPr lang="en-US" sz="1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E0E0E0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AFC"/>
          </a:solidFill>
          <a:ln w="12700">
            <a:solidFill>
              <a:srgbClr val="FFFFFF">
                <a:alpha val="0"/>
              </a:srgbClr>
            </a:solidFill>
            <a:prstDash val="solid"/>
          </a:ln>
          <a:effectLst>
            <a:outerShdw blurRad="63500" dist="38100" dir="16200000" algn="bl" rotWithShape="0">
              <a:srgbClr val="000000">
                <a:alpha val="10000"/>
              </a:srgbClr>
            </a:outerShdw>
          </a:effectLst>
        </p:spPr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1">
            <a:alphaModFix amt="90000"/>
          </a:blip>
          <a:srcRect/>
          <a:stretch>
            <a:fillRect/>
          </a:stretch>
        </p:blipFill>
        <p:spPr>
          <a:xfrm>
            <a:off x="381305" y="-2857500"/>
            <a:ext cx="11430000" cy="9715500"/>
          </a:xfrm>
          <a:prstGeom prst="rect">
            <a:avLst/>
          </a:prstGeom>
        </p:spPr>
      </p:pic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2">
            <a:alphaModFix amt="80000"/>
          </a:blip>
          <a:srcRect t="-4" b="-4"/>
          <a:stretch>
            <a:fillRect/>
          </a:stretch>
        </p:blipFill>
        <p:spPr>
          <a:xfrm>
            <a:off x="381305" y="3047695"/>
            <a:ext cx="11430000" cy="3810305"/>
          </a:xfrm>
          <a:prstGeom prst="rect">
            <a:avLst/>
          </a:prstGeom>
        </p:spPr>
      </p:pic>
      <p:sp>
        <p:nvSpPr>
          <p:cNvPr id="6" name="Text 2"/>
          <p:cNvSpPr txBox="1"/>
          <p:nvPr/>
        </p:nvSpPr>
        <p:spPr>
          <a:xfrm>
            <a:off x="228600" y="2857500"/>
            <a:ext cx="11735410" cy="829361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5400" b="1" kern="0" spc="108" dirty="0">
                <a:solidFill>
                  <a:srgbClr val="1D1D1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你人生最值钱的资产是什么？</a:t>
            </a:r>
            <a:endParaRPr lang="en-US" sz="5400" dirty="0"/>
          </a:p>
        </p:txBody>
      </p:sp>
      <p:sp>
        <p:nvSpPr>
          <p:cNvPr id="7" name="Text 3"/>
          <p:cNvSpPr txBox="1"/>
          <p:nvPr/>
        </p:nvSpPr>
        <p:spPr>
          <a:xfrm>
            <a:off x="381305" y="6286500"/>
            <a:ext cx="1314907" cy="1527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1D1D1F">
                    <a:alpha val="40000"/>
                  </a:srgbClr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04</a:t>
            </a:r>
            <a:endParaRPr lang="en-US" sz="1000" dirty="0"/>
          </a:p>
        </p:txBody>
      </p:sp>
      <p:sp>
        <p:nvSpPr>
          <p:cNvPr id="8" name="Text 4"/>
          <p:cNvSpPr txBox="1"/>
          <p:nvPr/>
        </p:nvSpPr>
        <p:spPr>
          <a:xfrm>
            <a:off x="10371125" y="6286500"/>
            <a:ext cx="1440180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200" dirty="0">
                <a:solidFill>
                  <a:srgbClr val="86868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启昌学堂</a:t>
            </a:r>
            <a:endParaRPr lang="en-US" sz="1200" dirty="0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E0E0E0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A"/>
          </a:solidFill>
          <a:ln w="12700">
            <a:solidFill>
              <a:srgbClr val="FFFFFF">
                <a:alpha val="0"/>
              </a:srgbClr>
            </a:solidFill>
            <a:prstDash val="solid"/>
          </a:ln>
          <a:effectLst>
            <a:outerShdw blurRad="63500" dist="38100" dir="16200000" algn="bl" rotWithShape="0">
              <a:srgbClr val="000000">
                <a:alpha val="10000"/>
              </a:srgbClr>
            </a:outerShdw>
          </a:effectLst>
        </p:spPr>
      </p:sp>
      <p:sp>
        <p:nvSpPr>
          <p:cNvPr id="4" name="Shape 2"/>
          <p:cNvSpPr/>
          <p:nvPr/>
        </p:nvSpPr>
        <p:spPr>
          <a:xfrm>
            <a:off x="609905" y="437998"/>
            <a:ext cx="75895" cy="75895"/>
          </a:xfrm>
          <a:prstGeom prst="ellipse">
            <a:avLst/>
          </a:prstGeom>
          <a:solidFill>
            <a:srgbClr val="0071E3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5" name="Text 3"/>
          <p:cNvSpPr txBox="1"/>
          <p:nvPr/>
        </p:nvSpPr>
        <p:spPr>
          <a:xfrm>
            <a:off x="800100" y="381305"/>
            <a:ext cx="1382573" cy="1911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b="1" kern="0" spc="150" dirty="0">
                <a:solidFill>
                  <a:srgbClr val="0071E3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AI COMPANION</a:t>
            </a:r>
            <a:endParaRPr lang="en-US" sz="1000" dirty="0"/>
          </a:p>
        </p:txBody>
      </p:sp>
      <p:sp>
        <p:nvSpPr>
          <p:cNvPr id="6" name="Text 4"/>
          <p:cNvSpPr txBox="1"/>
          <p:nvPr/>
        </p:nvSpPr>
        <p:spPr>
          <a:xfrm>
            <a:off x="10468966" y="381305"/>
            <a:ext cx="1257300" cy="1911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86868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增值资产 · AI赋能</a:t>
            </a:r>
            <a:endParaRPr lang="en-US" sz="1000" dirty="0"/>
          </a:p>
        </p:txBody>
      </p:sp>
      <p:sp>
        <p:nvSpPr>
          <p:cNvPr id="7" name="Text 5"/>
          <p:cNvSpPr txBox="1"/>
          <p:nvPr/>
        </p:nvSpPr>
        <p:spPr>
          <a:xfrm>
            <a:off x="609905" y="685800"/>
            <a:ext cx="11278210" cy="505663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300" b="1" dirty="0">
                <a:solidFill>
                  <a:srgbClr val="1D1D1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AI陪伴成长</a:t>
            </a:r>
            <a:endParaRPr lang="en-US" sz="3300" dirty="0"/>
          </a:p>
        </p:txBody>
      </p:sp>
      <p:sp>
        <p:nvSpPr>
          <p:cNvPr id="8" name="Text 6"/>
          <p:cNvSpPr txBox="1"/>
          <p:nvPr/>
        </p:nvSpPr>
        <p:spPr>
          <a:xfrm>
            <a:off x="609905" y="1264615"/>
            <a:ext cx="11163910" cy="277063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86868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接下来的三年，AI会是私董会重点陪伴大家成长的另外一条线</a:t>
            </a:r>
            <a:endParaRPr lang="en-US" sz="1500" dirty="0"/>
          </a:p>
        </p:txBody>
      </p:sp>
      <p:pic>
        <p:nvPicPr>
          <p:cNvPr id="9" name="Image 0" descr="preencoded.png"/>
          <p:cNvPicPr>
            <a:picLocks noChangeAspect="1"/>
          </p:cNvPicPr>
          <p:nvPr/>
        </p:nvPicPr>
        <p:blipFill>
          <a:blip r:embed="rId1"/>
          <a:srcRect t="-2" b="-2"/>
          <a:stretch>
            <a:fillRect/>
          </a:stretch>
        </p:blipFill>
        <p:spPr>
          <a:xfrm>
            <a:off x="609905" y="1714500"/>
            <a:ext cx="10972800" cy="4476902"/>
          </a:xfrm>
          <a:prstGeom prst="rect">
            <a:avLst/>
          </a:prstGeom>
        </p:spPr>
      </p:pic>
      <p:pic>
        <p:nvPicPr>
          <p:cNvPr id="10" name="Image 1" descr="preencoded.png"/>
          <p:cNvPicPr>
            <a:picLocks noChangeAspect="1"/>
          </p:cNvPicPr>
          <p:nvPr/>
        </p:nvPicPr>
        <p:blipFill>
          <a:blip r:embed="rId2"/>
          <a:srcRect t="-201" b="-201"/>
          <a:stretch>
            <a:fillRect/>
          </a:stretch>
        </p:blipFill>
        <p:spPr>
          <a:xfrm>
            <a:off x="619049" y="1723644"/>
            <a:ext cx="75895" cy="4457700"/>
          </a:xfrm>
          <a:prstGeom prst="rect">
            <a:avLst/>
          </a:prstGeom>
        </p:spPr>
      </p:pic>
      <p:sp>
        <p:nvSpPr>
          <p:cNvPr id="11" name="Shape 7"/>
          <p:cNvSpPr/>
          <p:nvPr/>
        </p:nvSpPr>
        <p:spPr>
          <a:xfrm>
            <a:off x="1257300" y="2238451"/>
            <a:ext cx="418795" cy="418795"/>
          </a:xfrm>
          <a:prstGeom prst="roundRect">
            <a:avLst>
              <a:gd name="adj" fmla="val 119095"/>
            </a:avLst>
          </a:prstGeom>
          <a:solidFill>
            <a:srgbClr val="F0F7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12" name="Image 2" descr="preencoded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380744" y="2361895"/>
            <a:ext cx="171907" cy="171907"/>
          </a:xfrm>
          <a:prstGeom prst="rect">
            <a:avLst/>
          </a:prstGeom>
        </p:spPr>
      </p:pic>
      <p:sp>
        <p:nvSpPr>
          <p:cNvPr id="13" name="Text 8"/>
          <p:cNvSpPr txBox="1"/>
          <p:nvPr/>
        </p:nvSpPr>
        <p:spPr>
          <a:xfrm>
            <a:off x="1828800" y="2238451"/>
            <a:ext cx="4677156" cy="277063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1D1D1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当前的AI合伙人训练营</a:t>
            </a:r>
            <a:endParaRPr lang="en-US" sz="1500" dirty="0"/>
          </a:p>
        </p:txBody>
      </p:sp>
      <p:sp>
        <p:nvSpPr>
          <p:cNvPr id="14" name="Text 9"/>
          <p:cNvSpPr txBox="1"/>
          <p:nvPr/>
        </p:nvSpPr>
        <p:spPr>
          <a:xfrm>
            <a:off x="1828800" y="2572207"/>
            <a:ext cx="4872838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86868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作为 1.0 的学习方案，帮助大家建立基础的 AI 认知 and 应用能力。</a:t>
            </a:r>
            <a:endParaRPr lang="en-US" sz="1200" dirty="0"/>
          </a:p>
        </p:txBody>
      </p:sp>
      <p:sp>
        <p:nvSpPr>
          <p:cNvPr id="15" name="Shape 10"/>
          <p:cNvSpPr/>
          <p:nvPr/>
        </p:nvSpPr>
        <p:spPr>
          <a:xfrm>
            <a:off x="1257300" y="3191256"/>
            <a:ext cx="418795" cy="418795"/>
          </a:xfrm>
          <a:prstGeom prst="roundRect">
            <a:avLst>
              <a:gd name="adj" fmla="val 119095"/>
            </a:avLst>
          </a:prstGeom>
          <a:solidFill>
            <a:srgbClr val="F0F7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16" name="Image 3" descr="preencoded.pn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1380744" y="3314700"/>
            <a:ext cx="171907" cy="171907"/>
          </a:xfrm>
          <a:prstGeom prst="rect">
            <a:avLst/>
          </a:prstGeom>
        </p:spPr>
      </p:pic>
      <p:sp>
        <p:nvSpPr>
          <p:cNvPr id="17" name="Text 11"/>
          <p:cNvSpPr txBox="1"/>
          <p:nvPr/>
        </p:nvSpPr>
        <p:spPr>
          <a:xfrm>
            <a:off x="1828800" y="3191256"/>
            <a:ext cx="4210812" cy="295351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1D1D1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AI合伙人高阶训练营 </a:t>
            </a:r>
            <a:r>
              <a:rPr lang="en-US" sz="900" b="1" dirty="0">
                <a:solidFill>
                  <a:srgbClr val="2E7D32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对私董免费</a:t>
            </a:r>
            <a:endParaRPr lang="en-US" sz="1500" dirty="0"/>
          </a:p>
        </p:txBody>
      </p:sp>
      <p:sp>
        <p:nvSpPr>
          <p:cNvPr id="18" name="Text 12"/>
          <p:cNvSpPr txBox="1"/>
          <p:nvPr/>
        </p:nvSpPr>
        <p:spPr>
          <a:xfrm>
            <a:off x="1828800" y="3534156"/>
            <a:ext cx="4210812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86868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深入探索进阶玩法，掌握更强大的 AI 工具和自动化工作流。</a:t>
            </a:r>
            <a:endParaRPr lang="en-US" sz="1200" dirty="0"/>
          </a:p>
        </p:txBody>
      </p:sp>
      <p:sp>
        <p:nvSpPr>
          <p:cNvPr id="19" name="Shape 13"/>
          <p:cNvSpPr/>
          <p:nvPr/>
        </p:nvSpPr>
        <p:spPr>
          <a:xfrm>
            <a:off x="1257300" y="4143146"/>
            <a:ext cx="418795" cy="418795"/>
          </a:xfrm>
          <a:prstGeom prst="roundRect">
            <a:avLst>
              <a:gd name="adj" fmla="val 119095"/>
            </a:avLst>
          </a:prstGeom>
          <a:solidFill>
            <a:srgbClr val="F0F7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20" name="Image 4" descr="preencoded.png"/>
          <p:cNvPicPr>
            <a:picLocks noChangeAspect="1"/>
          </p:cNvPicPr>
          <p:nvPr/>
        </p:nvPicPr>
        <p:blipFill>
          <a:blip r:embed="rId5"/>
          <a:srcRect l="-1064" r="-1064"/>
          <a:stretch>
            <a:fillRect/>
          </a:stretch>
        </p:blipFill>
        <p:spPr>
          <a:xfrm>
            <a:off x="1356970" y="4267505"/>
            <a:ext cx="219456" cy="171907"/>
          </a:xfrm>
          <a:prstGeom prst="rect">
            <a:avLst/>
          </a:prstGeom>
        </p:spPr>
      </p:pic>
      <p:sp>
        <p:nvSpPr>
          <p:cNvPr id="21" name="Text 14"/>
          <p:cNvSpPr txBox="1"/>
          <p:nvPr/>
        </p:nvSpPr>
        <p:spPr>
          <a:xfrm>
            <a:off x="1828800" y="4143146"/>
            <a:ext cx="5324551" cy="295351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1D1D1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私董会AI</a:t>
            </a:r>
            <a:r>
              <a:rPr lang="zh-CN" altLang="en-US" sz="1500" b="1" dirty="0">
                <a:solidFill>
                  <a:srgbClr val="1D1D1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创造者</a:t>
            </a:r>
            <a:r>
              <a:rPr lang="en-US" sz="1500" b="1" dirty="0">
                <a:solidFill>
                  <a:srgbClr val="1D1D1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实践社群 </a:t>
            </a:r>
            <a:r>
              <a:rPr lang="en-US" sz="900" b="1" dirty="0">
                <a:solidFill>
                  <a:srgbClr val="2E7D32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对私董免费</a:t>
            </a:r>
            <a:endParaRPr lang="en-US" sz="1500" dirty="0"/>
          </a:p>
        </p:txBody>
      </p:sp>
      <p:sp>
        <p:nvSpPr>
          <p:cNvPr id="22" name="Text 15"/>
          <p:cNvSpPr txBox="1"/>
          <p:nvPr/>
        </p:nvSpPr>
        <p:spPr>
          <a:xfrm>
            <a:off x="1828800" y="4486910"/>
            <a:ext cx="5715000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86868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鼓励大家去用 Claude Code 和openclaw，从零开始体验编程</a:t>
            </a:r>
            <a:r>
              <a:rPr lang="zh-CN" altLang="en-US" sz="1200" dirty="0">
                <a:solidFill>
                  <a:srgbClr val="86868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和创造</a:t>
            </a:r>
            <a:r>
              <a:rPr lang="en-US" sz="1200" dirty="0">
                <a:solidFill>
                  <a:srgbClr val="86868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带来的飞跃。</a:t>
            </a:r>
            <a:endParaRPr lang="en-US" sz="1200" dirty="0"/>
          </a:p>
        </p:txBody>
      </p:sp>
      <p:sp>
        <p:nvSpPr>
          <p:cNvPr id="23" name="Shape 16"/>
          <p:cNvSpPr/>
          <p:nvPr/>
        </p:nvSpPr>
        <p:spPr>
          <a:xfrm>
            <a:off x="1190549" y="5357470"/>
            <a:ext cx="381305" cy="381305"/>
          </a:xfrm>
          <a:prstGeom prst="ellipse">
            <a:avLst/>
          </a:prstGeom>
          <a:solidFill>
            <a:srgbClr val="CCE4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24" name="Image 5" descr="preencoded.png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1285646" y="5453482"/>
            <a:ext cx="190195" cy="190195"/>
          </a:xfrm>
          <a:prstGeom prst="rect">
            <a:avLst/>
          </a:prstGeom>
        </p:spPr>
      </p:pic>
      <p:sp>
        <p:nvSpPr>
          <p:cNvPr id="25" name="Text 17"/>
          <p:cNvSpPr txBox="1"/>
          <p:nvPr/>
        </p:nvSpPr>
        <p:spPr>
          <a:xfrm>
            <a:off x="1723644" y="5324551"/>
            <a:ext cx="9468612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1D1D1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核心目标</a:t>
            </a:r>
            <a:endParaRPr lang="en-US" sz="1200" dirty="0"/>
          </a:p>
        </p:txBody>
      </p:sp>
      <p:sp>
        <p:nvSpPr>
          <p:cNvPr id="26" name="Text 18"/>
          <p:cNvSpPr txBox="1"/>
          <p:nvPr/>
        </p:nvSpPr>
        <p:spPr>
          <a:xfrm>
            <a:off x="1723644" y="5572354"/>
            <a:ext cx="9468612" cy="20025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dirty="0">
                <a:solidFill>
                  <a:srgbClr val="86868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我们会跟大家分享如何在 AI 时代提升工作效率、生命质量以及幸福度。</a:t>
            </a:r>
            <a:endParaRPr lang="en-US" sz="1100" dirty="0"/>
          </a:p>
        </p:txBody>
      </p:sp>
      <p:sp>
        <p:nvSpPr>
          <p:cNvPr id="27" name="Shape 19"/>
          <p:cNvSpPr/>
          <p:nvPr/>
        </p:nvSpPr>
        <p:spPr>
          <a:xfrm>
            <a:off x="609905" y="6439205"/>
            <a:ext cx="75895" cy="75895"/>
          </a:xfrm>
          <a:prstGeom prst="ellipse">
            <a:avLst/>
          </a:prstGeom>
          <a:solidFill>
            <a:srgbClr val="0071E3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28" name="Text 20"/>
          <p:cNvSpPr txBox="1"/>
          <p:nvPr/>
        </p:nvSpPr>
        <p:spPr>
          <a:xfrm>
            <a:off x="761695" y="6396228"/>
            <a:ext cx="556870" cy="162763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86868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第 41 页</a:t>
            </a:r>
            <a:endParaRPr lang="en-US" sz="900" dirty="0"/>
          </a:p>
        </p:txBody>
      </p:sp>
      <p:sp>
        <p:nvSpPr>
          <p:cNvPr id="29" name="Text 21"/>
          <p:cNvSpPr txBox="1"/>
          <p:nvPr/>
        </p:nvSpPr>
        <p:spPr>
          <a:xfrm>
            <a:off x="10972800" y="6381598"/>
            <a:ext cx="685800" cy="1911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b="1" kern="0" spc="150" dirty="0">
                <a:solidFill>
                  <a:srgbClr val="1E3A8A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启昌学堂</a:t>
            </a:r>
            <a:endParaRPr lang="en-US" sz="1000" dirty="0"/>
          </a:p>
        </p:txBody>
      </p:sp>
      <p:pic>
        <p:nvPicPr>
          <p:cNvPr id="30" name="Image 6" descr="preencoded.png"/>
          <p:cNvPicPr>
            <a:picLocks noChangeAspect="1"/>
          </p:cNvPicPr>
          <p:nvPr/>
        </p:nvPicPr>
        <p:blipFill>
          <a:blip r:embed="rId7">
            <a:alphaModFix amt="70000"/>
          </a:blip>
          <a:srcRect/>
          <a:stretch>
            <a:fillRect/>
          </a:stretch>
        </p:blipFill>
        <p:spPr>
          <a:xfrm>
            <a:off x="8382305" y="-1904695"/>
            <a:ext cx="5715000" cy="5715000"/>
          </a:xfrm>
          <a:prstGeom prst="rect">
            <a:avLst/>
          </a:prstGeom>
        </p:spPr>
      </p:pic>
      <p:sp>
        <p:nvSpPr>
          <p:cNvPr id="32" name="Shape 22"/>
          <p:cNvSpPr/>
          <p:nvPr/>
        </p:nvSpPr>
        <p:spPr>
          <a:xfrm>
            <a:off x="8820302" y="952805"/>
            <a:ext cx="4800600" cy="4800600"/>
          </a:xfrm>
          <a:prstGeom prst="ellipse">
            <a:avLst/>
          </a:prstGeom>
          <a:noFill/>
          <a:ln w="25400">
            <a:solidFill>
              <a:srgbClr val="0071E3">
                <a:alpha val="5000"/>
              </a:srgbClr>
            </a:solidFill>
            <a:prstDash val="solid"/>
          </a:ln>
        </p:spPr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E0E0E0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AFC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-1904695" y="-1904695"/>
            <a:ext cx="8572500" cy="8572500"/>
          </a:xfrm>
          <a:prstGeom prst="rect">
            <a:avLst/>
          </a:prstGeom>
        </p:spPr>
      </p:pic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5524805" y="190195"/>
            <a:ext cx="8572500" cy="8572500"/>
          </a:xfrm>
          <a:prstGeom prst="rect">
            <a:avLst/>
          </a:prstGeom>
        </p:spPr>
      </p:pic>
      <p:pic>
        <p:nvPicPr>
          <p:cNvPr id="6" name="Image 2" descr="preencoded.png"/>
          <p:cNvPicPr>
            <a:picLocks noChangeAspect="1"/>
          </p:cNvPicPr>
          <p:nvPr/>
        </p:nvPicPr>
        <p:blipFill>
          <a:blip r:embed="rId3">
            <a:alphaModFix amt="70000"/>
          </a:blip>
          <a:srcRect/>
          <a:stretch>
            <a:fillRect/>
          </a:stretch>
        </p:blipFill>
        <p:spPr>
          <a:xfrm>
            <a:off x="3238805" y="571500"/>
            <a:ext cx="5715000" cy="5715000"/>
          </a:xfrm>
          <a:prstGeom prst="rect">
            <a:avLst/>
          </a:prstGeom>
        </p:spPr>
      </p:pic>
      <p:sp>
        <p:nvSpPr>
          <p:cNvPr id="7" name="Shape 2"/>
          <p:cNvSpPr/>
          <p:nvPr/>
        </p:nvSpPr>
        <p:spPr>
          <a:xfrm>
            <a:off x="476402" y="-952805"/>
            <a:ext cx="8591702" cy="8591702"/>
          </a:xfrm>
          <a:prstGeom prst="ellipse">
            <a:avLst/>
          </a:prstGeom>
          <a:noFill/>
          <a:ln w="12700">
            <a:solidFill>
              <a:srgbClr val="0071E3">
                <a:alpha val="4000"/>
              </a:srgbClr>
            </a:solidFill>
            <a:prstDash val="solid"/>
          </a:ln>
        </p:spPr>
      </p:sp>
      <p:sp>
        <p:nvSpPr>
          <p:cNvPr id="8" name="Shape 3"/>
          <p:cNvSpPr/>
          <p:nvPr/>
        </p:nvSpPr>
        <p:spPr>
          <a:xfrm>
            <a:off x="8382305" y="3524098"/>
            <a:ext cx="3829507" cy="3353105"/>
          </a:xfrm>
          <a:prstGeom prst="roundRect">
            <a:avLst>
              <a:gd name="adj" fmla="val 27270"/>
            </a:avLst>
          </a:prstGeom>
          <a:noFill/>
          <a:ln w="12700">
            <a:solidFill>
              <a:srgbClr val="6366F1">
                <a:alpha val="10000"/>
              </a:srgbClr>
            </a:solidFill>
            <a:prstDash val="solid"/>
          </a:ln>
        </p:spPr>
      </p:sp>
      <p:pic>
        <p:nvPicPr>
          <p:cNvPr id="9" name="Image 3" descr="preencoded.png"/>
          <p:cNvPicPr>
            <a:picLocks noChangeAspect="1"/>
          </p:cNvPicPr>
          <p:nvPr/>
        </p:nvPicPr>
        <p:blipFill>
          <a:blip r:embed="rId4">
            <a:alphaModFix amt="4000"/>
          </a:blip>
          <a:srcRect/>
          <a:stretch>
            <a:fillRect/>
          </a:stretch>
        </p:blipFill>
        <p:spPr>
          <a:xfrm>
            <a:off x="7905902" y="2857500"/>
            <a:ext cx="3429000" cy="3429000"/>
          </a:xfrm>
          <a:prstGeom prst="rect">
            <a:avLst/>
          </a:prstGeom>
        </p:spPr>
      </p:pic>
      <p:sp>
        <p:nvSpPr>
          <p:cNvPr id="10" name="Shape 4"/>
          <p:cNvSpPr/>
          <p:nvPr/>
        </p:nvSpPr>
        <p:spPr>
          <a:xfrm>
            <a:off x="457200" y="495605"/>
            <a:ext cx="75895" cy="75895"/>
          </a:xfrm>
          <a:prstGeom prst="ellipse">
            <a:avLst/>
          </a:prstGeom>
          <a:solidFill>
            <a:srgbClr val="0071E3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1" name="Text 5"/>
          <p:cNvSpPr txBox="1"/>
          <p:nvPr/>
        </p:nvSpPr>
        <p:spPr>
          <a:xfrm>
            <a:off x="647395" y="457200"/>
            <a:ext cx="1380744" cy="1527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b="1" kern="0" spc="150" dirty="0">
                <a:solidFill>
                  <a:srgbClr val="9CA3A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PRICING PLAN</a:t>
            </a:r>
            <a:endParaRPr lang="en-US" sz="1000" dirty="0"/>
          </a:p>
        </p:txBody>
      </p:sp>
      <p:sp>
        <p:nvSpPr>
          <p:cNvPr id="12" name="Text 6"/>
          <p:cNvSpPr txBox="1"/>
          <p:nvPr/>
        </p:nvSpPr>
        <p:spPr>
          <a:xfrm>
            <a:off x="914400" y="1333195"/>
            <a:ext cx="9829800" cy="6483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4200" b="1" kern="0" spc="-75" dirty="0">
                <a:solidFill>
                  <a:srgbClr val="1D1D1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 私董会</a:t>
            </a:r>
            <a:r>
              <a:rPr lang="zh-CN" altLang="en-US" sz="4200" b="1" kern="0" spc="-75" dirty="0">
                <a:solidFill>
                  <a:srgbClr val="1D1D1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面对</a:t>
            </a:r>
            <a:r>
              <a:rPr lang="en-US" altLang="zh-CN" sz="4200" b="1" kern="0" spc="-75" dirty="0">
                <a:solidFill>
                  <a:srgbClr val="1D1D1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AI</a:t>
            </a:r>
            <a:r>
              <a:rPr lang="zh-CN" altLang="en-US" sz="4200" b="1" kern="0" spc="-75" dirty="0">
                <a:solidFill>
                  <a:srgbClr val="1D1D1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合伙人训练营的特别</a:t>
            </a:r>
            <a:r>
              <a:rPr lang="zh-CN" altLang="en-US" sz="4200" b="1" kern="0" spc="-75" dirty="0">
                <a:solidFill>
                  <a:srgbClr val="1D1D1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福利</a:t>
            </a:r>
            <a:endParaRPr lang="zh-CN" altLang="en-US" sz="4200" b="1" kern="0" spc="-75" dirty="0">
              <a:solidFill>
                <a:srgbClr val="1D1D1F"/>
              </a:solidFill>
              <a:latin typeface="PingFang SC" pitchFamily="34" charset="0"/>
              <a:ea typeface="PingFang SC" pitchFamily="34" charset="-122"/>
              <a:cs typeface="PingFang SC" pitchFamily="34" charset="-120"/>
            </a:endParaRPr>
          </a:p>
        </p:txBody>
      </p:sp>
      <p:sp>
        <p:nvSpPr>
          <p:cNvPr id="13" name="Text 7"/>
          <p:cNvSpPr txBox="1"/>
          <p:nvPr/>
        </p:nvSpPr>
        <p:spPr>
          <a:xfrm>
            <a:off x="914400" y="2476195"/>
            <a:ext cx="10401300" cy="43891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400" b="1" kern="0" spc="75" dirty="0">
                <a:solidFill>
                  <a:srgbClr val="DC2626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⚠️ 马上涨价到 25,000 元</a:t>
            </a:r>
            <a:endParaRPr lang="en-US" sz="2400" dirty="0"/>
          </a:p>
        </p:txBody>
      </p:sp>
      <p:sp>
        <p:nvSpPr>
          <p:cNvPr id="14" name="Text 8"/>
          <p:cNvSpPr txBox="1"/>
          <p:nvPr/>
        </p:nvSpPr>
        <p:spPr>
          <a:xfrm>
            <a:off x="914400" y="3029585"/>
            <a:ext cx="5181600" cy="97218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000" b="1" dirty="0">
                <a:solidFill>
                  <a:srgbClr val="1D1D1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 现在只需 </a:t>
            </a:r>
            <a:r>
              <a:rPr lang="en-US" sz="6600" b="1" dirty="0">
                <a:solidFill>
                  <a:srgbClr val="0071E3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23,800</a:t>
            </a:r>
            <a:r>
              <a:rPr lang="en-US" sz="3000" b="1" dirty="0">
                <a:solidFill>
                  <a:srgbClr val="1D1D1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 元 </a:t>
            </a:r>
            <a:endParaRPr lang="en-US" sz="3000" dirty="0"/>
          </a:p>
        </p:txBody>
      </p:sp>
      <p:sp>
        <p:nvSpPr>
          <p:cNvPr id="18" name="Shape 10"/>
          <p:cNvSpPr/>
          <p:nvPr/>
        </p:nvSpPr>
        <p:spPr>
          <a:xfrm>
            <a:off x="914400" y="4401007"/>
            <a:ext cx="342900" cy="342900"/>
          </a:xfrm>
          <a:prstGeom prst="ellipse">
            <a:avLst/>
          </a:prstGeom>
          <a:solidFill>
            <a:srgbClr val="0071E3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19" name="Image 6" descr="preencoded.png"/>
          <p:cNvPicPr>
            <a:picLocks noChangeAspect="1"/>
          </p:cNvPicPr>
          <p:nvPr/>
        </p:nvPicPr>
        <p:blipFill>
          <a:blip r:embed="rId5"/>
          <a:srcRect t="-43" b="-43"/>
          <a:stretch>
            <a:fillRect/>
          </a:stretch>
        </p:blipFill>
        <p:spPr>
          <a:xfrm>
            <a:off x="1019556" y="4496105"/>
            <a:ext cx="133502" cy="152705"/>
          </a:xfrm>
          <a:prstGeom prst="rect">
            <a:avLst/>
          </a:prstGeom>
        </p:spPr>
      </p:pic>
      <p:sp>
        <p:nvSpPr>
          <p:cNvPr id="20" name="Text 11"/>
          <p:cNvSpPr txBox="1"/>
          <p:nvPr/>
        </p:nvSpPr>
        <p:spPr>
          <a:xfrm>
            <a:off x="1447495" y="4381805"/>
            <a:ext cx="7532827" cy="3813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100" b="1" dirty="0">
                <a:solidFill>
                  <a:srgbClr val="1D1D1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 </a:t>
            </a:r>
            <a:r>
              <a:rPr lang="zh-CN" altLang="en-US" sz="2100" b="1" dirty="0">
                <a:solidFill>
                  <a:srgbClr val="1D1D1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富足人生成长</a:t>
            </a:r>
            <a:r>
              <a:rPr lang="en-US" sz="2100" b="1" dirty="0">
                <a:solidFill>
                  <a:srgbClr val="1D1D1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体系 </a:t>
            </a:r>
            <a:r>
              <a:rPr lang="en-US" sz="1800" b="1" dirty="0">
                <a:solidFill>
                  <a:srgbClr val="6E6E73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(认知升级、教练陪跑、机会捕捉、同频链接)</a:t>
            </a:r>
            <a:endParaRPr lang="en-US" sz="2100" dirty="0"/>
          </a:p>
        </p:txBody>
      </p:sp>
      <p:sp>
        <p:nvSpPr>
          <p:cNvPr id="21" name="Shape 12"/>
          <p:cNvSpPr/>
          <p:nvPr/>
        </p:nvSpPr>
        <p:spPr>
          <a:xfrm>
            <a:off x="914400" y="5009998"/>
            <a:ext cx="342900" cy="342900"/>
          </a:xfrm>
          <a:prstGeom prst="ellipse">
            <a:avLst/>
          </a:prstGeom>
          <a:solidFill>
            <a:srgbClr val="0071E3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22" name="Image 7" descr="preencoded.png"/>
          <p:cNvPicPr>
            <a:picLocks noChangeAspect="1"/>
          </p:cNvPicPr>
          <p:nvPr/>
        </p:nvPicPr>
        <p:blipFill>
          <a:blip r:embed="rId5"/>
          <a:srcRect t="-43" b="-43"/>
          <a:stretch>
            <a:fillRect/>
          </a:stretch>
        </p:blipFill>
        <p:spPr>
          <a:xfrm>
            <a:off x="1019556" y="5105095"/>
            <a:ext cx="133502" cy="152705"/>
          </a:xfrm>
          <a:prstGeom prst="rect">
            <a:avLst/>
          </a:prstGeom>
        </p:spPr>
      </p:pic>
      <p:sp>
        <p:nvSpPr>
          <p:cNvPr id="23" name="Text 13"/>
          <p:cNvSpPr txBox="1"/>
          <p:nvPr/>
        </p:nvSpPr>
        <p:spPr>
          <a:xfrm>
            <a:off x="1447495" y="4990795"/>
            <a:ext cx="2867558" cy="3813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100" b="1" dirty="0">
                <a:solidFill>
                  <a:srgbClr val="1D1D1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参与所有线上线下活动</a:t>
            </a:r>
            <a:endParaRPr lang="en-US" sz="2100" dirty="0"/>
          </a:p>
        </p:txBody>
      </p:sp>
      <p:sp>
        <p:nvSpPr>
          <p:cNvPr id="24" name="Shape 14"/>
          <p:cNvSpPr/>
          <p:nvPr/>
        </p:nvSpPr>
        <p:spPr>
          <a:xfrm>
            <a:off x="914400" y="5619902"/>
            <a:ext cx="342900" cy="342900"/>
          </a:xfrm>
          <a:prstGeom prst="ellipse">
            <a:avLst/>
          </a:prstGeom>
          <a:solidFill>
            <a:srgbClr val="0071E3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25" name="Image 8" descr="preencoded.png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1009498" y="5715000"/>
            <a:ext cx="152705" cy="152705"/>
          </a:xfrm>
          <a:prstGeom prst="rect">
            <a:avLst/>
          </a:prstGeom>
        </p:spPr>
      </p:pic>
      <p:sp>
        <p:nvSpPr>
          <p:cNvPr id="26" name="Text 15"/>
          <p:cNvSpPr txBox="1"/>
          <p:nvPr/>
        </p:nvSpPr>
        <p:spPr>
          <a:xfrm>
            <a:off x="1447495" y="5600700"/>
            <a:ext cx="2027225" cy="3813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100" b="1" dirty="0">
                <a:solidFill>
                  <a:srgbClr val="1D1D1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享受零风险承诺</a:t>
            </a:r>
            <a:endParaRPr lang="en-US" sz="2100" dirty="0"/>
          </a:p>
        </p:txBody>
      </p:sp>
      <p:sp>
        <p:nvSpPr>
          <p:cNvPr id="27" name="Text 16"/>
          <p:cNvSpPr txBox="1"/>
          <p:nvPr/>
        </p:nvSpPr>
        <p:spPr>
          <a:xfrm>
            <a:off x="10191902" y="6381598"/>
            <a:ext cx="1543507" cy="1911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kern="0" spc="75" dirty="0">
                <a:solidFill>
                  <a:srgbClr val="86868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启昌学堂</a:t>
            </a:r>
            <a:endParaRPr lang="en-US" sz="1000" dirty="0"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E0E0E0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AFC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-952805" y="-952805"/>
            <a:ext cx="9525305" cy="9525305"/>
          </a:xfrm>
          <a:prstGeom prst="rect">
            <a:avLst/>
          </a:prstGeom>
        </p:spPr>
      </p:pic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5524805" y="952805"/>
            <a:ext cx="7619695" cy="7619695"/>
          </a:xfrm>
          <a:prstGeom prst="rect">
            <a:avLst/>
          </a:prstGeom>
        </p:spPr>
      </p:pic>
      <p:sp>
        <p:nvSpPr>
          <p:cNvPr id="6" name="Shape 2"/>
          <p:cNvSpPr/>
          <p:nvPr/>
        </p:nvSpPr>
        <p:spPr>
          <a:xfrm>
            <a:off x="914400" y="647395"/>
            <a:ext cx="75895" cy="75895"/>
          </a:xfrm>
          <a:prstGeom prst="ellipse">
            <a:avLst/>
          </a:prstGeom>
          <a:solidFill>
            <a:srgbClr val="0071E3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7" name="Text 3"/>
          <p:cNvSpPr txBox="1"/>
          <p:nvPr/>
        </p:nvSpPr>
        <p:spPr>
          <a:xfrm>
            <a:off x="1104595" y="609905"/>
            <a:ext cx="1457554" cy="1527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b="1" kern="0" spc="150" dirty="0">
                <a:solidFill>
                  <a:srgbClr val="9CA3A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Core Promise</a:t>
            </a:r>
            <a:endParaRPr lang="en-US" sz="1000" dirty="0"/>
          </a:p>
        </p:txBody>
      </p:sp>
      <p:sp>
        <p:nvSpPr>
          <p:cNvPr id="8" name="Text 4"/>
          <p:cNvSpPr txBox="1"/>
          <p:nvPr/>
        </p:nvSpPr>
        <p:spPr>
          <a:xfrm>
            <a:off x="914400" y="1904695"/>
            <a:ext cx="9829800" cy="734263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4800" b="1" kern="0" spc="-75" dirty="0">
                <a:solidFill>
                  <a:srgbClr val="1D1D1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零风险承诺</a:t>
            </a:r>
            <a:endParaRPr lang="en-US" sz="4800" dirty="0"/>
          </a:p>
        </p:txBody>
      </p:sp>
      <p:sp>
        <p:nvSpPr>
          <p:cNvPr id="9" name="Text 5"/>
          <p:cNvSpPr txBox="1"/>
          <p:nvPr/>
        </p:nvSpPr>
        <p:spPr>
          <a:xfrm>
            <a:off x="914400" y="2864815"/>
            <a:ext cx="9639605" cy="857707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400" dirty="0">
                <a:solidFill>
                  <a:srgbClr val="6E6E73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这是市场上非常少见的友好退出机制</a:t>
            </a:r>
            <a:endParaRPr lang="en-US" sz="2400" dirty="0"/>
          </a:p>
          <a:p>
            <a:pPr marL="0" indent="0" algn="l">
              <a:buNone/>
            </a:pPr>
            <a:r>
              <a:rPr lang="en-US" sz="2400" dirty="0">
                <a:solidFill>
                  <a:srgbClr val="6E6E73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我们对私董会的价值有充分信心</a:t>
            </a:r>
            <a:endParaRPr lang="en-US" sz="2400" dirty="0"/>
          </a:p>
        </p:txBody>
      </p:sp>
      <p:pic>
        <p:nvPicPr>
          <p:cNvPr id="10" name="Image 2" descr="preencoded.png"/>
          <p:cNvPicPr>
            <a:picLocks noChangeAspect="1"/>
          </p:cNvPicPr>
          <p:nvPr/>
        </p:nvPicPr>
        <p:blipFill>
          <a:blip r:embed="rId3"/>
          <a:srcRect t="-9" b="-9"/>
          <a:stretch>
            <a:fillRect/>
          </a:stretch>
        </p:blipFill>
        <p:spPr>
          <a:xfrm>
            <a:off x="914400" y="4000500"/>
            <a:ext cx="8572500" cy="819302"/>
          </a:xfrm>
          <a:prstGeom prst="rect">
            <a:avLst/>
          </a:prstGeom>
        </p:spPr>
      </p:pic>
      <p:pic>
        <p:nvPicPr>
          <p:cNvPr id="11" name="Image 3" descr="preencoded.png"/>
          <p:cNvPicPr>
            <a:picLocks noChangeAspect="1"/>
          </p:cNvPicPr>
          <p:nvPr/>
        </p:nvPicPr>
        <p:blipFill>
          <a:blip r:embed="rId4"/>
          <a:srcRect l="-450" r="-450"/>
          <a:stretch>
            <a:fillRect/>
          </a:stretch>
        </p:blipFill>
        <p:spPr>
          <a:xfrm>
            <a:off x="1295705" y="4257446"/>
            <a:ext cx="57607" cy="304495"/>
          </a:xfrm>
          <a:prstGeom prst="rect">
            <a:avLst/>
          </a:prstGeom>
        </p:spPr>
      </p:pic>
      <p:sp>
        <p:nvSpPr>
          <p:cNvPr id="12" name="Text 6"/>
          <p:cNvSpPr txBox="1"/>
          <p:nvPr/>
        </p:nvSpPr>
        <p:spPr>
          <a:xfrm>
            <a:off x="1580998" y="4190695"/>
            <a:ext cx="3143707" cy="43891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400" b="1" kern="0" spc="75" dirty="0">
                <a:solidFill>
                  <a:srgbClr val="0071E3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定金</a:t>
            </a:r>
            <a:r>
              <a:rPr lang="en-US" sz="2400" kern="0" spc="75" dirty="0">
                <a:solidFill>
                  <a:srgbClr val="1D1D1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无理由随时退款 </a:t>
            </a:r>
            <a:endParaRPr lang="en-US" sz="2400" dirty="0"/>
          </a:p>
        </p:txBody>
      </p:sp>
      <p:pic>
        <p:nvPicPr>
          <p:cNvPr id="13" name="Image 4" descr="preencoded.png"/>
          <p:cNvPicPr>
            <a:picLocks noChangeAspect="1"/>
          </p:cNvPicPr>
          <p:nvPr/>
        </p:nvPicPr>
        <p:blipFill>
          <a:blip r:embed="rId3"/>
          <a:srcRect t="-9" b="-9"/>
          <a:stretch>
            <a:fillRect/>
          </a:stretch>
        </p:blipFill>
        <p:spPr>
          <a:xfrm>
            <a:off x="914400" y="5048402"/>
            <a:ext cx="8572500" cy="819302"/>
          </a:xfrm>
          <a:prstGeom prst="rect">
            <a:avLst/>
          </a:prstGeom>
        </p:spPr>
      </p:pic>
      <p:pic>
        <p:nvPicPr>
          <p:cNvPr id="14" name="Image 5" descr="preencoded.png"/>
          <p:cNvPicPr>
            <a:picLocks noChangeAspect="1"/>
          </p:cNvPicPr>
          <p:nvPr/>
        </p:nvPicPr>
        <p:blipFill>
          <a:blip r:embed="rId5"/>
          <a:srcRect l="-450" r="-450"/>
          <a:stretch>
            <a:fillRect/>
          </a:stretch>
        </p:blipFill>
        <p:spPr>
          <a:xfrm>
            <a:off x="1295705" y="5305349"/>
            <a:ext cx="57607" cy="304495"/>
          </a:xfrm>
          <a:prstGeom prst="rect">
            <a:avLst/>
          </a:prstGeom>
        </p:spPr>
      </p:pic>
      <p:sp>
        <p:nvSpPr>
          <p:cNvPr id="15" name="Text 7"/>
          <p:cNvSpPr txBox="1"/>
          <p:nvPr/>
        </p:nvSpPr>
        <p:spPr>
          <a:xfrm>
            <a:off x="1580998" y="5238598"/>
            <a:ext cx="4401007" cy="43891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400" b="1" kern="0" spc="75" dirty="0">
                <a:solidFill>
                  <a:srgbClr val="4F46E5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全款</a:t>
            </a:r>
            <a:r>
              <a:rPr lang="en-US" sz="2400" kern="0" spc="75" dirty="0">
                <a:solidFill>
                  <a:srgbClr val="1D1D1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一个月内无理由全额退款 </a:t>
            </a:r>
            <a:endParaRPr lang="en-US" sz="2400" dirty="0"/>
          </a:p>
        </p:txBody>
      </p:sp>
      <p:sp>
        <p:nvSpPr>
          <p:cNvPr id="16" name="Text 8"/>
          <p:cNvSpPr txBox="1"/>
          <p:nvPr/>
        </p:nvSpPr>
        <p:spPr>
          <a:xfrm>
            <a:off x="9677095" y="6286500"/>
            <a:ext cx="2057400" cy="1911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kern="0" spc="75" dirty="0">
                <a:solidFill>
                  <a:srgbClr val="86868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启昌学堂</a:t>
            </a:r>
            <a:endParaRPr lang="en-US" sz="1000" dirty="0"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E0E0E0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AFC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-1904695" y="-1904695"/>
            <a:ext cx="8572500" cy="8572500"/>
          </a:xfrm>
          <a:prstGeom prst="rect">
            <a:avLst/>
          </a:prstGeom>
        </p:spPr>
      </p:pic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5524805" y="190195"/>
            <a:ext cx="8572500" cy="8572500"/>
          </a:xfrm>
          <a:prstGeom prst="rect">
            <a:avLst/>
          </a:prstGeom>
        </p:spPr>
      </p:pic>
      <p:pic>
        <p:nvPicPr>
          <p:cNvPr id="6" name="Image 2" descr="preencoded.png"/>
          <p:cNvPicPr>
            <a:picLocks noChangeAspect="1"/>
          </p:cNvPicPr>
          <p:nvPr/>
        </p:nvPicPr>
        <p:blipFill>
          <a:blip r:embed="rId3">
            <a:alphaModFix amt="70000"/>
          </a:blip>
          <a:srcRect/>
          <a:stretch>
            <a:fillRect/>
          </a:stretch>
        </p:blipFill>
        <p:spPr>
          <a:xfrm>
            <a:off x="3238805" y="571500"/>
            <a:ext cx="5715000" cy="5715000"/>
          </a:xfrm>
          <a:prstGeom prst="rect">
            <a:avLst/>
          </a:prstGeom>
        </p:spPr>
      </p:pic>
      <p:sp>
        <p:nvSpPr>
          <p:cNvPr id="7" name="Shape 2"/>
          <p:cNvSpPr/>
          <p:nvPr/>
        </p:nvSpPr>
        <p:spPr>
          <a:xfrm>
            <a:off x="476402" y="-952805"/>
            <a:ext cx="8591702" cy="8591702"/>
          </a:xfrm>
          <a:prstGeom prst="ellipse">
            <a:avLst/>
          </a:prstGeom>
          <a:noFill/>
          <a:ln w="12700">
            <a:solidFill>
              <a:srgbClr val="0071E3">
                <a:alpha val="4000"/>
              </a:srgbClr>
            </a:solidFill>
            <a:prstDash val="solid"/>
          </a:ln>
        </p:spPr>
      </p:sp>
      <p:sp>
        <p:nvSpPr>
          <p:cNvPr id="8" name="Shape 3"/>
          <p:cNvSpPr/>
          <p:nvPr/>
        </p:nvSpPr>
        <p:spPr>
          <a:xfrm>
            <a:off x="8382305" y="3524098"/>
            <a:ext cx="3829507" cy="3829507"/>
          </a:xfrm>
          <a:prstGeom prst="ellipse">
            <a:avLst/>
          </a:prstGeom>
          <a:noFill/>
          <a:ln w="12700">
            <a:solidFill>
              <a:srgbClr val="6366F1">
                <a:alpha val="10000"/>
              </a:srgbClr>
            </a:solidFill>
            <a:prstDash val="solid"/>
          </a:ln>
        </p:spPr>
      </p:sp>
      <p:sp>
        <p:nvSpPr>
          <p:cNvPr id="9" name="Shape 4"/>
          <p:cNvSpPr/>
          <p:nvPr/>
        </p:nvSpPr>
        <p:spPr>
          <a:xfrm>
            <a:off x="457200" y="495605"/>
            <a:ext cx="75895" cy="75895"/>
          </a:xfrm>
          <a:prstGeom prst="ellipse">
            <a:avLst/>
          </a:prstGeom>
          <a:solidFill>
            <a:srgbClr val="0071E3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0" name="Text 5"/>
          <p:cNvSpPr txBox="1"/>
          <p:nvPr/>
        </p:nvSpPr>
        <p:spPr>
          <a:xfrm>
            <a:off x="647395" y="457200"/>
            <a:ext cx="1524305" cy="1527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b="1" kern="0" spc="150" dirty="0">
                <a:solidFill>
                  <a:srgbClr val="9CA3A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Special Quota</a:t>
            </a:r>
            <a:endParaRPr lang="en-US" sz="1000" dirty="0"/>
          </a:p>
        </p:txBody>
      </p:sp>
      <p:sp>
        <p:nvSpPr>
          <p:cNvPr id="11" name="Text 6"/>
          <p:cNvSpPr txBox="1"/>
          <p:nvPr/>
        </p:nvSpPr>
        <p:spPr>
          <a:xfrm>
            <a:off x="-152705" y="1714500"/>
            <a:ext cx="12497105" cy="734263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4800" b="1" kern="0" spc="-75" dirty="0">
                <a:solidFill>
                  <a:srgbClr val="1D1D1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 此次仅有</a:t>
            </a:r>
            <a:r>
              <a:rPr lang="en-US" sz="4800" b="1" kern="0" spc="-75" dirty="0">
                <a:solidFill>
                  <a:srgbClr val="0071E3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20个</a:t>
            </a:r>
            <a:r>
              <a:rPr lang="en-US" sz="4800" b="1" kern="0" spc="-75" dirty="0">
                <a:solidFill>
                  <a:srgbClr val="1D1D1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订金名额 </a:t>
            </a:r>
            <a:endParaRPr lang="en-US" sz="4800" b="1" kern="0" spc="-75" dirty="0">
              <a:solidFill>
                <a:srgbClr val="1D1D1F"/>
              </a:solidFill>
              <a:latin typeface="PingFang SC" pitchFamily="34" charset="0"/>
              <a:ea typeface="PingFang SC" pitchFamily="34" charset="-122"/>
              <a:cs typeface="PingFang SC" pitchFamily="34" charset="-120"/>
            </a:endParaRPr>
          </a:p>
        </p:txBody>
      </p:sp>
      <p:sp>
        <p:nvSpPr>
          <p:cNvPr id="12" name="Text 7"/>
          <p:cNvSpPr txBox="1"/>
          <p:nvPr/>
        </p:nvSpPr>
        <p:spPr>
          <a:xfrm>
            <a:off x="-95098" y="3143707"/>
            <a:ext cx="12382805" cy="42885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400" kern="0" spc="75" dirty="0">
                <a:solidFill>
                  <a:srgbClr val="6E6E73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AI合伙人们学得非常认真，所以额外给20个特别名额。</a:t>
            </a:r>
            <a:endParaRPr lang="en-US" sz="2400" dirty="0"/>
          </a:p>
        </p:txBody>
      </p:sp>
      <p:pic>
        <p:nvPicPr>
          <p:cNvPr id="13" name="Image 3" descr="preencoded.png"/>
          <p:cNvPicPr>
            <a:picLocks noChangeAspect="1"/>
          </p:cNvPicPr>
          <p:nvPr/>
        </p:nvPicPr>
        <p:blipFill>
          <a:blip r:embed="rId4"/>
          <a:srcRect l="-57" r="-57"/>
          <a:stretch>
            <a:fillRect/>
          </a:stretch>
        </p:blipFill>
        <p:spPr>
          <a:xfrm>
            <a:off x="4712818" y="4358030"/>
            <a:ext cx="200254" cy="228600"/>
          </a:xfrm>
          <a:prstGeom prst="rect">
            <a:avLst/>
          </a:prstGeom>
        </p:spPr>
      </p:pic>
      <p:sp>
        <p:nvSpPr>
          <p:cNvPr id="14" name="Text 8"/>
          <p:cNvSpPr txBox="1"/>
          <p:nvPr/>
        </p:nvSpPr>
        <p:spPr>
          <a:xfrm>
            <a:off x="5022799" y="4190695"/>
            <a:ext cx="2505456" cy="56235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dirty="0">
                <a:solidFill>
                  <a:srgbClr val="1D1D1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5月份会进行</a:t>
            </a:r>
            <a:r>
              <a:rPr lang="zh-CN" altLang="en-US" sz="1800" dirty="0">
                <a:solidFill>
                  <a:srgbClr val="1D1D1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正式</a:t>
            </a:r>
            <a:r>
              <a:rPr lang="en-US" sz="1800" dirty="0">
                <a:solidFill>
                  <a:srgbClr val="1D1D1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招新</a:t>
            </a:r>
            <a:endParaRPr lang="en-US" sz="1800" dirty="0"/>
          </a:p>
        </p:txBody>
      </p:sp>
      <p:sp>
        <p:nvSpPr>
          <p:cNvPr id="16" name="Text 10"/>
          <p:cNvSpPr txBox="1"/>
          <p:nvPr/>
        </p:nvSpPr>
        <p:spPr>
          <a:xfrm>
            <a:off x="10191902" y="6286500"/>
            <a:ext cx="1543507" cy="1911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kern="0" spc="75" dirty="0">
                <a:solidFill>
                  <a:srgbClr val="86868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启昌学堂</a:t>
            </a:r>
            <a:endParaRPr lang="en-US" sz="1000" dirty="0"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E0E0E0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A"/>
          </a:solidFill>
          <a:ln w="12700">
            <a:solidFill>
              <a:srgbClr val="FFFFFF">
                <a:alpha val="0"/>
              </a:srgbClr>
            </a:solidFill>
            <a:prstDash val="solid"/>
          </a:ln>
          <a:effectLst>
            <a:outerShdw blurRad="63500" dist="38100" dir="16200000" algn="bl" rotWithShape="0">
              <a:srgbClr val="000000">
                <a:alpha val="10000"/>
              </a:srgbClr>
            </a:outerShdw>
          </a:effectLst>
        </p:spPr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1">
            <a:alphaModFix amt="70000"/>
          </a:blip>
          <a:srcRect/>
          <a:stretch>
            <a:fillRect/>
          </a:stretch>
        </p:blipFill>
        <p:spPr>
          <a:xfrm>
            <a:off x="7905902" y="-1429207"/>
            <a:ext cx="5715000" cy="5715000"/>
          </a:xfrm>
          <a:prstGeom prst="rect">
            <a:avLst/>
          </a:prstGeom>
        </p:spPr>
      </p:pic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2">
            <a:alphaModFix amt="60000"/>
          </a:blip>
          <a:srcRect/>
          <a:stretch>
            <a:fillRect/>
          </a:stretch>
        </p:blipFill>
        <p:spPr>
          <a:xfrm>
            <a:off x="-1429207" y="2572207"/>
            <a:ext cx="5715000" cy="5715000"/>
          </a:xfrm>
          <a:prstGeom prst="rect">
            <a:avLst/>
          </a:prstGeom>
        </p:spPr>
      </p:pic>
      <p:sp>
        <p:nvSpPr>
          <p:cNvPr id="6" name="Shape 2"/>
          <p:cNvSpPr/>
          <p:nvPr/>
        </p:nvSpPr>
        <p:spPr>
          <a:xfrm>
            <a:off x="8858707" y="476402"/>
            <a:ext cx="4762195" cy="4762195"/>
          </a:xfrm>
          <a:prstGeom prst="ellipse">
            <a:avLst/>
          </a:prstGeom>
          <a:noFill/>
          <a:ln w="25400">
            <a:solidFill>
              <a:srgbClr val="0071E3">
                <a:alpha val="5000"/>
              </a:srgbClr>
            </a:solidFill>
            <a:prstDash val="solid"/>
          </a:ln>
        </p:spPr>
      </p:sp>
      <p:sp>
        <p:nvSpPr>
          <p:cNvPr id="7" name="Shape 3"/>
          <p:cNvSpPr/>
          <p:nvPr/>
        </p:nvSpPr>
        <p:spPr>
          <a:xfrm>
            <a:off x="761695" y="523951"/>
            <a:ext cx="95098" cy="95098"/>
          </a:xfrm>
          <a:prstGeom prst="ellipse">
            <a:avLst/>
          </a:prstGeom>
          <a:solidFill>
            <a:srgbClr val="2563EB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8" name="Text 4"/>
          <p:cNvSpPr txBox="1"/>
          <p:nvPr/>
        </p:nvSpPr>
        <p:spPr>
          <a:xfrm>
            <a:off x="972007" y="457200"/>
            <a:ext cx="1610258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kern="0" spc="120" dirty="0">
                <a:solidFill>
                  <a:srgbClr val="0071E3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BONUS CONTENT</a:t>
            </a:r>
            <a:endParaRPr lang="en-US" sz="1200" dirty="0"/>
          </a:p>
        </p:txBody>
      </p:sp>
      <p:sp>
        <p:nvSpPr>
          <p:cNvPr id="9" name="Text 5"/>
          <p:cNvSpPr txBox="1"/>
          <p:nvPr/>
        </p:nvSpPr>
        <p:spPr>
          <a:xfrm>
            <a:off x="9764878" y="476402"/>
            <a:ext cx="1668780" cy="1911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86868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AI合伙人训练营 · 第三课</a:t>
            </a:r>
            <a:endParaRPr lang="en-US" sz="1000" dirty="0"/>
          </a:p>
        </p:txBody>
      </p:sp>
      <p:sp>
        <p:nvSpPr>
          <p:cNvPr id="10" name="Text 6"/>
          <p:cNvSpPr txBox="1"/>
          <p:nvPr/>
        </p:nvSpPr>
        <p:spPr>
          <a:xfrm>
            <a:off x="761695" y="838505"/>
            <a:ext cx="10858500" cy="1911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kern="0" spc="-30" dirty="0">
                <a:solidFill>
                  <a:srgbClr val="1D1D1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 额外</a:t>
            </a:r>
            <a:r>
              <a:rPr lang="en-US" sz="1200" b="1" kern="0" spc="-30" dirty="0">
                <a:solidFill>
                  <a:srgbClr val="0071E3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赠礼</a:t>
            </a:r>
            <a:endParaRPr lang="en-US" sz="1200" dirty="0"/>
          </a:p>
        </p:txBody>
      </p:sp>
      <p:sp>
        <p:nvSpPr>
          <p:cNvPr id="11" name="Text 7"/>
          <p:cNvSpPr txBox="1"/>
          <p:nvPr/>
        </p:nvSpPr>
        <p:spPr>
          <a:xfrm>
            <a:off x="761695" y="1104595"/>
            <a:ext cx="10858500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86868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如果你是认真想要构建自己的系统——</a:t>
            </a:r>
            <a:endParaRPr lang="en-US" sz="1200" dirty="0"/>
          </a:p>
        </p:txBody>
      </p:sp>
      <p:pic>
        <p:nvPicPr>
          <p:cNvPr id="12" name="Image 2" descr="preencoded.png"/>
          <p:cNvPicPr>
            <a:picLocks noChangeAspect="1"/>
          </p:cNvPicPr>
          <p:nvPr/>
        </p:nvPicPr>
        <p:blipFill>
          <a:blip r:embed="rId3"/>
          <a:srcRect l="-1" r="-1"/>
          <a:stretch>
            <a:fillRect/>
          </a:stretch>
        </p:blipFill>
        <p:spPr>
          <a:xfrm>
            <a:off x="761695" y="1561795"/>
            <a:ext cx="10668305" cy="4572000"/>
          </a:xfrm>
          <a:prstGeom prst="rect">
            <a:avLst/>
          </a:prstGeom>
        </p:spPr>
      </p:pic>
      <p:sp>
        <p:nvSpPr>
          <p:cNvPr id="13" name="Shape 8"/>
          <p:cNvSpPr/>
          <p:nvPr/>
        </p:nvSpPr>
        <p:spPr>
          <a:xfrm>
            <a:off x="1076249" y="4657954"/>
            <a:ext cx="10039198" cy="933602"/>
          </a:xfrm>
          <a:prstGeom prst="roundRect">
            <a:avLst>
              <a:gd name="adj" fmla="val 31981"/>
            </a:avLst>
          </a:prstGeom>
          <a:noFill/>
          <a:ln w="12700">
            <a:solidFill>
              <a:srgbClr val="DBEAFE"/>
            </a:solidFill>
            <a:prstDash val="solid"/>
          </a:ln>
        </p:spPr>
      </p:sp>
      <p:pic>
        <p:nvPicPr>
          <p:cNvPr id="14" name="Image 3" descr="preencoded.pn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1276502" y="4858207"/>
            <a:ext cx="533095" cy="533095"/>
          </a:xfrm>
          <a:prstGeom prst="rect">
            <a:avLst/>
          </a:prstGeom>
        </p:spPr>
      </p:pic>
      <p:pic>
        <p:nvPicPr>
          <p:cNvPr id="15" name="Image 4" descr="preencoded.png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1429207" y="5009998"/>
            <a:ext cx="228600" cy="228600"/>
          </a:xfrm>
          <a:prstGeom prst="rect">
            <a:avLst/>
          </a:prstGeom>
        </p:spPr>
      </p:pic>
      <p:sp>
        <p:nvSpPr>
          <p:cNvPr id="16" name="Text 9"/>
          <p:cNvSpPr txBox="1"/>
          <p:nvPr/>
        </p:nvSpPr>
        <p:spPr>
          <a:xfrm>
            <a:off x="2000707" y="4876495"/>
            <a:ext cx="3096158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1D1D1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赠送一门私董会内部核心课程</a:t>
            </a:r>
            <a:endParaRPr lang="en-US" sz="1200" dirty="0"/>
          </a:p>
        </p:txBody>
      </p:sp>
      <p:sp>
        <p:nvSpPr>
          <p:cNvPr id="17" name="Text 10"/>
          <p:cNvSpPr txBox="1"/>
          <p:nvPr/>
        </p:nvSpPr>
        <p:spPr>
          <a:xfrm>
            <a:off x="2000707" y="5143500"/>
            <a:ext cx="3096158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86868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分为上下两部分，帮你穿越周期，赢在未来</a:t>
            </a:r>
            <a:endParaRPr lang="en-US" sz="1200" dirty="0"/>
          </a:p>
        </p:txBody>
      </p:sp>
      <p:sp>
        <p:nvSpPr>
          <p:cNvPr id="18" name="Text 11"/>
          <p:cNvSpPr txBox="1"/>
          <p:nvPr/>
        </p:nvSpPr>
        <p:spPr>
          <a:xfrm>
            <a:off x="10107778" y="4934102"/>
            <a:ext cx="581558" cy="1527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200" b="1" dirty="0">
                <a:solidFill>
                  <a:srgbClr val="2563E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1</a:t>
            </a:r>
            <a:endParaRPr lang="en-US" sz="1200" dirty="0"/>
          </a:p>
        </p:txBody>
      </p:sp>
      <p:sp>
        <p:nvSpPr>
          <p:cNvPr id="19" name="Text 12"/>
          <p:cNvSpPr txBox="1"/>
          <p:nvPr/>
        </p:nvSpPr>
        <p:spPr>
          <a:xfrm>
            <a:off x="10107778" y="5086807"/>
            <a:ext cx="581558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200" b="1" kern="0" spc="120" dirty="0">
                <a:solidFill>
                  <a:srgbClr val="86868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门课程</a:t>
            </a:r>
            <a:endParaRPr lang="en-US" sz="1200" dirty="0"/>
          </a:p>
        </p:txBody>
      </p:sp>
      <p:pic>
        <p:nvPicPr>
          <p:cNvPr id="20" name="Image 5" descr="preencoded.png"/>
          <p:cNvPicPr>
            <a:picLocks noChangeAspect="1"/>
          </p:cNvPicPr>
          <p:nvPr/>
        </p:nvPicPr>
        <p:blipFill>
          <a:blip r:embed="rId6"/>
          <a:srcRect l="-7" r="-7"/>
          <a:stretch>
            <a:fillRect/>
          </a:stretch>
        </p:blipFill>
        <p:spPr>
          <a:xfrm>
            <a:off x="1076249" y="1876349"/>
            <a:ext cx="4867351" cy="2476195"/>
          </a:xfrm>
          <a:prstGeom prst="rect">
            <a:avLst/>
          </a:prstGeom>
        </p:spPr>
      </p:pic>
      <p:sp>
        <p:nvSpPr>
          <p:cNvPr id="21" name="Shape 13"/>
          <p:cNvSpPr/>
          <p:nvPr/>
        </p:nvSpPr>
        <p:spPr>
          <a:xfrm>
            <a:off x="1352398" y="2171700"/>
            <a:ext cx="418795" cy="418795"/>
          </a:xfrm>
          <a:prstGeom prst="roundRect">
            <a:avLst>
              <a:gd name="adj" fmla="val 119095"/>
            </a:avLst>
          </a:prstGeom>
          <a:solidFill>
            <a:srgbClr val="0071E3">
              <a:alpha val="10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22" name="Image 6" descr="preencoded.png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>
          <a:xfrm>
            <a:off x="1476756" y="2295144"/>
            <a:ext cx="171907" cy="171907"/>
          </a:xfrm>
          <a:prstGeom prst="rect">
            <a:avLst/>
          </a:prstGeom>
        </p:spPr>
      </p:pic>
      <p:sp>
        <p:nvSpPr>
          <p:cNvPr id="23" name="Text 14"/>
          <p:cNvSpPr txBox="1"/>
          <p:nvPr/>
        </p:nvSpPr>
        <p:spPr>
          <a:xfrm>
            <a:off x="1923898" y="2152498"/>
            <a:ext cx="1986077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1D1D1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过去5年投资策略回顾</a:t>
            </a:r>
            <a:endParaRPr lang="en-US" sz="1200" dirty="0"/>
          </a:p>
        </p:txBody>
      </p:sp>
      <p:sp>
        <p:nvSpPr>
          <p:cNvPr id="24" name="Text 15"/>
          <p:cNvSpPr txBox="1"/>
          <p:nvPr/>
        </p:nvSpPr>
        <p:spPr>
          <a:xfrm>
            <a:off x="1923898" y="2381098"/>
            <a:ext cx="1986077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86868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看懂周期，才知道现在在哪</a:t>
            </a:r>
            <a:endParaRPr lang="en-US" sz="1200" dirty="0"/>
          </a:p>
        </p:txBody>
      </p:sp>
      <p:sp>
        <p:nvSpPr>
          <p:cNvPr id="25" name="Text 16"/>
          <p:cNvSpPr/>
          <p:nvPr/>
        </p:nvSpPr>
        <p:spPr>
          <a:xfrm>
            <a:off x="4943246" y="2152498"/>
            <a:ext cx="771754" cy="3054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2563E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上半部</a:t>
            </a:r>
            <a:endParaRPr lang="en-US" sz="1200" dirty="0"/>
          </a:p>
        </p:txBody>
      </p:sp>
      <p:pic>
        <p:nvPicPr>
          <p:cNvPr id="26" name="Image 7" descr="preencoded.png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>
          <a:xfrm>
            <a:off x="1543507" y="3114446"/>
            <a:ext cx="133502" cy="133502"/>
          </a:xfrm>
          <a:prstGeom prst="rect">
            <a:avLst/>
          </a:prstGeom>
        </p:spPr>
      </p:pic>
      <p:sp>
        <p:nvSpPr>
          <p:cNvPr id="27" name="Text 17"/>
          <p:cNvSpPr txBox="1"/>
          <p:nvPr/>
        </p:nvSpPr>
        <p:spPr>
          <a:xfrm>
            <a:off x="1790395" y="3086100"/>
            <a:ext cx="2224735" cy="1911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86868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完整复盘2019-2024年市场周期</a:t>
            </a:r>
            <a:endParaRPr lang="en-US" sz="1200" dirty="0"/>
          </a:p>
        </p:txBody>
      </p:sp>
      <p:pic>
        <p:nvPicPr>
          <p:cNvPr id="28" name="Image 8" descr="preencoded.png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>
          <a:xfrm>
            <a:off x="1543507" y="3419856"/>
            <a:ext cx="133502" cy="133502"/>
          </a:xfrm>
          <a:prstGeom prst="rect">
            <a:avLst/>
          </a:prstGeom>
        </p:spPr>
      </p:pic>
      <p:sp>
        <p:nvSpPr>
          <p:cNvPr id="29" name="Text 18"/>
          <p:cNvSpPr txBox="1"/>
          <p:nvPr/>
        </p:nvSpPr>
        <p:spPr>
          <a:xfrm>
            <a:off x="1790395" y="3390595"/>
            <a:ext cx="2150669" cy="1911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86868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分析每次牛熊转换的关键节点</a:t>
            </a:r>
            <a:endParaRPr lang="en-US" sz="1200" dirty="0"/>
          </a:p>
        </p:txBody>
      </p:sp>
      <p:pic>
        <p:nvPicPr>
          <p:cNvPr id="30" name="Image 9" descr="preencoded.png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>
          <a:xfrm>
            <a:off x="1543507" y="3724351"/>
            <a:ext cx="133502" cy="133502"/>
          </a:xfrm>
          <a:prstGeom prst="rect">
            <a:avLst/>
          </a:prstGeom>
        </p:spPr>
      </p:pic>
      <p:sp>
        <p:nvSpPr>
          <p:cNvPr id="31" name="Text 19"/>
          <p:cNvSpPr txBox="1"/>
          <p:nvPr/>
        </p:nvSpPr>
        <p:spPr>
          <a:xfrm>
            <a:off x="1790395" y="3696005"/>
            <a:ext cx="1821485" cy="1911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86868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总结可复制的投资方法论</a:t>
            </a:r>
            <a:endParaRPr lang="en-US" sz="1200" dirty="0"/>
          </a:p>
        </p:txBody>
      </p:sp>
      <p:pic>
        <p:nvPicPr>
          <p:cNvPr id="32" name="Image 10" descr="preencoded.png"/>
          <p:cNvPicPr>
            <a:picLocks noChangeAspect="1"/>
          </p:cNvPicPr>
          <p:nvPr/>
        </p:nvPicPr>
        <p:blipFill>
          <a:blip r:embed="rId6"/>
          <a:srcRect l="-7" r="-7"/>
          <a:stretch>
            <a:fillRect/>
          </a:stretch>
        </p:blipFill>
        <p:spPr>
          <a:xfrm>
            <a:off x="6248095" y="1876349"/>
            <a:ext cx="4867351" cy="2476195"/>
          </a:xfrm>
          <a:prstGeom prst="rect">
            <a:avLst/>
          </a:prstGeom>
        </p:spPr>
      </p:pic>
      <p:sp>
        <p:nvSpPr>
          <p:cNvPr id="33" name="Shape 20"/>
          <p:cNvSpPr/>
          <p:nvPr/>
        </p:nvSpPr>
        <p:spPr>
          <a:xfrm>
            <a:off x="6524244" y="2171700"/>
            <a:ext cx="418795" cy="418795"/>
          </a:xfrm>
          <a:prstGeom prst="roundRect">
            <a:avLst>
              <a:gd name="adj" fmla="val 119095"/>
            </a:avLst>
          </a:prstGeom>
          <a:solidFill>
            <a:srgbClr val="0071E3">
              <a:alpha val="10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34" name="Image 11" descr="preencoded.png"/>
          <p:cNvPicPr>
            <a:picLocks noChangeAspect="1"/>
          </p:cNvPicPr>
          <p:nvPr/>
        </p:nvPicPr>
        <p:blipFill>
          <a:blip r:embed="rId9"/>
          <a:srcRect/>
          <a:stretch>
            <a:fillRect/>
          </a:stretch>
        </p:blipFill>
        <p:spPr>
          <a:xfrm>
            <a:off x="6648602" y="2295144"/>
            <a:ext cx="171907" cy="171907"/>
          </a:xfrm>
          <a:prstGeom prst="rect">
            <a:avLst/>
          </a:prstGeom>
        </p:spPr>
      </p:pic>
      <p:sp>
        <p:nvSpPr>
          <p:cNvPr id="35" name="Text 21"/>
          <p:cNvSpPr txBox="1"/>
          <p:nvPr/>
        </p:nvSpPr>
        <p:spPr>
          <a:xfrm>
            <a:off x="7095744" y="2152498"/>
            <a:ext cx="1986077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1D1D1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2026年投资趋势展望</a:t>
            </a:r>
            <a:endParaRPr lang="en-US" sz="1200" dirty="0"/>
          </a:p>
        </p:txBody>
      </p:sp>
      <p:sp>
        <p:nvSpPr>
          <p:cNvPr id="36" name="Text 22"/>
          <p:cNvSpPr txBox="1"/>
          <p:nvPr/>
        </p:nvSpPr>
        <p:spPr>
          <a:xfrm>
            <a:off x="7095744" y="2381098"/>
            <a:ext cx="1986077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86868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提前布局，而不是事后追悔</a:t>
            </a:r>
            <a:endParaRPr lang="en-US" sz="1200" dirty="0"/>
          </a:p>
        </p:txBody>
      </p:sp>
      <p:sp>
        <p:nvSpPr>
          <p:cNvPr id="37" name="Text 23"/>
          <p:cNvSpPr/>
          <p:nvPr/>
        </p:nvSpPr>
        <p:spPr>
          <a:xfrm>
            <a:off x="10115093" y="2152498"/>
            <a:ext cx="771754" cy="3054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2563E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下半部</a:t>
            </a:r>
            <a:endParaRPr lang="en-US" sz="1200" dirty="0"/>
          </a:p>
        </p:txBody>
      </p:sp>
      <p:pic>
        <p:nvPicPr>
          <p:cNvPr id="38" name="Image 12" descr="preencoded.png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>
          <a:xfrm>
            <a:off x="6715354" y="3114446"/>
            <a:ext cx="133502" cy="133502"/>
          </a:xfrm>
          <a:prstGeom prst="rect">
            <a:avLst/>
          </a:prstGeom>
        </p:spPr>
      </p:pic>
      <p:sp>
        <p:nvSpPr>
          <p:cNvPr id="39" name="Text 24"/>
          <p:cNvSpPr txBox="1"/>
          <p:nvPr/>
        </p:nvSpPr>
        <p:spPr>
          <a:xfrm>
            <a:off x="6963156" y="3086100"/>
            <a:ext cx="1645920" cy="1911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86868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AI时代资产配置新趋势</a:t>
            </a:r>
            <a:endParaRPr lang="en-US" sz="1200" dirty="0"/>
          </a:p>
        </p:txBody>
      </p:sp>
      <p:pic>
        <p:nvPicPr>
          <p:cNvPr id="40" name="Image 13" descr="preencoded.png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>
          <a:xfrm>
            <a:off x="6715354" y="3419856"/>
            <a:ext cx="133502" cy="133502"/>
          </a:xfrm>
          <a:prstGeom prst="rect">
            <a:avLst/>
          </a:prstGeom>
        </p:spPr>
      </p:pic>
      <p:sp>
        <p:nvSpPr>
          <p:cNvPr id="41" name="Text 25"/>
          <p:cNvSpPr txBox="1"/>
          <p:nvPr/>
        </p:nvSpPr>
        <p:spPr>
          <a:xfrm>
            <a:off x="6963156" y="3390595"/>
            <a:ext cx="1656893" cy="1911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86868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新兴资产类别机会分析</a:t>
            </a:r>
            <a:endParaRPr lang="en-US" sz="1200" dirty="0"/>
          </a:p>
        </p:txBody>
      </p:sp>
      <p:pic>
        <p:nvPicPr>
          <p:cNvPr id="42" name="Image 14" descr="preencoded.png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>
          <a:xfrm>
            <a:off x="6715354" y="3724351"/>
            <a:ext cx="133502" cy="133502"/>
          </a:xfrm>
          <a:prstGeom prst="rect">
            <a:avLst/>
          </a:prstGeom>
        </p:spPr>
      </p:pic>
      <p:sp>
        <p:nvSpPr>
          <p:cNvPr id="43" name="Text 26"/>
          <p:cNvSpPr txBox="1"/>
          <p:nvPr/>
        </p:nvSpPr>
        <p:spPr>
          <a:xfrm>
            <a:off x="6963156" y="3696005"/>
            <a:ext cx="1492301" cy="1911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86868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风险与收益平衡策略</a:t>
            </a:r>
            <a:endParaRPr lang="en-US" sz="1200" dirty="0"/>
          </a:p>
        </p:txBody>
      </p:sp>
      <p:pic>
        <p:nvPicPr>
          <p:cNvPr id="44" name="Image 15" descr="preencoded.png"/>
          <p:cNvPicPr>
            <a:picLocks noChangeAspect="1"/>
          </p:cNvPicPr>
          <p:nvPr/>
        </p:nvPicPr>
        <p:blipFill>
          <a:blip r:embed="rId10"/>
          <a:srcRect t="-199" b="-199"/>
          <a:stretch>
            <a:fillRect/>
          </a:stretch>
        </p:blipFill>
        <p:spPr>
          <a:xfrm>
            <a:off x="771754" y="1571854"/>
            <a:ext cx="75895" cy="4552798"/>
          </a:xfrm>
          <a:prstGeom prst="rect">
            <a:avLst/>
          </a:prstGeom>
        </p:spPr>
      </p:pic>
      <p:sp>
        <p:nvSpPr>
          <p:cNvPr id="46" name="Text 28"/>
          <p:cNvSpPr txBox="1"/>
          <p:nvPr/>
        </p:nvSpPr>
        <p:spPr>
          <a:xfrm>
            <a:off x="10896905" y="6515100"/>
            <a:ext cx="609905" cy="20025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86868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启昌学堂</a:t>
            </a:r>
            <a:endParaRPr lang="en-US" sz="1000" dirty="0"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E0E0E0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AFC"/>
          </a:solidFill>
          <a:ln w="12700">
            <a:solidFill>
              <a:srgbClr val="FFFFFF">
                <a:alpha val="0"/>
              </a:srgbClr>
            </a:solidFill>
            <a:prstDash val="solid"/>
          </a:ln>
          <a:effectLst>
            <a:outerShdw blurRad="63500" dist="38100" dir="16200000" algn="bl" rotWithShape="0">
              <a:srgbClr val="000000">
                <a:alpha val="10000"/>
              </a:srgbClr>
            </a:outerShdw>
          </a:effectLst>
        </p:spPr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1">
            <a:alphaModFix amt="90000"/>
          </a:blip>
          <a:srcRect/>
          <a:stretch>
            <a:fillRect/>
          </a:stretch>
        </p:blipFill>
        <p:spPr>
          <a:xfrm>
            <a:off x="-1904695" y="-1904695"/>
            <a:ext cx="8572500" cy="8572500"/>
          </a:xfrm>
          <a:prstGeom prst="rect">
            <a:avLst/>
          </a:prstGeom>
        </p:spPr>
      </p:pic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2">
            <a:alphaModFix amt="80000"/>
          </a:blip>
          <a:srcRect/>
          <a:stretch>
            <a:fillRect/>
          </a:stretch>
        </p:blipFill>
        <p:spPr>
          <a:xfrm>
            <a:off x="4572000" y="190195"/>
            <a:ext cx="9525305" cy="9525305"/>
          </a:xfrm>
          <a:prstGeom prst="rect">
            <a:avLst/>
          </a:prstGeom>
        </p:spPr>
      </p:pic>
      <p:sp>
        <p:nvSpPr>
          <p:cNvPr id="6" name="Shape 2"/>
          <p:cNvSpPr/>
          <p:nvPr/>
        </p:nvSpPr>
        <p:spPr>
          <a:xfrm>
            <a:off x="2286000" y="-381305"/>
            <a:ext cx="7619695" cy="7619695"/>
          </a:xfrm>
          <a:prstGeom prst="ellipse">
            <a:avLst/>
          </a:prstGeom>
          <a:noFill/>
          <a:ln w="12700">
            <a:solidFill>
              <a:srgbClr val="0071E3">
                <a:alpha val="5000"/>
              </a:srgbClr>
            </a:solidFill>
            <a:prstDash val="solid"/>
          </a:ln>
        </p:spPr>
      </p:sp>
      <p:sp>
        <p:nvSpPr>
          <p:cNvPr id="7" name="Shape 3"/>
          <p:cNvSpPr/>
          <p:nvPr/>
        </p:nvSpPr>
        <p:spPr>
          <a:xfrm>
            <a:off x="609905" y="448056"/>
            <a:ext cx="95098" cy="95098"/>
          </a:xfrm>
          <a:prstGeom prst="ellipse">
            <a:avLst/>
          </a:prstGeom>
          <a:solidFill>
            <a:srgbClr val="2563EB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8" name="Text 4"/>
          <p:cNvSpPr txBox="1"/>
          <p:nvPr/>
        </p:nvSpPr>
        <p:spPr>
          <a:xfrm>
            <a:off x="819302" y="381305"/>
            <a:ext cx="1234440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kern="0" spc="120" dirty="0">
                <a:solidFill>
                  <a:srgbClr val="0071E3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ELIGIBILITY</a:t>
            </a:r>
            <a:endParaRPr lang="en-US" sz="1200" dirty="0"/>
          </a:p>
        </p:txBody>
      </p:sp>
      <p:sp>
        <p:nvSpPr>
          <p:cNvPr id="9" name="Text 5"/>
          <p:cNvSpPr txBox="1"/>
          <p:nvPr/>
        </p:nvSpPr>
        <p:spPr>
          <a:xfrm>
            <a:off x="10573207" y="400507"/>
            <a:ext cx="1010412" cy="1911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6E6E73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私董会成员筛选</a:t>
            </a:r>
            <a:endParaRPr lang="en-US" sz="1000" dirty="0"/>
          </a:p>
        </p:txBody>
      </p:sp>
      <p:sp>
        <p:nvSpPr>
          <p:cNvPr id="10" name="Text 6"/>
          <p:cNvSpPr txBox="1"/>
          <p:nvPr/>
        </p:nvSpPr>
        <p:spPr>
          <a:xfrm>
            <a:off x="609905" y="685800"/>
            <a:ext cx="11163910" cy="1911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kern="0" spc="-30" dirty="0">
                <a:solidFill>
                  <a:srgbClr val="1D1D1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 适合与</a:t>
            </a:r>
            <a:r>
              <a:rPr lang="en-US" sz="1200" b="1" kern="0" spc="-30" dirty="0">
                <a:solidFill>
                  <a:srgbClr val="0071E3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不适合</a:t>
            </a:r>
            <a:endParaRPr lang="en-US" sz="1200" dirty="0"/>
          </a:p>
        </p:txBody>
      </p:sp>
      <p:sp>
        <p:nvSpPr>
          <p:cNvPr id="11" name="Text 7"/>
          <p:cNvSpPr txBox="1"/>
          <p:nvPr/>
        </p:nvSpPr>
        <p:spPr>
          <a:xfrm>
            <a:off x="609905" y="914400"/>
            <a:ext cx="11163910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6E6E73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明确私董会的目标人群，帮助你判断是否适合加入</a:t>
            </a:r>
            <a:endParaRPr lang="en-US" sz="1200" dirty="0"/>
          </a:p>
        </p:txBody>
      </p:sp>
      <p:pic>
        <p:nvPicPr>
          <p:cNvPr id="12" name="Image 2" descr="preencoded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609905" y="1295705"/>
            <a:ext cx="5333695" cy="4762195"/>
          </a:xfrm>
          <a:prstGeom prst="rect">
            <a:avLst/>
          </a:prstGeom>
        </p:spPr>
      </p:pic>
      <p:sp>
        <p:nvSpPr>
          <p:cNvPr id="13" name="Shape 8"/>
          <p:cNvSpPr/>
          <p:nvPr/>
        </p:nvSpPr>
        <p:spPr>
          <a:xfrm>
            <a:off x="886054" y="1571854"/>
            <a:ext cx="457200" cy="457200"/>
          </a:xfrm>
          <a:prstGeom prst="roundRect">
            <a:avLst>
              <a:gd name="adj" fmla="val 100000"/>
            </a:avLst>
          </a:prstGeom>
          <a:solidFill>
            <a:srgbClr val="ECFDF5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14" name="Image 3" descr="preencoded.pn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1019556" y="1705356"/>
            <a:ext cx="190195" cy="190195"/>
          </a:xfrm>
          <a:prstGeom prst="rect">
            <a:avLst/>
          </a:prstGeom>
        </p:spPr>
      </p:pic>
      <p:sp>
        <p:nvSpPr>
          <p:cNvPr id="15" name="Text 9"/>
          <p:cNvSpPr txBox="1"/>
          <p:nvPr/>
        </p:nvSpPr>
        <p:spPr>
          <a:xfrm>
            <a:off x="1495044" y="1571854"/>
            <a:ext cx="1327709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1D1D1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适合加入</a:t>
            </a:r>
            <a:endParaRPr lang="en-US" sz="1200" dirty="0"/>
          </a:p>
        </p:txBody>
      </p:sp>
      <p:sp>
        <p:nvSpPr>
          <p:cNvPr id="16" name="Text 10"/>
          <p:cNvSpPr txBox="1"/>
          <p:nvPr/>
        </p:nvSpPr>
        <p:spPr>
          <a:xfrm>
            <a:off x="1495044" y="1800454"/>
            <a:ext cx="1327709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6E6E73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长期主义者的选择</a:t>
            </a:r>
            <a:endParaRPr lang="en-US" sz="1200" dirty="0"/>
          </a:p>
        </p:txBody>
      </p:sp>
      <p:sp>
        <p:nvSpPr>
          <p:cNvPr id="17" name="Text 11"/>
          <p:cNvSpPr txBox="1"/>
          <p:nvPr/>
        </p:nvSpPr>
        <p:spPr>
          <a:xfrm>
            <a:off x="5286146" y="1600200"/>
            <a:ext cx="391363" cy="162763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200" b="1" dirty="0">
                <a:solidFill>
                  <a:srgbClr val="059669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80%</a:t>
            </a:r>
            <a:endParaRPr lang="en-US" sz="1200" dirty="0"/>
          </a:p>
        </p:txBody>
      </p:sp>
      <p:sp>
        <p:nvSpPr>
          <p:cNvPr id="18" name="Text 12"/>
          <p:cNvSpPr txBox="1"/>
          <p:nvPr/>
        </p:nvSpPr>
        <p:spPr>
          <a:xfrm>
            <a:off x="5133442" y="1800454"/>
            <a:ext cx="543154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200" dirty="0">
                <a:solidFill>
                  <a:srgbClr val="6E6E73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匹配度</a:t>
            </a:r>
            <a:endParaRPr lang="en-US" sz="1200" dirty="0"/>
          </a:p>
        </p:txBody>
      </p:sp>
      <p:sp>
        <p:nvSpPr>
          <p:cNvPr id="19" name="Shape 13"/>
          <p:cNvSpPr/>
          <p:nvPr/>
        </p:nvSpPr>
        <p:spPr>
          <a:xfrm>
            <a:off x="886054" y="2886761"/>
            <a:ext cx="4781398" cy="9144"/>
          </a:xfrm>
          <a:prstGeom prst="rect">
            <a:avLst/>
          </a:prstGeom>
          <a:solidFill>
            <a:srgbClr val="000000">
              <a:alpha val="5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20" name="Shape 14"/>
          <p:cNvSpPr/>
          <p:nvPr/>
        </p:nvSpPr>
        <p:spPr>
          <a:xfrm>
            <a:off x="886054" y="2343607"/>
            <a:ext cx="209398" cy="209398"/>
          </a:xfrm>
          <a:prstGeom prst="ellipse">
            <a:avLst/>
          </a:prstGeom>
          <a:solidFill>
            <a:srgbClr val="D1FAE5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21" name="Image 4" descr="preencoded.png"/>
          <p:cNvPicPr>
            <a:picLocks noChangeAspect="1"/>
          </p:cNvPicPr>
          <p:nvPr/>
        </p:nvPicPr>
        <p:blipFill>
          <a:blip r:embed="rId5"/>
          <a:srcRect t="-43" b="-43"/>
          <a:stretch>
            <a:fillRect/>
          </a:stretch>
        </p:blipFill>
        <p:spPr>
          <a:xfrm>
            <a:off x="923544" y="2371954"/>
            <a:ext cx="133502" cy="152705"/>
          </a:xfrm>
          <a:prstGeom prst="rect">
            <a:avLst/>
          </a:prstGeom>
        </p:spPr>
      </p:pic>
      <p:sp>
        <p:nvSpPr>
          <p:cNvPr id="22" name="Text 15"/>
          <p:cNvSpPr txBox="1"/>
          <p:nvPr/>
        </p:nvSpPr>
        <p:spPr>
          <a:xfrm>
            <a:off x="1209751" y="2314346"/>
            <a:ext cx="1000354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1D1D1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认同长期主义</a:t>
            </a:r>
            <a:endParaRPr lang="en-US" sz="1200" dirty="0"/>
          </a:p>
        </p:txBody>
      </p:sp>
      <p:sp>
        <p:nvSpPr>
          <p:cNvPr id="23" name="Text 16"/>
          <p:cNvSpPr txBox="1"/>
          <p:nvPr/>
        </p:nvSpPr>
        <p:spPr>
          <a:xfrm>
            <a:off x="5362042" y="2314346"/>
            <a:ext cx="391363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059669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符合</a:t>
            </a:r>
            <a:endParaRPr lang="en-US" sz="1200" dirty="0"/>
          </a:p>
        </p:txBody>
      </p:sp>
      <p:sp>
        <p:nvSpPr>
          <p:cNvPr id="24" name="Text 17"/>
          <p:cNvSpPr txBox="1"/>
          <p:nvPr/>
        </p:nvSpPr>
        <p:spPr>
          <a:xfrm>
            <a:off x="1209751" y="2562149"/>
            <a:ext cx="4648810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6E6E73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追求复利增长，不追求短期暴利</a:t>
            </a:r>
            <a:endParaRPr lang="en-US" sz="1200" dirty="0"/>
          </a:p>
        </p:txBody>
      </p:sp>
      <p:sp>
        <p:nvSpPr>
          <p:cNvPr id="25" name="Shape 18"/>
          <p:cNvSpPr/>
          <p:nvPr/>
        </p:nvSpPr>
        <p:spPr>
          <a:xfrm>
            <a:off x="886054" y="3582619"/>
            <a:ext cx="4781398" cy="9144"/>
          </a:xfrm>
          <a:prstGeom prst="rect">
            <a:avLst/>
          </a:prstGeom>
          <a:solidFill>
            <a:srgbClr val="000000">
              <a:alpha val="5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26" name="Shape 19"/>
          <p:cNvSpPr/>
          <p:nvPr/>
        </p:nvSpPr>
        <p:spPr>
          <a:xfrm>
            <a:off x="886054" y="3038551"/>
            <a:ext cx="209398" cy="209398"/>
          </a:xfrm>
          <a:prstGeom prst="ellipse">
            <a:avLst/>
          </a:prstGeom>
          <a:solidFill>
            <a:srgbClr val="D1FAE5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27" name="Image 5" descr="preencoded.png"/>
          <p:cNvPicPr>
            <a:picLocks noChangeAspect="1"/>
          </p:cNvPicPr>
          <p:nvPr/>
        </p:nvPicPr>
        <p:blipFill>
          <a:blip r:embed="rId5"/>
          <a:srcRect t="-43" b="-43"/>
          <a:stretch>
            <a:fillRect/>
          </a:stretch>
        </p:blipFill>
        <p:spPr>
          <a:xfrm>
            <a:off x="923544" y="3066898"/>
            <a:ext cx="133502" cy="152705"/>
          </a:xfrm>
          <a:prstGeom prst="rect">
            <a:avLst/>
          </a:prstGeom>
        </p:spPr>
      </p:pic>
      <p:sp>
        <p:nvSpPr>
          <p:cNvPr id="28" name="Text 20"/>
          <p:cNvSpPr txBox="1"/>
          <p:nvPr/>
        </p:nvSpPr>
        <p:spPr>
          <a:xfrm>
            <a:off x="1209751" y="3010205"/>
            <a:ext cx="1492301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1D1D1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有一定的可投资资金</a:t>
            </a:r>
            <a:endParaRPr lang="en-US" sz="1200" dirty="0"/>
          </a:p>
        </p:txBody>
      </p:sp>
      <p:sp>
        <p:nvSpPr>
          <p:cNvPr id="29" name="Text 21"/>
          <p:cNvSpPr txBox="1"/>
          <p:nvPr/>
        </p:nvSpPr>
        <p:spPr>
          <a:xfrm>
            <a:off x="5362042" y="3010205"/>
            <a:ext cx="391363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059669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符合</a:t>
            </a:r>
            <a:endParaRPr lang="en-US" sz="1200" dirty="0"/>
          </a:p>
        </p:txBody>
      </p:sp>
      <p:sp>
        <p:nvSpPr>
          <p:cNvPr id="30" name="Text 22"/>
          <p:cNvSpPr txBox="1"/>
          <p:nvPr/>
        </p:nvSpPr>
        <p:spPr>
          <a:xfrm>
            <a:off x="1209751" y="3258007"/>
            <a:ext cx="4648810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6E6E73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具备一定的资金基础进行资产配置</a:t>
            </a:r>
            <a:endParaRPr lang="en-US" sz="1200" dirty="0"/>
          </a:p>
        </p:txBody>
      </p:sp>
      <p:sp>
        <p:nvSpPr>
          <p:cNvPr id="31" name="Shape 23"/>
          <p:cNvSpPr/>
          <p:nvPr/>
        </p:nvSpPr>
        <p:spPr>
          <a:xfrm>
            <a:off x="886054" y="4277563"/>
            <a:ext cx="4781398" cy="9144"/>
          </a:xfrm>
          <a:prstGeom prst="rect">
            <a:avLst/>
          </a:prstGeom>
          <a:solidFill>
            <a:srgbClr val="000000">
              <a:alpha val="5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32" name="Shape 24"/>
          <p:cNvSpPr/>
          <p:nvPr/>
        </p:nvSpPr>
        <p:spPr>
          <a:xfrm>
            <a:off x="886054" y="3733495"/>
            <a:ext cx="209398" cy="209398"/>
          </a:xfrm>
          <a:prstGeom prst="ellipse">
            <a:avLst/>
          </a:prstGeom>
          <a:solidFill>
            <a:srgbClr val="D1FAE5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33" name="Image 6" descr="preencoded.png"/>
          <p:cNvPicPr>
            <a:picLocks noChangeAspect="1"/>
          </p:cNvPicPr>
          <p:nvPr/>
        </p:nvPicPr>
        <p:blipFill>
          <a:blip r:embed="rId5"/>
          <a:srcRect t="-43" b="-43"/>
          <a:stretch>
            <a:fillRect/>
          </a:stretch>
        </p:blipFill>
        <p:spPr>
          <a:xfrm>
            <a:off x="923544" y="3762756"/>
            <a:ext cx="133502" cy="152705"/>
          </a:xfrm>
          <a:prstGeom prst="rect">
            <a:avLst/>
          </a:prstGeom>
        </p:spPr>
      </p:pic>
      <p:sp>
        <p:nvSpPr>
          <p:cNvPr id="34" name="Text 25"/>
          <p:cNvSpPr txBox="1"/>
          <p:nvPr/>
        </p:nvSpPr>
        <p:spPr>
          <a:xfrm>
            <a:off x="1209751" y="3705149"/>
            <a:ext cx="1000354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1D1D1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愿意系统学习</a:t>
            </a:r>
            <a:endParaRPr lang="en-US" sz="1200" dirty="0"/>
          </a:p>
        </p:txBody>
      </p:sp>
      <p:sp>
        <p:nvSpPr>
          <p:cNvPr id="35" name="Text 26"/>
          <p:cNvSpPr txBox="1"/>
          <p:nvPr/>
        </p:nvSpPr>
        <p:spPr>
          <a:xfrm>
            <a:off x="5362042" y="3705149"/>
            <a:ext cx="391363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059669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符合</a:t>
            </a:r>
            <a:endParaRPr lang="en-US" sz="1200" dirty="0"/>
          </a:p>
        </p:txBody>
      </p:sp>
      <p:sp>
        <p:nvSpPr>
          <p:cNvPr id="36" name="Text 27"/>
          <p:cNvSpPr txBox="1"/>
          <p:nvPr/>
        </p:nvSpPr>
        <p:spPr>
          <a:xfrm>
            <a:off x="1209751" y="3952951"/>
            <a:ext cx="4648810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6E6E73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投入时间学习投资和财富管理</a:t>
            </a:r>
            <a:endParaRPr lang="en-US" sz="1200" dirty="0"/>
          </a:p>
        </p:txBody>
      </p:sp>
      <p:sp>
        <p:nvSpPr>
          <p:cNvPr id="37" name="Shape 28"/>
          <p:cNvSpPr/>
          <p:nvPr/>
        </p:nvSpPr>
        <p:spPr>
          <a:xfrm>
            <a:off x="886054" y="4429354"/>
            <a:ext cx="209398" cy="209398"/>
          </a:xfrm>
          <a:prstGeom prst="ellipse">
            <a:avLst/>
          </a:prstGeom>
          <a:solidFill>
            <a:srgbClr val="D1FAE5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38" name="Image 7" descr="preencoded.png"/>
          <p:cNvPicPr>
            <a:picLocks noChangeAspect="1"/>
          </p:cNvPicPr>
          <p:nvPr/>
        </p:nvPicPr>
        <p:blipFill>
          <a:blip r:embed="rId5"/>
          <a:srcRect t="-43" b="-43"/>
          <a:stretch>
            <a:fillRect/>
          </a:stretch>
        </p:blipFill>
        <p:spPr>
          <a:xfrm>
            <a:off x="923544" y="4457700"/>
            <a:ext cx="133502" cy="152705"/>
          </a:xfrm>
          <a:prstGeom prst="rect">
            <a:avLst/>
          </a:prstGeom>
        </p:spPr>
      </p:pic>
      <p:sp>
        <p:nvSpPr>
          <p:cNvPr id="39" name="Text 29"/>
          <p:cNvSpPr txBox="1"/>
          <p:nvPr/>
        </p:nvSpPr>
        <p:spPr>
          <a:xfrm>
            <a:off x="1209751" y="4401007"/>
            <a:ext cx="1000354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1D1D1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渴望同频连接</a:t>
            </a:r>
            <a:endParaRPr lang="en-US" sz="1200" dirty="0"/>
          </a:p>
        </p:txBody>
      </p:sp>
      <p:sp>
        <p:nvSpPr>
          <p:cNvPr id="40" name="Text 30"/>
          <p:cNvSpPr txBox="1"/>
          <p:nvPr/>
        </p:nvSpPr>
        <p:spPr>
          <a:xfrm>
            <a:off x="5362042" y="4401007"/>
            <a:ext cx="391363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059669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符合</a:t>
            </a:r>
            <a:endParaRPr lang="en-US" sz="1200" dirty="0"/>
          </a:p>
        </p:txBody>
      </p:sp>
      <p:sp>
        <p:nvSpPr>
          <p:cNvPr id="41" name="Text 31"/>
          <p:cNvSpPr txBox="1"/>
          <p:nvPr/>
        </p:nvSpPr>
        <p:spPr>
          <a:xfrm>
            <a:off x="1209751" y="4647895"/>
            <a:ext cx="4648810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6E6E73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希望与长期主义者建立深度连接</a:t>
            </a:r>
            <a:endParaRPr lang="en-US" sz="1200" dirty="0"/>
          </a:p>
        </p:txBody>
      </p:sp>
      <p:sp>
        <p:nvSpPr>
          <p:cNvPr id="42" name="Shape 32"/>
          <p:cNvSpPr/>
          <p:nvPr/>
        </p:nvSpPr>
        <p:spPr>
          <a:xfrm>
            <a:off x="886054" y="5266944"/>
            <a:ext cx="4781398" cy="514807"/>
          </a:xfrm>
          <a:prstGeom prst="roundRect">
            <a:avLst>
              <a:gd name="adj" fmla="val 78942"/>
            </a:avLst>
          </a:prstGeom>
          <a:solidFill>
            <a:srgbClr val="ECFDF5"/>
          </a:solidFill>
          <a:ln w="12700">
            <a:solidFill>
              <a:srgbClr val="D1FAE5"/>
            </a:solidFill>
            <a:prstDash val="solid"/>
          </a:ln>
        </p:spPr>
      </p:sp>
      <p:sp>
        <p:nvSpPr>
          <p:cNvPr id="43" name="Text 33"/>
          <p:cNvSpPr txBox="1"/>
          <p:nvPr/>
        </p:nvSpPr>
        <p:spPr>
          <a:xfrm>
            <a:off x="1028700" y="5410505"/>
            <a:ext cx="2791663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065F46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适合人群：有投资意识，追求稳健增长</a:t>
            </a:r>
            <a:endParaRPr lang="en-US" sz="1200" dirty="0"/>
          </a:p>
        </p:txBody>
      </p:sp>
      <p:sp>
        <p:nvSpPr>
          <p:cNvPr id="44" name="Text 34"/>
          <p:cNvSpPr txBox="1"/>
          <p:nvPr/>
        </p:nvSpPr>
        <p:spPr>
          <a:xfrm>
            <a:off x="5219395" y="5410505"/>
            <a:ext cx="391363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059669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推荐</a:t>
            </a:r>
            <a:endParaRPr lang="en-US" sz="1200" dirty="0"/>
          </a:p>
        </p:txBody>
      </p:sp>
      <p:pic>
        <p:nvPicPr>
          <p:cNvPr id="45" name="Image 8" descr="preencoded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6248095" y="1295705"/>
            <a:ext cx="5333695" cy="4762195"/>
          </a:xfrm>
          <a:prstGeom prst="rect">
            <a:avLst/>
          </a:prstGeom>
        </p:spPr>
      </p:pic>
      <p:sp>
        <p:nvSpPr>
          <p:cNvPr id="46" name="Shape 35"/>
          <p:cNvSpPr/>
          <p:nvPr/>
        </p:nvSpPr>
        <p:spPr>
          <a:xfrm>
            <a:off x="6524244" y="1571854"/>
            <a:ext cx="457200" cy="457200"/>
          </a:xfrm>
          <a:prstGeom prst="roundRect">
            <a:avLst>
              <a:gd name="adj" fmla="val 100000"/>
            </a:avLst>
          </a:prstGeom>
          <a:solidFill>
            <a:srgbClr val="FEF2F2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47" name="Image 9" descr="preencoded.png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6657746" y="1705356"/>
            <a:ext cx="190195" cy="190195"/>
          </a:xfrm>
          <a:prstGeom prst="rect">
            <a:avLst/>
          </a:prstGeom>
        </p:spPr>
      </p:pic>
      <p:sp>
        <p:nvSpPr>
          <p:cNvPr id="48" name="Text 36"/>
          <p:cNvSpPr txBox="1"/>
          <p:nvPr/>
        </p:nvSpPr>
        <p:spPr>
          <a:xfrm>
            <a:off x="7134149" y="1571854"/>
            <a:ext cx="1327709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1D1D1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不适合加入</a:t>
            </a:r>
            <a:endParaRPr lang="en-US" sz="1200" dirty="0"/>
          </a:p>
        </p:txBody>
      </p:sp>
      <p:sp>
        <p:nvSpPr>
          <p:cNvPr id="49" name="Text 37"/>
          <p:cNvSpPr txBox="1"/>
          <p:nvPr/>
        </p:nvSpPr>
        <p:spPr>
          <a:xfrm>
            <a:off x="7134149" y="1800454"/>
            <a:ext cx="1327709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6E6E73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短期投机者请绕行</a:t>
            </a:r>
            <a:endParaRPr lang="en-US" sz="1200" dirty="0"/>
          </a:p>
        </p:txBody>
      </p:sp>
      <p:sp>
        <p:nvSpPr>
          <p:cNvPr id="50" name="Text 38"/>
          <p:cNvSpPr txBox="1"/>
          <p:nvPr/>
        </p:nvSpPr>
        <p:spPr>
          <a:xfrm>
            <a:off x="10925251" y="1600200"/>
            <a:ext cx="391363" cy="162763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200" b="1" dirty="0">
                <a:solidFill>
                  <a:srgbClr val="DC2626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20%</a:t>
            </a:r>
            <a:endParaRPr lang="en-US" sz="1200" dirty="0"/>
          </a:p>
        </p:txBody>
      </p:sp>
      <p:sp>
        <p:nvSpPr>
          <p:cNvPr id="51" name="Text 39"/>
          <p:cNvSpPr txBox="1"/>
          <p:nvPr/>
        </p:nvSpPr>
        <p:spPr>
          <a:xfrm>
            <a:off x="10772546" y="1800454"/>
            <a:ext cx="543154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200" dirty="0">
                <a:solidFill>
                  <a:srgbClr val="6E6E73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不匹配</a:t>
            </a:r>
            <a:endParaRPr lang="en-US" sz="1200" dirty="0"/>
          </a:p>
        </p:txBody>
      </p:sp>
      <p:sp>
        <p:nvSpPr>
          <p:cNvPr id="52" name="Shape 40"/>
          <p:cNvSpPr/>
          <p:nvPr/>
        </p:nvSpPr>
        <p:spPr>
          <a:xfrm>
            <a:off x="6524244" y="2886761"/>
            <a:ext cx="4781398" cy="9144"/>
          </a:xfrm>
          <a:prstGeom prst="rect">
            <a:avLst/>
          </a:prstGeom>
          <a:solidFill>
            <a:srgbClr val="000000">
              <a:alpha val="5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53" name="Shape 41"/>
          <p:cNvSpPr/>
          <p:nvPr/>
        </p:nvSpPr>
        <p:spPr>
          <a:xfrm>
            <a:off x="6524244" y="2343607"/>
            <a:ext cx="209398" cy="209398"/>
          </a:xfrm>
          <a:prstGeom prst="ellipse">
            <a:avLst/>
          </a:prstGeom>
          <a:solidFill>
            <a:srgbClr val="FEE2E2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54" name="Image 10" descr="preencoded.png"/>
          <p:cNvPicPr>
            <a:picLocks noChangeAspect="1"/>
          </p:cNvPicPr>
          <p:nvPr/>
        </p:nvPicPr>
        <p:blipFill>
          <a:blip r:embed="rId7"/>
          <a:srcRect t="-100" b="-100"/>
          <a:stretch>
            <a:fillRect/>
          </a:stretch>
        </p:blipFill>
        <p:spPr>
          <a:xfrm>
            <a:off x="6572707" y="2371954"/>
            <a:ext cx="114300" cy="152705"/>
          </a:xfrm>
          <a:prstGeom prst="rect">
            <a:avLst/>
          </a:prstGeom>
        </p:spPr>
      </p:pic>
      <p:sp>
        <p:nvSpPr>
          <p:cNvPr id="55" name="Text 42"/>
          <p:cNvSpPr txBox="1"/>
          <p:nvPr/>
        </p:nvSpPr>
        <p:spPr>
          <a:xfrm>
            <a:off x="6848856" y="2314346"/>
            <a:ext cx="1000354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1D1D1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追求短期暴利</a:t>
            </a:r>
            <a:endParaRPr lang="en-US" sz="1200" dirty="0"/>
          </a:p>
        </p:txBody>
      </p:sp>
      <p:sp>
        <p:nvSpPr>
          <p:cNvPr id="56" name="Text 43"/>
          <p:cNvSpPr txBox="1"/>
          <p:nvPr/>
        </p:nvSpPr>
        <p:spPr>
          <a:xfrm>
            <a:off x="10848442" y="2314346"/>
            <a:ext cx="543154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DC2626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不符合</a:t>
            </a:r>
            <a:endParaRPr lang="en-US" sz="1200" dirty="0"/>
          </a:p>
        </p:txBody>
      </p:sp>
      <p:sp>
        <p:nvSpPr>
          <p:cNvPr id="57" name="Text 44"/>
          <p:cNvSpPr txBox="1"/>
          <p:nvPr/>
        </p:nvSpPr>
        <p:spPr>
          <a:xfrm>
            <a:off x="6848856" y="2562149"/>
            <a:ext cx="4648810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6E6E73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期望年化收益&gt;12%，追求快速回报</a:t>
            </a:r>
            <a:endParaRPr lang="en-US" sz="1200" dirty="0"/>
          </a:p>
        </p:txBody>
      </p:sp>
      <p:sp>
        <p:nvSpPr>
          <p:cNvPr id="58" name="Shape 45"/>
          <p:cNvSpPr/>
          <p:nvPr/>
        </p:nvSpPr>
        <p:spPr>
          <a:xfrm>
            <a:off x="6524244" y="3582619"/>
            <a:ext cx="4781398" cy="9144"/>
          </a:xfrm>
          <a:prstGeom prst="rect">
            <a:avLst/>
          </a:prstGeom>
          <a:solidFill>
            <a:srgbClr val="000000">
              <a:alpha val="5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59" name="Shape 46"/>
          <p:cNvSpPr/>
          <p:nvPr/>
        </p:nvSpPr>
        <p:spPr>
          <a:xfrm>
            <a:off x="6524244" y="3038551"/>
            <a:ext cx="209398" cy="209398"/>
          </a:xfrm>
          <a:prstGeom prst="ellipse">
            <a:avLst/>
          </a:prstGeom>
          <a:solidFill>
            <a:srgbClr val="FEE2E2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60" name="Image 11" descr="preencoded.png"/>
          <p:cNvPicPr>
            <a:picLocks noChangeAspect="1"/>
          </p:cNvPicPr>
          <p:nvPr/>
        </p:nvPicPr>
        <p:blipFill>
          <a:blip r:embed="rId7"/>
          <a:srcRect t="-100" b="-100"/>
          <a:stretch>
            <a:fillRect/>
          </a:stretch>
        </p:blipFill>
        <p:spPr>
          <a:xfrm>
            <a:off x="6572707" y="3066898"/>
            <a:ext cx="114300" cy="152705"/>
          </a:xfrm>
          <a:prstGeom prst="rect">
            <a:avLst/>
          </a:prstGeom>
        </p:spPr>
      </p:pic>
      <p:sp>
        <p:nvSpPr>
          <p:cNvPr id="61" name="Text 47"/>
          <p:cNvSpPr txBox="1"/>
          <p:nvPr/>
        </p:nvSpPr>
        <p:spPr>
          <a:xfrm>
            <a:off x="6848856" y="3010205"/>
            <a:ext cx="848563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1D1D1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负债压力大</a:t>
            </a:r>
            <a:endParaRPr lang="en-US" sz="1200" dirty="0"/>
          </a:p>
        </p:txBody>
      </p:sp>
      <p:sp>
        <p:nvSpPr>
          <p:cNvPr id="62" name="Text 48"/>
          <p:cNvSpPr txBox="1"/>
          <p:nvPr/>
        </p:nvSpPr>
        <p:spPr>
          <a:xfrm>
            <a:off x="10848442" y="3010205"/>
            <a:ext cx="543154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DC2626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不符合</a:t>
            </a:r>
            <a:endParaRPr lang="en-US" sz="1200" dirty="0"/>
          </a:p>
        </p:txBody>
      </p:sp>
      <p:sp>
        <p:nvSpPr>
          <p:cNvPr id="63" name="Text 49"/>
          <p:cNvSpPr txBox="1"/>
          <p:nvPr/>
        </p:nvSpPr>
        <p:spPr>
          <a:xfrm>
            <a:off x="6848856" y="3258007"/>
            <a:ext cx="4648810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6E6E73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当前负债比例过高，不适合投资</a:t>
            </a:r>
            <a:endParaRPr lang="en-US" sz="1200" dirty="0"/>
          </a:p>
        </p:txBody>
      </p:sp>
      <p:sp>
        <p:nvSpPr>
          <p:cNvPr id="64" name="Shape 50"/>
          <p:cNvSpPr/>
          <p:nvPr/>
        </p:nvSpPr>
        <p:spPr>
          <a:xfrm>
            <a:off x="6524244" y="4277563"/>
            <a:ext cx="4781398" cy="9144"/>
          </a:xfrm>
          <a:prstGeom prst="rect">
            <a:avLst/>
          </a:prstGeom>
          <a:solidFill>
            <a:srgbClr val="000000">
              <a:alpha val="5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65" name="Shape 51"/>
          <p:cNvSpPr/>
          <p:nvPr/>
        </p:nvSpPr>
        <p:spPr>
          <a:xfrm>
            <a:off x="6524244" y="3733495"/>
            <a:ext cx="209398" cy="209398"/>
          </a:xfrm>
          <a:prstGeom prst="ellipse">
            <a:avLst/>
          </a:prstGeom>
          <a:solidFill>
            <a:srgbClr val="FEE2E2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66" name="Image 12" descr="preencoded.png"/>
          <p:cNvPicPr>
            <a:picLocks noChangeAspect="1"/>
          </p:cNvPicPr>
          <p:nvPr/>
        </p:nvPicPr>
        <p:blipFill>
          <a:blip r:embed="rId7"/>
          <a:srcRect t="-100" b="-100"/>
          <a:stretch>
            <a:fillRect/>
          </a:stretch>
        </p:blipFill>
        <p:spPr>
          <a:xfrm>
            <a:off x="6572707" y="3762756"/>
            <a:ext cx="114300" cy="152705"/>
          </a:xfrm>
          <a:prstGeom prst="rect">
            <a:avLst/>
          </a:prstGeom>
        </p:spPr>
      </p:pic>
      <p:sp>
        <p:nvSpPr>
          <p:cNvPr id="67" name="Text 52"/>
          <p:cNvSpPr txBox="1"/>
          <p:nvPr/>
        </p:nvSpPr>
        <p:spPr>
          <a:xfrm>
            <a:off x="6848856" y="3705149"/>
            <a:ext cx="1405433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1D1D1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只想学炒股/抄代码</a:t>
            </a:r>
            <a:endParaRPr lang="en-US" sz="1200" dirty="0"/>
          </a:p>
        </p:txBody>
      </p:sp>
      <p:sp>
        <p:nvSpPr>
          <p:cNvPr id="68" name="Text 53"/>
          <p:cNvSpPr txBox="1"/>
          <p:nvPr/>
        </p:nvSpPr>
        <p:spPr>
          <a:xfrm>
            <a:off x="10848442" y="3705149"/>
            <a:ext cx="543154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DC2626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不符合</a:t>
            </a:r>
            <a:endParaRPr lang="en-US" sz="1200" dirty="0"/>
          </a:p>
        </p:txBody>
      </p:sp>
      <p:sp>
        <p:nvSpPr>
          <p:cNvPr id="69" name="Text 54"/>
          <p:cNvSpPr txBox="1"/>
          <p:nvPr/>
        </p:nvSpPr>
        <p:spPr>
          <a:xfrm>
            <a:off x="6848856" y="3952951"/>
            <a:ext cx="4648810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6E6E73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追求短期投机，缺乏系统思维</a:t>
            </a:r>
            <a:endParaRPr lang="en-US" sz="1200" dirty="0"/>
          </a:p>
        </p:txBody>
      </p:sp>
      <p:sp>
        <p:nvSpPr>
          <p:cNvPr id="70" name="Shape 55"/>
          <p:cNvSpPr/>
          <p:nvPr/>
        </p:nvSpPr>
        <p:spPr>
          <a:xfrm>
            <a:off x="6524244" y="4429354"/>
            <a:ext cx="209398" cy="209398"/>
          </a:xfrm>
          <a:prstGeom prst="ellipse">
            <a:avLst/>
          </a:prstGeom>
          <a:solidFill>
            <a:srgbClr val="FEE2E2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71" name="Image 13" descr="preencoded.png"/>
          <p:cNvPicPr>
            <a:picLocks noChangeAspect="1"/>
          </p:cNvPicPr>
          <p:nvPr/>
        </p:nvPicPr>
        <p:blipFill>
          <a:blip r:embed="rId7"/>
          <a:srcRect t="-100" b="-100"/>
          <a:stretch>
            <a:fillRect/>
          </a:stretch>
        </p:blipFill>
        <p:spPr>
          <a:xfrm>
            <a:off x="6572707" y="4457700"/>
            <a:ext cx="114300" cy="152705"/>
          </a:xfrm>
          <a:prstGeom prst="rect">
            <a:avLst/>
          </a:prstGeom>
        </p:spPr>
      </p:pic>
      <p:sp>
        <p:nvSpPr>
          <p:cNvPr id="72" name="Text 56"/>
          <p:cNvSpPr txBox="1"/>
          <p:nvPr/>
        </p:nvSpPr>
        <p:spPr>
          <a:xfrm>
            <a:off x="6848856" y="4401007"/>
            <a:ext cx="1327709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1D1D1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完全不愿付出时间</a:t>
            </a:r>
            <a:endParaRPr lang="en-US" sz="1200" dirty="0"/>
          </a:p>
        </p:txBody>
      </p:sp>
      <p:sp>
        <p:nvSpPr>
          <p:cNvPr id="73" name="Text 57"/>
          <p:cNvSpPr txBox="1"/>
          <p:nvPr/>
        </p:nvSpPr>
        <p:spPr>
          <a:xfrm>
            <a:off x="10848442" y="4401007"/>
            <a:ext cx="543154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DC2626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不符合</a:t>
            </a:r>
            <a:endParaRPr lang="en-US" sz="1200" dirty="0"/>
          </a:p>
        </p:txBody>
      </p:sp>
      <p:sp>
        <p:nvSpPr>
          <p:cNvPr id="74" name="Text 58"/>
          <p:cNvSpPr txBox="1"/>
          <p:nvPr/>
        </p:nvSpPr>
        <p:spPr>
          <a:xfrm>
            <a:off x="6848856" y="4647895"/>
            <a:ext cx="4648810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6E6E73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不愿意投入时间学习和实践</a:t>
            </a:r>
            <a:endParaRPr lang="en-US" sz="1200" dirty="0"/>
          </a:p>
        </p:txBody>
      </p:sp>
      <p:sp>
        <p:nvSpPr>
          <p:cNvPr id="75" name="Shape 59"/>
          <p:cNvSpPr/>
          <p:nvPr/>
        </p:nvSpPr>
        <p:spPr>
          <a:xfrm>
            <a:off x="6524244" y="5266944"/>
            <a:ext cx="4781398" cy="514807"/>
          </a:xfrm>
          <a:prstGeom prst="roundRect">
            <a:avLst>
              <a:gd name="adj" fmla="val 78942"/>
            </a:avLst>
          </a:prstGeom>
          <a:solidFill>
            <a:srgbClr val="FEF2F2"/>
          </a:solidFill>
          <a:ln w="12700">
            <a:solidFill>
              <a:srgbClr val="FEE2E2"/>
            </a:solidFill>
            <a:prstDash val="solid"/>
          </a:ln>
        </p:spPr>
      </p:sp>
      <p:sp>
        <p:nvSpPr>
          <p:cNvPr id="76" name="Text 60"/>
          <p:cNvSpPr txBox="1"/>
          <p:nvPr/>
        </p:nvSpPr>
        <p:spPr>
          <a:xfrm>
            <a:off x="6667805" y="5410505"/>
            <a:ext cx="2791663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991B1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不适合人群：追求短期收益，缺乏耐心</a:t>
            </a:r>
            <a:endParaRPr lang="en-US" sz="1200" dirty="0"/>
          </a:p>
        </p:txBody>
      </p:sp>
      <p:sp>
        <p:nvSpPr>
          <p:cNvPr id="77" name="Text 61"/>
          <p:cNvSpPr txBox="1"/>
          <p:nvPr/>
        </p:nvSpPr>
        <p:spPr>
          <a:xfrm>
            <a:off x="10858500" y="5410505"/>
            <a:ext cx="391363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DC2626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慎入</a:t>
            </a:r>
            <a:endParaRPr lang="en-US" sz="1200" dirty="0"/>
          </a:p>
        </p:txBody>
      </p:sp>
      <p:sp>
        <p:nvSpPr>
          <p:cNvPr id="78" name="Shape 62"/>
          <p:cNvSpPr/>
          <p:nvPr/>
        </p:nvSpPr>
        <p:spPr>
          <a:xfrm>
            <a:off x="609905" y="6515100"/>
            <a:ext cx="75895" cy="75895"/>
          </a:xfrm>
          <a:prstGeom prst="ellipse">
            <a:avLst/>
          </a:prstGeom>
          <a:solidFill>
            <a:srgbClr val="2563EB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79" name="Text 63"/>
          <p:cNvSpPr txBox="1"/>
          <p:nvPr/>
        </p:nvSpPr>
        <p:spPr>
          <a:xfrm>
            <a:off x="761695" y="6476695"/>
            <a:ext cx="558698" cy="1527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6E6E73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第 46 页</a:t>
            </a:r>
            <a:endParaRPr lang="en-US" sz="900" dirty="0"/>
          </a:p>
        </p:txBody>
      </p:sp>
      <p:sp>
        <p:nvSpPr>
          <p:cNvPr id="80" name="Text 64"/>
          <p:cNvSpPr txBox="1"/>
          <p:nvPr/>
        </p:nvSpPr>
        <p:spPr>
          <a:xfrm>
            <a:off x="11125505" y="6476695"/>
            <a:ext cx="543154" cy="1527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b="1" dirty="0">
                <a:solidFill>
                  <a:srgbClr val="6E6E73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启昌学堂</a:t>
            </a:r>
            <a:endParaRPr lang="en-US" sz="900" dirty="0"/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E0E0E0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AFC"/>
          </a:solidFill>
          <a:ln w="12700">
            <a:solidFill>
              <a:srgbClr val="FFFFFF">
                <a:alpha val="0"/>
              </a:srgbClr>
            </a:solidFill>
            <a:prstDash val="solid"/>
          </a:ln>
          <a:effectLst>
            <a:outerShdw blurRad="63500" dist="38100" dir="16200000" algn="bl" rotWithShape="0">
              <a:srgbClr val="000000">
                <a:alpha val="10000"/>
              </a:srgbClr>
            </a:outerShdw>
          </a:effectLst>
        </p:spPr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1">
            <a:alphaModFix amt="90000"/>
          </a:blip>
          <a:srcRect l="-2" r="-2"/>
          <a:stretch>
            <a:fillRect/>
          </a:stretch>
        </p:blipFill>
        <p:spPr>
          <a:xfrm>
            <a:off x="381305" y="-1904695"/>
            <a:ext cx="11430000" cy="7619695"/>
          </a:xfrm>
          <a:prstGeom prst="rect">
            <a:avLst/>
          </a:prstGeom>
        </p:spPr>
      </p:pic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2">
            <a:alphaModFix amt="80000"/>
          </a:blip>
          <a:srcRect l="-2" r="-2"/>
          <a:stretch>
            <a:fillRect/>
          </a:stretch>
        </p:blipFill>
        <p:spPr>
          <a:xfrm>
            <a:off x="3619195" y="1143000"/>
            <a:ext cx="9525305" cy="8572500"/>
          </a:xfrm>
          <a:prstGeom prst="rect">
            <a:avLst/>
          </a:prstGeom>
        </p:spPr>
      </p:pic>
      <p:pic>
        <p:nvPicPr>
          <p:cNvPr id="6" name="Image 2" descr="preencoded.png"/>
          <p:cNvPicPr>
            <a:picLocks noChangeAspect="1"/>
          </p:cNvPicPr>
          <p:nvPr/>
        </p:nvPicPr>
        <p:blipFill>
          <a:blip r:embed="rId3">
            <a:alphaModFix amt="20000"/>
          </a:blip>
          <a:srcRect t="-401" b="-401"/>
          <a:stretch>
            <a:fillRect/>
          </a:stretch>
        </p:blipFill>
        <p:spPr>
          <a:xfrm>
            <a:off x="0" y="6819595"/>
            <a:ext cx="12191695" cy="38405"/>
          </a:xfrm>
          <a:prstGeom prst="rect">
            <a:avLst/>
          </a:prstGeom>
        </p:spPr>
      </p:pic>
      <p:sp>
        <p:nvSpPr>
          <p:cNvPr id="7" name="Shape 2"/>
          <p:cNvSpPr/>
          <p:nvPr/>
        </p:nvSpPr>
        <p:spPr>
          <a:xfrm>
            <a:off x="1809598" y="-857707"/>
            <a:ext cx="8572500" cy="8572500"/>
          </a:xfrm>
          <a:prstGeom prst="ellipse">
            <a:avLst/>
          </a:prstGeom>
          <a:noFill/>
          <a:ln w="12700">
            <a:solidFill>
              <a:srgbClr val="0071E3">
                <a:alpha val="5000"/>
              </a:srgbClr>
            </a:solidFill>
            <a:prstDash val="solid"/>
          </a:ln>
        </p:spPr>
      </p:sp>
      <p:sp>
        <p:nvSpPr>
          <p:cNvPr id="8" name="Shape 3"/>
          <p:cNvSpPr/>
          <p:nvPr/>
        </p:nvSpPr>
        <p:spPr>
          <a:xfrm rot="2100000">
            <a:off x="2119579" y="-546811"/>
            <a:ext cx="7953451" cy="7953451"/>
          </a:xfrm>
          <a:prstGeom prst="ellipse">
            <a:avLst/>
          </a:prstGeom>
          <a:noFill/>
          <a:ln w="12700">
            <a:solidFill>
              <a:srgbClr val="6366F1">
                <a:alpha val="12000"/>
              </a:srgbClr>
            </a:solidFill>
            <a:prstDash val="solid"/>
          </a:ln>
        </p:spPr>
      </p:sp>
      <p:pic>
        <p:nvPicPr>
          <p:cNvPr id="9" name="Image 3" descr="preencoded.png"/>
          <p:cNvPicPr>
            <a:picLocks noChangeAspect="1"/>
          </p:cNvPicPr>
          <p:nvPr/>
        </p:nvPicPr>
        <p:blipFill>
          <a:blip r:embed="rId4">
            <a:alphaModFix amt="5000"/>
          </a:blip>
          <a:srcRect t="-152" b="-152"/>
          <a:stretch>
            <a:fillRect/>
          </a:stretch>
        </p:blipFill>
        <p:spPr>
          <a:xfrm>
            <a:off x="9144000" y="4381805"/>
            <a:ext cx="2286000" cy="2038198"/>
          </a:xfrm>
          <a:prstGeom prst="rect">
            <a:avLst/>
          </a:prstGeom>
        </p:spPr>
      </p:pic>
      <p:sp>
        <p:nvSpPr>
          <p:cNvPr id="10" name="Text 4"/>
          <p:cNvSpPr txBox="1"/>
          <p:nvPr/>
        </p:nvSpPr>
        <p:spPr>
          <a:xfrm>
            <a:off x="1133856" y="2509114"/>
            <a:ext cx="9925812" cy="139080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900" b="1" kern="0" spc="-39" dirty="0">
                <a:solidFill>
                  <a:srgbClr val="1D1D1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 AI时代，最危险的不是被淘汰，</a:t>
            </a:r>
            <a:endParaRPr lang="en-US" sz="3900" dirty="0"/>
          </a:p>
          <a:p>
            <a:pPr marL="0" indent="0" algn="ctr">
              <a:buNone/>
            </a:pPr>
            <a:r>
              <a:rPr lang="en-US" sz="3900" b="1" kern="0" spc="-39" dirty="0">
                <a:solidFill>
                  <a:srgbClr val="1D1D1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 而是</a:t>
            </a:r>
            <a:r>
              <a:rPr lang="en-US" sz="3900" b="1" kern="0" spc="-39" dirty="0">
                <a:solidFill>
                  <a:srgbClr val="0071E3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"用旧的地图，寻找新的宝藏"</a:t>
            </a:r>
            <a:r>
              <a:rPr lang="en-US" sz="3900" b="1" kern="0" spc="-39" dirty="0">
                <a:solidFill>
                  <a:srgbClr val="1D1D1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。 </a:t>
            </a:r>
            <a:endParaRPr lang="en-US" sz="3900" dirty="0"/>
          </a:p>
        </p:txBody>
      </p:sp>
      <p:pic>
        <p:nvPicPr>
          <p:cNvPr id="11" name="Image 4" descr="preencoded.png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5715000" y="1289304"/>
            <a:ext cx="761695" cy="761695"/>
          </a:xfrm>
          <a:prstGeom prst="rect">
            <a:avLst/>
          </a:prstGeom>
        </p:spPr>
      </p:pic>
      <p:pic>
        <p:nvPicPr>
          <p:cNvPr id="12" name="Image 5" descr="preencoded.png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5952744" y="1527962"/>
            <a:ext cx="286207" cy="286207"/>
          </a:xfrm>
          <a:prstGeom prst="rect">
            <a:avLst/>
          </a:prstGeom>
        </p:spPr>
      </p:pic>
      <p:sp>
        <p:nvSpPr>
          <p:cNvPr id="13" name="Text 5"/>
          <p:cNvSpPr txBox="1"/>
          <p:nvPr/>
        </p:nvSpPr>
        <p:spPr>
          <a:xfrm>
            <a:off x="1123798" y="4277563"/>
            <a:ext cx="9944100" cy="372161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dirty="0">
                <a:solidFill>
                  <a:srgbClr val="6E6E73">
                    <a:alpha val="90000"/>
                  </a:srgbClr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 私董会不是终点，是你</a:t>
            </a:r>
            <a:r>
              <a:rPr lang="en-US" sz="1800" dirty="0">
                <a:solidFill>
                  <a:srgbClr val="1D1D1F">
                    <a:alpha val="90000"/>
                  </a:srgbClr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绘制新地图</a:t>
            </a:r>
            <a:r>
              <a:rPr lang="en-US" sz="1800" dirty="0">
                <a:solidFill>
                  <a:srgbClr val="6E6E73">
                    <a:alpha val="90000"/>
                  </a:srgbClr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的起点。 </a:t>
            </a:r>
            <a:endParaRPr lang="en-US" sz="1800" dirty="0"/>
          </a:p>
        </p:txBody>
      </p:sp>
      <p:sp>
        <p:nvSpPr>
          <p:cNvPr id="14" name="Text 6"/>
          <p:cNvSpPr txBox="1"/>
          <p:nvPr/>
        </p:nvSpPr>
        <p:spPr>
          <a:xfrm>
            <a:off x="2762402" y="5257800"/>
            <a:ext cx="6667805" cy="31455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dirty="0">
                <a:solidFill>
                  <a:srgbClr val="6E6E73">
                    <a:alpha val="70000"/>
                  </a:srgbClr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 当旧地图失效时，你需要的是</a:t>
            </a:r>
            <a:r>
              <a:rPr lang="en-US" sz="1500" dirty="0">
                <a:solidFill>
                  <a:srgbClr val="1D1D1F">
                    <a:alpha val="70000"/>
                  </a:srgbClr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新的导航工具</a:t>
            </a:r>
            <a:r>
              <a:rPr lang="en-US" sz="1500" dirty="0">
                <a:solidFill>
                  <a:srgbClr val="6E6E73">
                    <a:alpha val="70000"/>
                  </a:srgbClr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和</a:t>
            </a:r>
            <a:r>
              <a:rPr lang="en-US" sz="1500" dirty="0">
                <a:solidFill>
                  <a:srgbClr val="1D1D1F">
                    <a:alpha val="70000"/>
                  </a:srgbClr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同行的伙伴</a:t>
            </a:r>
            <a:r>
              <a:rPr lang="en-US" sz="1500" dirty="0">
                <a:solidFill>
                  <a:srgbClr val="6E6E73">
                    <a:alpha val="70000"/>
                  </a:srgbClr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，而不是独自摸索。 </a:t>
            </a:r>
            <a:endParaRPr lang="en-US" sz="1500" dirty="0"/>
          </a:p>
        </p:txBody>
      </p:sp>
      <p:pic>
        <p:nvPicPr>
          <p:cNvPr id="15" name="Image 6" descr="preencoded.png"/>
          <p:cNvPicPr>
            <a:picLocks noChangeAspect="1"/>
          </p:cNvPicPr>
          <p:nvPr/>
        </p:nvPicPr>
        <p:blipFill>
          <a:blip r:embed="rId7"/>
          <a:srcRect l="-299" r="-299"/>
          <a:stretch>
            <a:fillRect/>
          </a:stretch>
        </p:blipFill>
        <p:spPr>
          <a:xfrm>
            <a:off x="457200" y="495605"/>
            <a:ext cx="19202" cy="152705"/>
          </a:xfrm>
          <a:prstGeom prst="rect">
            <a:avLst/>
          </a:prstGeom>
        </p:spPr>
      </p:pic>
      <p:sp>
        <p:nvSpPr>
          <p:cNvPr id="16" name="Text 7"/>
          <p:cNvSpPr txBox="1"/>
          <p:nvPr/>
        </p:nvSpPr>
        <p:spPr>
          <a:xfrm>
            <a:off x="571500" y="495605"/>
            <a:ext cx="1413662" cy="1527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b="1" kern="0" spc="180" dirty="0">
                <a:solidFill>
                  <a:srgbClr val="9CA3A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Final Thought</a:t>
            </a:r>
            <a:endParaRPr lang="en-US" sz="900" dirty="0"/>
          </a:p>
        </p:txBody>
      </p:sp>
      <p:sp>
        <p:nvSpPr>
          <p:cNvPr id="17" name="Text 8"/>
          <p:cNvSpPr txBox="1"/>
          <p:nvPr/>
        </p:nvSpPr>
        <p:spPr>
          <a:xfrm>
            <a:off x="10768889" y="6286500"/>
            <a:ext cx="210312" cy="1527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9CA3A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47</a:t>
            </a:r>
            <a:endParaRPr lang="en-US" sz="900" dirty="0"/>
          </a:p>
        </p:txBody>
      </p:sp>
      <p:sp>
        <p:nvSpPr>
          <p:cNvPr id="18" name="Text 9"/>
          <p:cNvSpPr txBox="1"/>
          <p:nvPr/>
        </p:nvSpPr>
        <p:spPr>
          <a:xfrm>
            <a:off x="11125505" y="6248095"/>
            <a:ext cx="695858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6E6E73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启昌学堂</a:t>
            </a:r>
            <a:endParaRPr lang="en-US" sz="1200" dirty="0"/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E0E0E0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AFC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-1429207" y="-1429207"/>
            <a:ext cx="7619695" cy="7619695"/>
          </a:xfrm>
          <a:prstGeom prst="rect">
            <a:avLst/>
          </a:prstGeom>
        </p:spPr>
      </p:pic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2"/>
          <a:srcRect t="-2" b="-2"/>
          <a:stretch>
            <a:fillRect/>
          </a:stretch>
        </p:blipFill>
        <p:spPr>
          <a:xfrm>
            <a:off x="4572000" y="0"/>
            <a:ext cx="7619695" cy="6858000"/>
          </a:xfrm>
          <a:prstGeom prst="rect">
            <a:avLst/>
          </a:prstGeom>
        </p:spPr>
      </p:pic>
      <p:sp>
        <p:nvSpPr>
          <p:cNvPr id="12" name="Text 5"/>
          <p:cNvSpPr txBox="1"/>
          <p:nvPr/>
        </p:nvSpPr>
        <p:spPr>
          <a:xfrm>
            <a:off x="609905" y="233680"/>
            <a:ext cx="10972800" cy="66751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600" b="1" kern="0" spc="150" dirty="0">
                <a:solidFill>
                  <a:srgbClr val="1D1D1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我们吸引同频者，也等待机缘</a:t>
            </a:r>
            <a:endParaRPr lang="en-US" sz="3600" dirty="0"/>
          </a:p>
        </p:txBody>
      </p:sp>
      <p:sp>
        <p:nvSpPr>
          <p:cNvPr id="27" name="Shape 14"/>
          <p:cNvSpPr/>
          <p:nvPr/>
        </p:nvSpPr>
        <p:spPr>
          <a:xfrm>
            <a:off x="761695" y="6353251"/>
            <a:ext cx="57607" cy="57607"/>
          </a:xfrm>
          <a:prstGeom prst="ellipse">
            <a:avLst/>
          </a:prstGeom>
          <a:solidFill>
            <a:srgbClr val="0071E3">
              <a:alpha val="50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28" name="Text 15"/>
          <p:cNvSpPr txBox="1"/>
          <p:nvPr/>
        </p:nvSpPr>
        <p:spPr>
          <a:xfrm>
            <a:off x="10782605" y="6314846"/>
            <a:ext cx="648310" cy="1911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b="1" kern="0" spc="75" dirty="0">
                <a:solidFill>
                  <a:srgbClr val="9CA3A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启昌学堂</a:t>
            </a:r>
            <a:endParaRPr lang="en-US" sz="1000" dirty="0"/>
          </a:p>
        </p:txBody>
      </p:sp>
      <p:pic>
        <p:nvPicPr>
          <p:cNvPr id="29" name="图片 2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9885" y="2076450"/>
            <a:ext cx="3608705" cy="3439160"/>
          </a:xfrm>
          <a:prstGeom prst="rect">
            <a:avLst/>
          </a:prstGeom>
        </p:spPr>
      </p:pic>
      <p:pic>
        <p:nvPicPr>
          <p:cNvPr id="30" name="图片 2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88705" y="1722755"/>
            <a:ext cx="3276600" cy="4467860"/>
          </a:xfrm>
          <a:prstGeom prst="rect">
            <a:avLst/>
          </a:prstGeom>
        </p:spPr>
      </p:pic>
      <p:pic>
        <p:nvPicPr>
          <p:cNvPr id="31" name="图片 30" descr="8cab91d104369209ce7994e9087bdc1b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74490" y="995045"/>
            <a:ext cx="4050030" cy="2433955"/>
          </a:xfrm>
          <a:prstGeom prst="rect">
            <a:avLst/>
          </a:prstGeom>
        </p:spPr>
      </p:pic>
      <p:pic>
        <p:nvPicPr>
          <p:cNvPr id="32" name="图片 31" descr="55f4770a1edec6bdeb7262d2fa57251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74490" y="3043555"/>
            <a:ext cx="4070350" cy="3692525"/>
          </a:xfrm>
          <a:prstGeom prst="rect">
            <a:avLst/>
          </a:prstGeom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E0E0E0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AFC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1">
            <a:alphaModFix amt="90000"/>
          </a:blip>
          <a:srcRect/>
          <a:stretch>
            <a:fillRect/>
          </a:stretch>
        </p:blipFill>
        <p:spPr>
          <a:xfrm>
            <a:off x="7429500" y="-952805"/>
            <a:ext cx="5715000" cy="5715000"/>
          </a:xfrm>
          <a:prstGeom prst="rect">
            <a:avLst/>
          </a:prstGeom>
        </p:spPr>
      </p:pic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2">
            <a:alphaModFix amt="80000"/>
          </a:blip>
          <a:srcRect/>
          <a:stretch>
            <a:fillRect/>
          </a:stretch>
        </p:blipFill>
        <p:spPr>
          <a:xfrm>
            <a:off x="-952805" y="2095805"/>
            <a:ext cx="5715000" cy="5715000"/>
          </a:xfrm>
          <a:prstGeom prst="rect">
            <a:avLst/>
          </a:prstGeom>
        </p:spPr>
      </p:pic>
      <p:sp>
        <p:nvSpPr>
          <p:cNvPr id="6" name="Shape 2"/>
          <p:cNvSpPr/>
          <p:nvPr/>
        </p:nvSpPr>
        <p:spPr>
          <a:xfrm>
            <a:off x="571500" y="2190902"/>
            <a:ext cx="3514954" cy="3086100"/>
          </a:xfrm>
          <a:prstGeom prst="roundRect">
            <a:avLst>
              <a:gd name="adj" fmla="val 2926"/>
            </a:avLst>
          </a:prstGeom>
          <a:solidFill>
            <a:srgbClr val="FFFFFF"/>
          </a:solidFill>
          <a:ln w="12700">
            <a:solidFill>
              <a:srgbClr val="F3F4F6"/>
            </a:solidFill>
            <a:prstDash val="solid"/>
          </a:ln>
          <a:effectLst>
            <a:outerShdw blurRad="114300" dist="38100" dir="16200000" algn="bl" rotWithShape="0">
              <a:srgbClr val="000000">
                <a:alpha val="5000"/>
              </a:srgbClr>
            </a:outerShdw>
          </a:effectLst>
        </p:spPr>
      </p:sp>
      <p:sp>
        <p:nvSpPr>
          <p:cNvPr id="7" name="Shape 3"/>
          <p:cNvSpPr/>
          <p:nvPr/>
        </p:nvSpPr>
        <p:spPr>
          <a:xfrm>
            <a:off x="4352544" y="2190902"/>
            <a:ext cx="3514954" cy="3086100"/>
          </a:xfrm>
          <a:prstGeom prst="roundRect">
            <a:avLst>
              <a:gd name="adj" fmla="val 2926"/>
            </a:avLst>
          </a:prstGeom>
          <a:solidFill>
            <a:srgbClr val="FFFFFF"/>
          </a:solidFill>
          <a:ln w="12700">
            <a:solidFill>
              <a:srgbClr val="F3F4F6"/>
            </a:solidFill>
            <a:prstDash val="solid"/>
          </a:ln>
          <a:effectLst>
            <a:outerShdw blurRad="114300" dist="38100" dir="16200000" algn="bl" rotWithShape="0">
              <a:srgbClr val="000000">
                <a:alpha val="5000"/>
              </a:srgbClr>
            </a:outerShdw>
          </a:effectLst>
        </p:spPr>
      </p:sp>
      <p:sp>
        <p:nvSpPr>
          <p:cNvPr id="8" name="Shape 4"/>
          <p:cNvSpPr/>
          <p:nvPr/>
        </p:nvSpPr>
        <p:spPr>
          <a:xfrm>
            <a:off x="8134502" y="2190902"/>
            <a:ext cx="3514954" cy="3086100"/>
          </a:xfrm>
          <a:prstGeom prst="roundRect">
            <a:avLst>
              <a:gd name="adj" fmla="val 2926"/>
            </a:avLst>
          </a:prstGeom>
          <a:solidFill>
            <a:srgbClr val="FFFFFF"/>
          </a:solidFill>
          <a:ln w="12700">
            <a:solidFill>
              <a:srgbClr val="F3F4F6"/>
            </a:solidFill>
            <a:prstDash val="solid"/>
          </a:ln>
          <a:effectLst>
            <a:outerShdw blurRad="114300" dist="38100" dir="16200000" algn="bl" rotWithShape="0">
              <a:srgbClr val="000000">
                <a:alpha val="5000"/>
              </a:srgbClr>
            </a:outerShdw>
          </a:effectLst>
        </p:spPr>
      </p:sp>
      <p:sp>
        <p:nvSpPr>
          <p:cNvPr id="9" name="Shape 5"/>
          <p:cNvSpPr/>
          <p:nvPr/>
        </p:nvSpPr>
        <p:spPr>
          <a:xfrm>
            <a:off x="571500" y="5524805"/>
            <a:ext cx="11048695" cy="857707"/>
          </a:xfrm>
          <a:prstGeom prst="roundRect">
            <a:avLst>
              <a:gd name="adj" fmla="val 28429"/>
            </a:avLst>
          </a:prstGeom>
          <a:solidFill>
            <a:srgbClr val="F0F7FF"/>
          </a:solidFill>
        </p:spPr>
      </p:sp>
      <p:sp>
        <p:nvSpPr>
          <p:cNvPr id="10" name="Shape 6"/>
          <p:cNvSpPr/>
          <p:nvPr/>
        </p:nvSpPr>
        <p:spPr>
          <a:xfrm>
            <a:off x="571500" y="5524805"/>
            <a:ext cx="38405" cy="857707"/>
          </a:xfrm>
          <a:prstGeom prst="roundRect">
            <a:avLst>
              <a:gd name="adj" fmla="val 634917"/>
            </a:avLst>
          </a:prstGeom>
          <a:solidFill>
            <a:srgbClr val="0071E3"/>
          </a:solidFill>
          <a:ln w="12700">
            <a:solidFill>
              <a:srgbClr val="0071E3">
                <a:alpha val="0"/>
              </a:srgbClr>
            </a:solidFill>
            <a:prstDash val="solid"/>
          </a:ln>
        </p:spPr>
      </p:sp>
      <p:sp>
        <p:nvSpPr>
          <p:cNvPr id="11" name="Shape 7"/>
          <p:cNvSpPr/>
          <p:nvPr/>
        </p:nvSpPr>
        <p:spPr>
          <a:xfrm>
            <a:off x="381305" y="414223"/>
            <a:ext cx="95098" cy="95098"/>
          </a:xfrm>
          <a:prstGeom prst="ellipse">
            <a:avLst/>
          </a:prstGeom>
          <a:solidFill>
            <a:srgbClr val="0071E3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2" name="Text 8"/>
          <p:cNvSpPr txBox="1"/>
          <p:nvPr/>
        </p:nvSpPr>
        <p:spPr>
          <a:xfrm>
            <a:off x="590702" y="381305"/>
            <a:ext cx="1475842" cy="162763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b="1" kern="0" spc="180" dirty="0">
                <a:solidFill>
                  <a:srgbClr val="9CA3A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CALL TO ACTION</a:t>
            </a:r>
            <a:endParaRPr lang="en-US" sz="900" dirty="0"/>
          </a:p>
        </p:txBody>
      </p:sp>
      <p:sp>
        <p:nvSpPr>
          <p:cNvPr id="13" name="Text 9"/>
          <p:cNvSpPr txBox="1"/>
          <p:nvPr/>
        </p:nvSpPr>
        <p:spPr>
          <a:xfrm>
            <a:off x="-152705" y="857707"/>
            <a:ext cx="12497105" cy="66751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600" b="1" kern="0" spc="-72" dirty="0">
                <a:solidFill>
                  <a:srgbClr val="0071E3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0</a:t>
            </a:r>
            <a:r>
              <a:rPr lang="zh-CN" altLang="en-US" sz="3600" b="1" kern="0" spc="-72" dirty="0">
                <a:solidFill>
                  <a:srgbClr val="0071E3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风险尝试：损失有限，收益</a:t>
            </a:r>
            <a:r>
              <a:rPr lang="zh-CN" altLang="en-US" sz="3600" b="1" kern="0" spc="-72" dirty="0">
                <a:solidFill>
                  <a:srgbClr val="0071E3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无上限</a:t>
            </a:r>
            <a:endParaRPr lang="zh-CN" altLang="en-US" sz="3600" b="1" kern="0" spc="-72" dirty="0">
              <a:solidFill>
                <a:srgbClr val="0071E3"/>
              </a:solidFill>
              <a:latin typeface="PingFang SC" pitchFamily="34" charset="0"/>
              <a:ea typeface="PingFang SC" pitchFamily="34" charset="-122"/>
              <a:cs typeface="PingFang SC" pitchFamily="34" charset="-120"/>
            </a:endParaRPr>
          </a:p>
        </p:txBody>
      </p:sp>
      <p:sp>
        <p:nvSpPr>
          <p:cNvPr id="14" name="Text 10"/>
          <p:cNvSpPr txBox="1"/>
          <p:nvPr/>
        </p:nvSpPr>
        <p:spPr>
          <a:xfrm>
            <a:off x="-95098" y="1676095"/>
            <a:ext cx="12382805" cy="277063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dirty="0">
                <a:solidFill>
                  <a:srgbClr val="6E6E73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三步开启你的富足人生之旅</a:t>
            </a:r>
            <a:endParaRPr lang="en-US" sz="1500" dirty="0"/>
          </a:p>
        </p:txBody>
      </p:sp>
      <p:sp>
        <p:nvSpPr>
          <p:cNvPr id="15" name="Shape 11"/>
          <p:cNvSpPr/>
          <p:nvPr/>
        </p:nvSpPr>
        <p:spPr>
          <a:xfrm>
            <a:off x="875995" y="2538374"/>
            <a:ext cx="418795" cy="418795"/>
          </a:xfrm>
          <a:prstGeom prst="ellipse">
            <a:avLst/>
          </a:prstGeom>
          <a:solidFill>
            <a:srgbClr val="EFF6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6" name="Text 12"/>
          <p:cNvSpPr/>
          <p:nvPr/>
        </p:nvSpPr>
        <p:spPr>
          <a:xfrm>
            <a:off x="847649" y="2538374"/>
            <a:ext cx="476402" cy="419710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0071E3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1</a:t>
            </a:r>
            <a:endParaRPr lang="en-US" sz="1300" dirty="0"/>
          </a:p>
        </p:txBody>
      </p:sp>
      <p:sp>
        <p:nvSpPr>
          <p:cNvPr id="17" name="Text 13"/>
          <p:cNvSpPr txBox="1"/>
          <p:nvPr/>
        </p:nvSpPr>
        <p:spPr>
          <a:xfrm>
            <a:off x="1429207" y="2495398"/>
            <a:ext cx="1337767" cy="277063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1D1D1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扫码缴纳定金</a:t>
            </a:r>
            <a:endParaRPr lang="en-US" sz="1500" dirty="0"/>
          </a:p>
        </p:txBody>
      </p:sp>
      <p:sp>
        <p:nvSpPr>
          <p:cNvPr id="18" name="Text 14"/>
          <p:cNvSpPr txBox="1"/>
          <p:nvPr/>
        </p:nvSpPr>
        <p:spPr>
          <a:xfrm>
            <a:off x="1429207" y="2809951"/>
            <a:ext cx="1337767" cy="1911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6E6E73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1000元定金锁定名额</a:t>
            </a:r>
            <a:endParaRPr lang="en-US" sz="1000" dirty="0"/>
          </a:p>
        </p:txBody>
      </p:sp>
      <p:sp>
        <p:nvSpPr>
          <p:cNvPr id="19" name="Shape 15"/>
          <p:cNvSpPr/>
          <p:nvPr/>
        </p:nvSpPr>
        <p:spPr>
          <a:xfrm>
            <a:off x="875995" y="3228746"/>
            <a:ext cx="2885846" cy="1304849"/>
          </a:xfrm>
          <a:prstGeom prst="roundRect">
            <a:avLst>
              <a:gd name="adj" fmla="val 12276"/>
            </a:avLst>
          </a:prstGeom>
          <a:solidFill>
            <a:srgbClr val="F9FAFB"/>
          </a:solidFill>
          <a:ln w="25400">
            <a:solidFill>
              <a:srgbClr val="E5E7EB"/>
            </a:solidFill>
            <a:prstDash val="solid"/>
          </a:ln>
        </p:spPr>
      </p:sp>
      <p:pic>
        <p:nvPicPr>
          <p:cNvPr id="20" name="Image 2" descr="preencoded.png"/>
          <p:cNvPicPr>
            <a:picLocks noChangeAspect="1"/>
          </p:cNvPicPr>
          <p:nvPr/>
        </p:nvPicPr>
        <p:blipFill>
          <a:blip r:embed="rId3"/>
          <a:srcRect l="-607" r="-607"/>
          <a:stretch>
            <a:fillRect/>
          </a:stretch>
        </p:blipFill>
        <p:spPr>
          <a:xfrm>
            <a:off x="2124151" y="3439058"/>
            <a:ext cx="390449" cy="342900"/>
          </a:xfrm>
          <a:prstGeom prst="rect">
            <a:avLst/>
          </a:prstGeom>
        </p:spPr>
      </p:pic>
      <p:sp>
        <p:nvSpPr>
          <p:cNvPr id="21" name="Text 16"/>
          <p:cNvSpPr txBox="1"/>
          <p:nvPr/>
        </p:nvSpPr>
        <p:spPr>
          <a:xfrm>
            <a:off x="1890979" y="3896258"/>
            <a:ext cx="857707" cy="42885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6E6E73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二维码将在</a:t>
            </a:r>
            <a:endParaRPr lang="en-US" sz="1000" dirty="0"/>
          </a:p>
          <a:p>
            <a:pPr marL="0" indent="0" algn="ctr">
              <a:buNone/>
            </a:pPr>
            <a:r>
              <a:rPr lang="en-US" sz="1000" b="1" dirty="0">
                <a:solidFill>
                  <a:srgbClr val="0071E3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微信群内发放</a:t>
            </a:r>
            <a:endParaRPr lang="en-US" sz="1000" dirty="0"/>
          </a:p>
        </p:txBody>
      </p:sp>
      <p:sp>
        <p:nvSpPr>
          <p:cNvPr id="22" name="Text 17"/>
          <p:cNvSpPr txBox="1"/>
          <p:nvPr/>
        </p:nvSpPr>
        <p:spPr>
          <a:xfrm>
            <a:off x="780898" y="4762195"/>
            <a:ext cx="3076956" cy="1911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6E6E73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定金随时可退，无风险</a:t>
            </a:r>
            <a:endParaRPr lang="en-US" sz="1000" dirty="0"/>
          </a:p>
        </p:txBody>
      </p:sp>
      <p:sp>
        <p:nvSpPr>
          <p:cNvPr id="23" name="Shape 18"/>
          <p:cNvSpPr/>
          <p:nvPr/>
        </p:nvSpPr>
        <p:spPr>
          <a:xfrm>
            <a:off x="4657954" y="2538374"/>
            <a:ext cx="418795" cy="418795"/>
          </a:xfrm>
          <a:prstGeom prst="ellipse">
            <a:avLst/>
          </a:prstGeom>
          <a:solidFill>
            <a:srgbClr val="DCFCE7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24" name="Text 19"/>
          <p:cNvSpPr/>
          <p:nvPr/>
        </p:nvSpPr>
        <p:spPr>
          <a:xfrm>
            <a:off x="4629607" y="2538374"/>
            <a:ext cx="476402" cy="419710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16A34A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2</a:t>
            </a:r>
            <a:endParaRPr lang="en-US" sz="1300" dirty="0"/>
          </a:p>
        </p:txBody>
      </p:sp>
      <p:sp>
        <p:nvSpPr>
          <p:cNvPr id="25" name="Text 20"/>
          <p:cNvSpPr txBox="1"/>
          <p:nvPr/>
        </p:nvSpPr>
        <p:spPr>
          <a:xfrm>
            <a:off x="5210251" y="2495398"/>
            <a:ext cx="1152144" cy="277063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1D1D1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填写申请表</a:t>
            </a:r>
            <a:endParaRPr lang="en-US" sz="1500" dirty="0"/>
          </a:p>
        </p:txBody>
      </p:sp>
      <p:sp>
        <p:nvSpPr>
          <p:cNvPr id="26" name="Text 21"/>
          <p:cNvSpPr txBox="1"/>
          <p:nvPr/>
        </p:nvSpPr>
        <p:spPr>
          <a:xfrm>
            <a:off x="5210251" y="2809951"/>
            <a:ext cx="1152144" cy="1911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6E6E73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预约启昌本人面试</a:t>
            </a:r>
            <a:endParaRPr lang="en-US" sz="1000" dirty="0"/>
          </a:p>
        </p:txBody>
      </p:sp>
      <p:sp>
        <p:nvSpPr>
          <p:cNvPr id="27" name="Shape 22"/>
          <p:cNvSpPr/>
          <p:nvPr/>
        </p:nvSpPr>
        <p:spPr>
          <a:xfrm>
            <a:off x="4657954" y="3422599"/>
            <a:ext cx="2885846" cy="923544"/>
          </a:xfrm>
          <a:prstGeom prst="roundRect">
            <a:avLst>
              <a:gd name="adj" fmla="val 24497"/>
            </a:avLst>
          </a:prstGeom>
          <a:solidFill>
            <a:srgbClr val="F9FAFB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28" name="Image 3" descr="preencoded.png"/>
          <p:cNvPicPr>
            <a:picLocks noChangeAspect="1"/>
          </p:cNvPicPr>
          <p:nvPr/>
        </p:nvPicPr>
        <p:blipFill>
          <a:blip r:embed="rId4"/>
          <a:srcRect t="-842" b="-842"/>
          <a:stretch>
            <a:fillRect/>
          </a:stretch>
        </p:blipFill>
        <p:spPr>
          <a:xfrm>
            <a:off x="4848149" y="3641141"/>
            <a:ext cx="190195" cy="171907"/>
          </a:xfrm>
          <a:prstGeom prst="rect">
            <a:avLst/>
          </a:prstGeom>
        </p:spPr>
      </p:pic>
      <p:sp>
        <p:nvSpPr>
          <p:cNvPr id="29" name="Text 23"/>
          <p:cNvSpPr txBox="1"/>
          <p:nvPr/>
        </p:nvSpPr>
        <p:spPr>
          <a:xfrm>
            <a:off x="5152644" y="3612794"/>
            <a:ext cx="543154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1D1D1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申请表</a:t>
            </a:r>
            <a:endParaRPr lang="en-US" sz="1200" dirty="0"/>
          </a:p>
        </p:txBody>
      </p:sp>
      <p:sp>
        <p:nvSpPr>
          <p:cNvPr id="30" name="Text 24"/>
          <p:cNvSpPr txBox="1"/>
          <p:nvPr/>
        </p:nvSpPr>
        <p:spPr>
          <a:xfrm>
            <a:off x="4848149" y="3936492"/>
            <a:ext cx="2695651" cy="21945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6E6E73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填写基本信息、投资经验、学习目标</a:t>
            </a:r>
            <a:endParaRPr lang="en-US" sz="1000" dirty="0"/>
          </a:p>
        </p:txBody>
      </p:sp>
      <p:sp>
        <p:nvSpPr>
          <p:cNvPr id="31" name="Text 25"/>
          <p:cNvSpPr txBox="1"/>
          <p:nvPr/>
        </p:nvSpPr>
        <p:spPr>
          <a:xfrm>
            <a:off x="4562856" y="4569257"/>
            <a:ext cx="3076956" cy="1911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i="1" dirty="0">
                <a:solidFill>
                  <a:srgbClr val="6E6E73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15分钟轻松面试，确保双方匹配</a:t>
            </a:r>
            <a:endParaRPr lang="en-US" sz="1000" dirty="0"/>
          </a:p>
        </p:txBody>
      </p:sp>
      <p:sp>
        <p:nvSpPr>
          <p:cNvPr id="32" name="Shape 26"/>
          <p:cNvSpPr/>
          <p:nvPr/>
        </p:nvSpPr>
        <p:spPr>
          <a:xfrm>
            <a:off x="8438998" y="2538374"/>
            <a:ext cx="418795" cy="418795"/>
          </a:xfrm>
          <a:prstGeom prst="ellipse">
            <a:avLst/>
          </a:prstGeom>
          <a:solidFill>
            <a:srgbClr val="F3E8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3" name="Text 27"/>
          <p:cNvSpPr/>
          <p:nvPr/>
        </p:nvSpPr>
        <p:spPr>
          <a:xfrm>
            <a:off x="8410651" y="2538374"/>
            <a:ext cx="476402" cy="419710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9333EA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3</a:t>
            </a:r>
            <a:endParaRPr lang="en-US" sz="1300" dirty="0"/>
          </a:p>
        </p:txBody>
      </p:sp>
      <p:sp>
        <p:nvSpPr>
          <p:cNvPr id="34" name="Text 28"/>
          <p:cNvSpPr txBox="1"/>
          <p:nvPr/>
        </p:nvSpPr>
        <p:spPr>
          <a:xfrm>
            <a:off x="8991295" y="2495398"/>
            <a:ext cx="838505" cy="277063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1D1D1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面试通过</a:t>
            </a:r>
            <a:endParaRPr lang="en-US" sz="1500" dirty="0"/>
          </a:p>
        </p:txBody>
      </p:sp>
      <p:sp>
        <p:nvSpPr>
          <p:cNvPr id="35" name="Text 29"/>
          <p:cNvSpPr txBox="1"/>
          <p:nvPr/>
        </p:nvSpPr>
        <p:spPr>
          <a:xfrm>
            <a:off x="8991295" y="2809951"/>
            <a:ext cx="838505" cy="1911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6E6E73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锁定</a:t>
            </a:r>
            <a:r>
              <a:rPr lang="zh-CN" altLang="en-US" sz="1000" dirty="0">
                <a:solidFill>
                  <a:srgbClr val="6E6E73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名额</a:t>
            </a:r>
            <a:endParaRPr lang="zh-CN" altLang="en-US" sz="1000" dirty="0">
              <a:solidFill>
                <a:srgbClr val="6E6E73"/>
              </a:solidFill>
              <a:latin typeface="PingFang SC" pitchFamily="34" charset="0"/>
              <a:ea typeface="PingFang SC" pitchFamily="34" charset="-122"/>
              <a:cs typeface="PingFang SC" pitchFamily="34" charset="-120"/>
            </a:endParaRPr>
          </a:p>
        </p:txBody>
      </p:sp>
      <p:sp>
        <p:nvSpPr>
          <p:cNvPr id="36" name="Shape 30"/>
          <p:cNvSpPr/>
          <p:nvPr/>
        </p:nvSpPr>
        <p:spPr>
          <a:xfrm>
            <a:off x="8438998" y="3422599"/>
            <a:ext cx="2885846" cy="923544"/>
          </a:xfrm>
          <a:prstGeom prst="roundRect">
            <a:avLst>
              <a:gd name="adj" fmla="val 24497"/>
            </a:avLst>
          </a:prstGeom>
          <a:solidFill>
            <a:srgbClr val="F0FDF4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37" name="Image 4" descr="preencoded.png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8630107" y="3641141"/>
            <a:ext cx="171907" cy="171907"/>
          </a:xfrm>
          <a:prstGeom prst="rect">
            <a:avLst/>
          </a:prstGeom>
        </p:spPr>
      </p:pic>
      <p:sp>
        <p:nvSpPr>
          <p:cNvPr id="38" name="Text 31"/>
          <p:cNvSpPr txBox="1"/>
          <p:nvPr/>
        </p:nvSpPr>
        <p:spPr>
          <a:xfrm>
            <a:off x="8915400" y="3612794"/>
            <a:ext cx="695858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1D1D1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成功锁定</a:t>
            </a:r>
            <a:endParaRPr lang="en-US" sz="1200" dirty="0"/>
          </a:p>
        </p:txBody>
      </p:sp>
      <p:sp>
        <p:nvSpPr>
          <p:cNvPr id="39" name="Text 32"/>
          <p:cNvSpPr txBox="1"/>
          <p:nvPr/>
        </p:nvSpPr>
        <p:spPr>
          <a:xfrm>
            <a:off x="8630107" y="3936492"/>
            <a:ext cx="2695651" cy="21945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6E6E73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获得私董会完整权益</a:t>
            </a:r>
            <a:endParaRPr lang="en-US" sz="1000" dirty="0"/>
          </a:p>
        </p:txBody>
      </p:sp>
      <p:sp>
        <p:nvSpPr>
          <p:cNvPr id="40" name="Text 33"/>
          <p:cNvSpPr txBox="1"/>
          <p:nvPr/>
        </p:nvSpPr>
        <p:spPr>
          <a:xfrm>
            <a:off x="8343900" y="4569257"/>
            <a:ext cx="3076956" cy="1911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6E6E73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仅限20席，先到先得</a:t>
            </a:r>
            <a:endParaRPr lang="en-US" sz="1000" dirty="0"/>
          </a:p>
        </p:txBody>
      </p:sp>
      <p:pic>
        <p:nvPicPr>
          <p:cNvPr id="41" name="Image 5" descr="preencoded.png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875995" y="5764378"/>
            <a:ext cx="152705" cy="152705"/>
          </a:xfrm>
          <a:prstGeom prst="rect">
            <a:avLst/>
          </a:prstGeom>
        </p:spPr>
      </p:pic>
      <p:sp>
        <p:nvSpPr>
          <p:cNvPr id="42" name="Text 34"/>
          <p:cNvSpPr txBox="1"/>
          <p:nvPr/>
        </p:nvSpPr>
        <p:spPr>
          <a:xfrm>
            <a:off x="1104595" y="5726887"/>
            <a:ext cx="695858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1D1D1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重要提示</a:t>
            </a:r>
            <a:endParaRPr lang="en-US" sz="1200" dirty="0"/>
          </a:p>
        </p:txBody>
      </p:sp>
      <p:sp>
        <p:nvSpPr>
          <p:cNvPr id="43" name="Text 35"/>
          <p:cNvSpPr txBox="1"/>
          <p:nvPr/>
        </p:nvSpPr>
        <p:spPr>
          <a:xfrm>
            <a:off x="875995" y="5992978"/>
            <a:ext cx="8353958" cy="1911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6E6E73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定金随时可退无风险，仅限20席。申请制说明：15分钟轻松面试确保双方匹配。</a:t>
            </a:r>
            <a:endParaRPr lang="en-US" sz="1000" dirty="0"/>
          </a:p>
        </p:txBody>
      </p:sp>
      <p:sp>
        <p:nvSpPr>
          <p:cNvPr id="44" name="Text 36"/>
          <p:cNvSpPr txBox="1"/>
          <p:nvPr/>
        </p:nvSpPr>
        <p:spPr>
          <a:xfrm>
            <a:off x="9305849" y="5719572"/>
            <a:ext cx="543154" cy="2670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100" b="1" dirty="0">
                <a:solidFill>
                  <a:srgbClr val="0071E3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20</a:t>
            </a:r>
            <a:endParaRPr lang="en-US" sz="2100" dirty="0"/>
          </a:p>
        </p:txBody>
      </p:sp>
      <p:sp>
        <p:nvSpPr>
          <p:cNvPr id="45" name="Text 37"/>
          <p:cNvSpPr txBox="1"/>
          <p:nvPr/>
        </p:nvSpPr>
        <p:spPr>
          <a:xfrm>
            <a:off x="9305849" y="6024982"/>
            <a:ext cx="543154" cy="162763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6E6E73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剩余席位</a:t>
            </a:r>
            <a:endParaRPr lang="en-US" sz="900" dirty="0"/>
          </a:p>
        </p:txBody>
      </p:sp>
      <p:pic>
        <p:nvPicPr>
          <p:cNvPr id="46" name="Image 6" descr="preencoded.png"/>
          <p:cNvPicPr>
            <a:picLocks noChangeAspect="1"/>
          </p:cNvPicPr>
          <p:nvPr/>
        </p:nvPicPr>
        <p:blipFill>
          <a:blip r:embed="rId7"/>
          <a:srcRect l="-385" r="-385"/>
          <a:stretch>
            <a:fillRect/>
          </a:stretch>
        </p:blipFill>
        <p:spPr>
          <a:xfrm>
            <a:off x="10086746" y="5757977"/>
            <a:ext cx="1238098" cy="390449"/>
          </a:xfrm>
          <a:prstGeom prst="rect">
            <a:avLst/>
          </a:prstGeom>
        </p:spPr>
      </p:pic>
      <p:sp>
        <p:nvSpPr>
          <p:cNvPr id="47" name="Text 38"/>
          <p:cNvSpPr txBox="1"/>
          <p:nvPr/>
        </p:nvSpPr>
        <p:spPr>
          <a:xfrm>
            <a:off x="10315346" y="5757977"/>
            <a:ext cx="1067105" cy="391363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b="1" dirty="0">
                <a:solidFill>
                  <a:srgbClr val="FFFFF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 立即申请 </a:t>
            </a:r>
            <a:endParaRPr lang="en-US" sz="1100" dirty="0"/>
          </a:p>
        </p:txBody>
      </p:sp>
      <p:pic>
        <p:nvPicPr>
          <p:cNvPr id="48" name="Image 7" descr="preencoded.png"/>
          <p:cNvPicPr>
            <a:picLocks noChangeAspect="1"/>
          </p:cNvPicPr>
          <p:nvPr/>
        </p:nvPicPr>
        <p:blipFill>
          <a:blip r:embed="rId8"/>
          <a:srcRect t="-556" b="-556"/>
          <a:stretch>
            <a:fillRect/>
          </a:stretch>
        </p:blipFill>
        <p:spPr>
          <a:xfrm>
            <a:off x="10963656" y="5881421"/>
            <a:ext cx="123444" cy="142646"/>
          </a:xfrm>
          <a:prstGeom prst="rect">
            <a:avLst/>
          </a:prstGeom>
        </p:spPr>
      </p:pic>
      <p:sp>
        <p:nvSpPr>
          <p:cNvPr id="50" name="Shape 40"/>
          <p:cNvSpPr/>
          <p:nvPr/>
        </p:nvSpPr>
        <p:spPr>
          <a:xfrm>
            <a:off x="571500" y="6590995"/>
            <a:ext cx="57607" cy="57607"/>
          </a:xfrm>
          <a:prstGeom prst="ellipse">
            <a:avLst/>
          </a:prstGeom>
          <a:solidFill>
            <a:srgbClr val="0071E3">
              <a:alpha val="50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51" name="Text 41"/>
          <p:cNvSpPr txBox="1"/>
          <p:nvPr/>
        </p:nvSpPr>
        <p:spPr>
          <a:xfrm>
            <a:off x="9562795" y="6524244"/>
            <a:ext cx="2057400" cy="1911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b="1" kern="0" spc="105" dirty="0">
                <a:solidFill>
                  <a:srgbClr val="9CA3A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启昌学堂</a:t>
            </a:r>
            <a:endParaRPr lang="en-US" sz="1000" dirty="0"/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E0E0E0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AFC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-1904695" y="-1904695"/>
            <a:ext cx="8572500" cy="8572500"/>
          </a:xfrm>
          <a:prstGeom prst="rect">
            <a:avLst/>
          </a:prstGeom>
        </p:spPr>
      </p:pic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5524805" y="190195"/>
            <a:ext cx="8572500" cy="8572500"/>
          </a:xfrm>
          <a:prstGeom prst="rect">
            <a:avLst/>
          </a:prstGeom>
        </p:spPr>
      </p:pic>
      <p:pic>
        <p:nvPicPr>
          <p:cNvPr id="6" name="Image 2" descr="preencoded.png"/>
          <p:cNvPicPr>
            <a:picLocks noChangeAspect="1"/>
          </p:cNvPicPr>
          <p:nvPr/>
        </p:nvPicPr>
        <p:blipFill>
          <a:blip r:embed="rId3">
            <a:alphaModFix amt="70000"/>
          </a:blip>
          <a:srcRect l="-2" r="-2"/>
          <a:stretch>
            <a:fillRect/>
          </a:stretch>
        </p:blipFill>
        <p:spPr>
          <a:xfrm>
            <a:off x="1333195" y="571500"/>
            <a:ext cx="9525305" cy="5715000"/>
          </a:xfrm>
          <a:prstGeom prst="rect">
            <a:avLst/>
          </a:prstGeom>
        </p:spPr>
      </p:pic>
      <p:sp>
        <p:nvSpPr>
          <p:cNvPr id="7" name="Shape 2"/>
          <p:cNvSpPr/>
          <p:nvPr/>
        </p:nvSpPr>
        <p:spPr>
          <a:xfrm>
            <a:off x="476402" y="-952805"/>
            <a:ext cx="8591702" cy="8591702"/>
          </a:xfrm>
          <a:prstGeom prst="ellipse">
            <a:avLst/>
          </a:prstGeom>
          <a:noFill/>
          <a:ln w="12700">
            <a:solidFill>
              <a:srgbClr val="0071E3">
                <a:alpha val="4000"/>
              </a:srgbClr>
            </a:solidFill>
            <a:prstDash val="solid"/>
          </a:ln>
        </p:spPr>
      </p:sp>
      <p:sp>
        <p:nvSpPr>
          <p:cNvPr id="8" name="Shape 3"/>
          <p:cNvSpPr/>
          <p:nvPr/>
        </p:nvSpPr>
        <p:spPr>
          <a:xfrm>
            <a:off x="8382305" y="3524098"/>
            <a:ext cx="3829507" cy="3829507"/>
          </a:xfrm>
          <a:prstGeom prst="ellipse">
            <a:avLst/>
          </a:prstGeom>
          <a:noFill/>
          <a:ln w="12700">
            <a:solidFill>
              <a:srgbClr val="6366F1">
                <a:alpha val="10000"/>
              </a:srgbClr>
            </a:solidFill>
            <a:prstDash val="solid"/>
          </a:ln>
        </p:spPr>
      </p:sp>
      <p:sp>
        <p:nvSpPr>
          <p:cNvPr id="9" name="Shape 4"/>
          <p:cNvSpPr/>
          <p:nvPr/>
        </p:nvSpPr>
        <p:spPr>
          <a:xfrm>
            <a:off x="457200" y="495605"/>
            <a:ext cx="75895" cy="75895"/>
          </a:xfrm>
          <a:prstGeom prst="ellipse">
            <a:avLst/>
          </a:prstGeom>
          <a:solidFill>
            <a:srgbClr val="0071E3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0" name="Text 5"/>
          <p:cNvSpPr txBox="1"/>
          <p:nvPr/>
        </p:nvSpPr>
        <p:spPr>
          <a:xfrm>
            <a:off x="647395" y="457200"/>
            <a:ext cx="1336853" cy="1527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b="1" kern="0" spc="150" dirty="0">
                <a:solidFill>
                  <a:srgbClr val="9CA3A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Core Assets</a:t>
            </a:r>
            <a:endParaRPr lang="en-US" sz="1000" dirty="0"/>
          </a:p>
        </p:txBody>
      </p:sp>
      <p:sp>
        <p:nvSpPr>
          <p:cNvPr id="11" name="Text 6"/>
          <p:cNvSpPr txBox="1"/>
          <p:nvPr/>
        </p:nvSpPr>
        <p:spPr>
          <a:xfrm>
            <a:off x="1248156" y="2000707"/>
            <a:ext cx="9697212" cy="2563063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600" b="1" kern="0" spc="-75" dirty="0">
                <a:solidFill>
                  <a:srgbClr val="1D1D1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 </a:t>
            </a:r>
            <a:r>
              <a:rPr lang="zh-CN" altLang="en-US" sz="3600" b="1" kern="0" spc="-75" dirty="0">
                <a:solidFill>
                  <a:srgbClr val="1D1D1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陪伴志同道合的同行者</a:t>
            </a:r>
            <a:endParaRPr lang="en-US" sz="3600" dirty="0"/>
          </a:p>
          <a:p>
            <a:pPr marL="0" indent="0" algn="ctr">
              <a:buNone/>
            </a:pPr>
            <a:r>
              <a:rPr lang="en-US" sz="3600" b="1" kern="0" spc="-75" dirty="0">
                <a:solidFill>
                  <a:srgbClr val="1D1D1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 </a:t>
            </a:r>
            <a:r>
              <a:rPr lang="zh-CN" altLang="en-US" sz="3600" b="1" kern="0" spc="-75" dirty="0">
                <a:solidFill>
                  <a:srgbClr val="1D1D1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实现财富的长期</a:t>
            </a:r>
            <a:r>
              <a:rPr lang="zh-CN" altLang="en-US" sz="3600" b="1" kern="0" spc="-75" dirty="0">
                <a:solidFill>
                  <a:schemeClr val="accent6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稳健增长</a:t>
            </a:r>
            <a:r>
              <a:rPr lang="en-US" sz="3600" b="1" kern="0" spc="-75" dirty="0">
                <a:solidFill>
                  <a:srgbClr val="1D1D1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，</a:t>
            </a:r>
            <a:endParaRPr lang="en-US" sz="3600" dirty="0"/>
          </a:p>
          <a:p>
            <a:pPr marL="0" indent="0" algn="ctr">
              <a:buNone/>
            </a:pPr>
            <a:r>
              <a:rPr lang="en-US" sz="3600" b="1" kern="0" spc="-75" dirty="0">
                <a:solidFill>
                  <a:srgbClr val="1D1D1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 </a:t>
            </a:r>
            <a:r>
              <a:rPr lang="zh-CN" altLang="en-US" sz="3600" b="1" kern="0" spc="-75" dirty="0">
                <a:solidFill>
                  <a:srgbClr val="1D1D1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尽早创造</a:t>
            </a:r>
            <a:r>
              <a:rPr lang="zh-CN" altLang="en-US" sz="3600" b="1" kern="0" spc="-75" dirty="0">
                <a:solidFill>
                  <a:schemeClr val="accent6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自由富足</a:t>
            </a:r>
            <a:r>
              <a:rPr lang="zh-CN" altLang="en-US" sz="3600" b="1" kern="0" spc="-75" dirty="0">
                <a:solidFill>
                  <a:srgbClr val="1D1D1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的人生</a:t>
            </a:r>
            <a:r>
              <a:rPr lang="en-US" sz="3600" b="1" kern="0" spc="-75" dirty="0">
                <a:solidFill>
                  <a:srgbClr val="1D1D1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。</a:t>
            </a:r>
            <a:r>
              <a:rPr lang="en-US" sz="4200" b="1" kern="0" spc="-75" dirty="0">
                <a:solidFill>
                  <a:srgbClr val="1D1D1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 </a:t>
            </a:r>
            <a:endParaRPr lang="en-US" sz="4200" dirty="0"/>
          </a:p>
        </p:txBody>
      </p:sp>
      <p:sp>
        <p:nvSpPr>
          <p:cNvPr id="12" name="Text 7"/>
          <p:cNvSpPr txBox="1"/>
          <p:nvPr/>
        </p:nvSpPr>
        <p:spPr>
          <a:xfrm>
            <a:off x="10397642" y="6286500"/>
            <a:ext cx="1337767" cy="1911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kern="0" spc="75" dirty="0">
                <a:solidFill>
                  <a:srgbClr val="86868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启昌学堂</a:t>
            </a:r>
            <a:endParaRPr lang="en-US" sz="1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E0E0E0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AFC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-1904695" y="-1904695"/>
            <a:ext cx="8572500" cy="8572500"/>
          </a:xfrm>
          <a:prstGeom prst="rect">
            <a:avLst/>
          </a:prstGeom>
        </p:spPr>
      </p:pic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5715000" y="1904695"/>
            <a:ext cx="9525305" cy="9525305"/>
          </a:xfrm>
          <a:prstGeom prst="rect">
            <a:avLst/>
          </a:prstGeom>
        </p:spPr>
      </p:pic>
      <p:sp>
        <p:nvSpPr>
          <p:cNvPr id="6" name="Shape 2"/>
          <p:cNvSpPr/>
          <p:nvPr/>
        </p:nvSpPr>
        <p:spPr>
          <a:xfrm>
            <a:off x="-952805" y="476402"/>
            <a:ext cx="5753405" cy="5753405"/>
          </a:xfrm>
          <a:prstGeom prst="ellipse">
            <a:avLst/>
          </a:prstGeom>
          <a:noFill/>
          <a:ln w="12700">
            <a:solidFill>
              <a:srgbClr val="0071E3">
                <a:alpha val="5000"/>
              </a:srgbClr>
            </a:solidFill>
            <a:prstDash val="solid"/>
          </a:ln>
        </p:spPr>
      </p:sp>
      <p:sp>
        <p:nvSpPr>
          <p:cNvPr id="7" name="Shape 3"/>
          <p:cNvSpPr/>
          <p:nvPr/>
        </p:nvSpPr>
        <p:spPr>
          <a:xfrm>
            <a:off x="7619695" y="-952805"/>
            <a:ext cx="3829507" cy="3829507"/>
          </a:xfrm>
          <a:prstGeom prst="ellipse">
            <a:avLst/>
          </a:prstGeom>
          <a:noFill/>
          <a:ln w="12700">
            <a:solidFill>
              <a:srgbClr val="6366F1">
                <a:alpha val="10000"/>
              </a:srgbClr>
            </a:solidFill>
            <a:prstDash val="solid"/>
          </a:ln>
        </p:spPr>
      </p:sp>
      <p:pic>
        <p:nvPicPr>
          <p:cNvPr id="8" name="Image 2" descr="preencoded.png"/>
          <p:cNvPicPr>
            <a:picLocks noChangeAspect="1"/>
          </p:cNvPicPr>
          <p:nvPr/>
        </p:nvPicPr>
        <p:blipFill>
          <a:blip r:embed="rId3"/>
          <a:srcRect l="-9" r="-9"/>
          <a:stretch>
            <a:fillRect/>
          </a:stretch>
        </p:blipFill>
        <p:spPr>
          <a:xfrm>
            <a:off x="857707" y="2381098"/>
            <a:ext cx="3258007" cy="3066898"/>
          </a:xfrm>
          <a:prstGeom prst="rect">
            <a:avLst/>
          </a:prstGeom>
        </p:spPr>
      </p:pic>
      <p:pic>
        <p:nvPicPr>
          <p:cNvPr id="9" name="Image 3" descr="preencoded.png"/>
          <p:cNvPicPr>
            <a:picLocks noChangeAspect="1"/>
          </p:cNvPicPr>
          <p:nvPr/>
        </p:nvPicPr>
        <p:blipFill>
          <a:blip r:embed="rId3"/>
          <a:srcRect l="-9" r="-9"/>
          <a:stretch>
            <a:fillRect/>
          </a:stretch>
        </p:blipFill>
        <p:spPr>
          <a:xfrm>
            <a:off x="4476902" y="2381098"/>
            <a:ext cx="3258007" cy="3066898"/>
          </a:xfrm>
          <a:prstGeom prst="rect">
            <a:avLst/>
          </a:prstGeom>
        </p:spPr>
      </p:pic>
      <p:pic>
        <p:nvPicPr>
          <p:cNvPr id="10" name="Image 4" descr="preencoded.png"/>
          <p:cNvPicPr>
            <a:picLocks noChangeAspect="1"/>
          </p:cNvPicPr>
          <p:nvPr/>
        </p:nvPicPr>
        <p:blipFill>
          <a:blip r:embed="rId3"/>
          <a:srcRect l="-9" r="-9"/>
          <a:stretch>
            <a:fillRect/>
          </a:stretch>
        </p:blipFill>
        <p:spPr>
          <a:xfrm>
            <a:off x="8096098" y="2381098"/>
            <a:ext cx="3258007" cy="3066898"/>
          </a:xfrm>
          <a:prstGeom prst="rect">
            <a:avLst/>
          </a:prstGeom>
        </p:spPr>
      </p:pic>
      <p:sp>
        <p:nvSpPr>
          <p:cNvPr id="11" name="Shape 4"/>
          <p:cNvSpPr/>
          <p:nvPr/>
        </p:nvSpPr>
        <p:spPr>
          <a:xfrm>
            <a:off x="857707" y="800100"/>
            <a:ext cx="75895" cy="75895"/>
          </a:xfrm>
          <a:prstGeom prst="ellipse">
            <a:avLst/>
          </a:prstGeom>
          <a:solidFill>
            <a:srgbClr val="0071E3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2" name="Text 5"/>
          <p:cNvSpPr txBox="1"/>
          <p:nvPr/>
        </p:nvSpPr>
        <p:spPr>
          <a:xfrm>
            <a:off x="1047902" y="761695"/>
            <a:ext cx="1800454" cy="1527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b="1" kern="0" spc="150" dirty="0">
                <a:solidFill>
                  <a:srgbClr val="9CA3A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COMMON ANSWERS</a:t>
            </a:r>
            <a:endParaRPr lang="en-US" sz="1000" dirty="0"/>
          </a:p>
        </p:txBody>
      </p:sp>
      <p:sp>
        <p:nvSpPr>
          <p:cNvPr id="13" name="Text 6"/>
          <p:cNvSpPr txBox="1"/>
          <p:nvPr/>
        </p:nvSpPr>
        <p:spPr>
          <a:xfrm>
            <a:off x="857707" y="1238098"/>
            <a:ext cx="7925105" cy="66751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600" b="1" kern="0" spc="-75" dirty="0">
                <a:solidFill>
                  <a:srgbClr val="1D1D1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大多数人的答案</a:t>
            </a:r>
            <a:endParaRPr lang="en-US" sz="3600" dirty="0"/>
          </a:p>
        </p:txBody>
      </p:sp>
      <p:sp>
        <p:nvSpPr>
          <p:cNvPr id="14" name="Shape 7"/>
          <p:cNvSpPr/>
          <p:nvPr/>
        </p:nvSpPr>
        <p:spPr>
          <a:xfrm>
            <a:off x="1238098" y="2762402"/>
            <a:ext cx="609905" cy="609905"/>
          </a:xfrm>
          <a:prstGeom prst="roundRect">
            <a:avLst>
              <a:gd name="adj" fmla="val 74962"/>
            </a:avLst>
          </a:prstGeom>
          <a:solidFill>
            <a:srgbClr val="F0F7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15" name="Image 5" descr="preencoded.pn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1376172" y="2933395"/>
            <a:ext cx="333756" cy="267005"/>
          </a:xfrm>
          <a:prstGeom prst="rect">
            <a:avLst/>
          </a:prstGeom>
        </p:spPr>
      </p:pic>
      <p:sp>
        <p:nvSpPr>
          <p:cNvPr id="16" name="Shape 8"/>
          <p:cNvSpPr/>
          <p:nvPr/>
        </p:nvSpPr>
        <p:spPr>
          <a:xfrm>
            <a:off x="2476195" y="2924251"/>
            <a:ext cx="1238098" cy="276149"/>
          </a:xfrm>
          <a:prstGeom prst="roundRect">
            <a:avLst>
              <a:gd name="adj" fmla="val 331126"/>
            </a:avLst>
          </a:prstGeom>
          <a:solidFill>
            <a:srgbClr val="FEF2F2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17" name="Image 6" descr="preencoded.png"/>
          <p:cNvPicPr>
            <a:picLocks noChangeAspect="1"/>
          </p:cNvPicPr>
          <p:nvPr/>
        </p:nvPicPr>
        <p:blipFill>
          <a:blip r:embed="rId5"/>
          <a:srcRect t="-1750" b="-1750"/>
          <a:stretch>
            <a:fillRect/>
          </a:stretch>
        </p:blipFill>
        <p:spPr>
          <a:xfrm>
            <a:off x="2676449" y="3010205"/>
            <a:ext cx="114300" cy="105156"/>
          </a:xfrm>
          <a:prstGeom prst="rect">
            <a:avLst/>
          </a:prstGeom>
        </p:spPr>
      </p:pic>
      <p:sp>
        <p:nvSpPr>
          <p:cNvPr id="18" name="Text 9"/>
          <p:cNvSpPr txBox="1"/>
          <p:nvPr/>
        </p:nvSpPr>
        <p:spPr>
          <a:xfrm>
            <a:off x="2829154" y="2924251"/>
            <a:ext cx="752551" cy="277063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b="1" dirty="0">
                <a:solidFill>
                  <a:srgbClr val="EF4444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正在快速贬值</a:t>
            </a:r>
            <a:endParaRPr lang="en-US" sz="900" dirty="0"/>
          </a:p>
        </p:txBody>
      </p:sp>
      <p:sp>
        <p:nvSpPr>
          <p:cNvPr id="19" name="Text 10"/>
          <p:cNvSpPr txBox="1"/>
          <p:nvPr/>
        </p:nvSpPr>
        <p:spPr>
          <a:xfrm>
            <a:off x="1238098" y="3715207"/>
            <a:ext cx="2667305" cy="352958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900" b="1" dirty="0">
                <a:solidFill>
                  <a:srgbClr val="1D1D1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学历/专业背景</a:t>
            </a:r>
            <a:endParaRPr lang="en-US" sz="1900" dirty="0"/>
          </a:p>
        </p:txBody>
      </p:sp>
      <p:sp>
        <p:nvSpPr>
          <p:cNvPr id="20" name="Text 11"/>
          <p:cNvSpPr txBox="1"/>
          <p:nvPr/>
        </p:nvSpPr>
        <p:spPr>
          <a:xfrm>
            <a:off x="1238098" y="4219956"/>
            <a:ext cx="2667305" cy="24780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6E6E73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知识垄断的时代通行证</a:t>
            </a:r>
            <a:endParaRPr lang="en-US" sz="1200" dirty="0"/>
          </a:p>
        </p:txBody>
      </p:sp>
      <p:sp>
        <p:nvSpPr>
          <p:cNvPr id="21" name="Shape 12"/>
          <p:cNvSpPr/>
          <p:nvPr/>
        </p:nvSpPr>
        <p:spPr>
          <a:xfrm>
            <a:off x="4858207" y="2762402"/>
            <a:ext cx="609905" cy="609905"/>
          </a:xfrm>
          <a:prstGeom prst="roundRect">
            <a:avLst>
              <a:gd name="adj" fmla="val 74962"/>
            </a:avLst>
          </a:prstGeom>
          <a:solidFill>
            <a:srgbClr val="FFF7ED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22" name="Image 7" descr="preencoded.png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5062118" y="2933395"/>
            <a:ext cx="200254" cy="267005"/>
          </a:xfrm>
          <a:prstGeom prst="rect">
            <a:avLst/>
          </a:prstGeom>
        </p:spPr>
      </p:pic>
      <p:sp>
        <p:nvSpPr>
          <p:cNvPr id="23" name="Shape 13"/>
          <p:cNvSpPr/>
          <p:nvPr/>
        </p:nvSpPr>
        <p:spPr>
          <a:xfrm>
            <a:off x="6096305" y="2924251"/>
            <a:ext cx="1238098" cy="276149"/>
          </a:xfrm>
          <a:prstGeom prst="roundRect">
            <a:avLst>
              <a:gd name="adj" fmla="val 331126"/>
            </a:avLst>
          </a:prstGeom>
          <a:solidFill>
            <a:srgbClr val="FEF2F2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24" name="Image 8" descr="preencoded.png"/>
          <p:cNvPicPr>
            <a:picLocks noChangeAspect="1"/>
          </p:cNvPicPr>
          <p:nvPr/>
        </p:nvPicPr>
        <p:blipFill>
          <a:blip r:embed="rId5"/>
          <a:srcRect t="-1750" b="-1750"/>
          <a:stretch>
            <a:fillRect/>
          </a:stretch>
        </p:blipFill>
        <p:spPr>
          <a:xfrm>
            <a:off x="6295644" y="3010205"/>
            <a:ext cx="114300" cy="105156"/>
          </a:xfrm>
          <a:prstGeom prst="rect">
            <a:avLst/>
          </a:prstGeom>
        </p:spPr>
      </p:pic>
      <p:sp>
        <p:nvSpPr>
          <p:cNvPr id="25" name="Text 14"/>
          <p:cNvSpPr txBox="1"/>
          <p:nvPr/>
        </p:nvSpPr>
        <p:spPr>
          <a:xfrm>
            <a:off x="6448349" y="2924251"/>
            <a:ext cx="752551" cy="277063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b="1" dirty="0">
                <a:solidFill>
                  <a:srgbClr val="EF4444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正在快速贬值</a:t>
            </a:r>
            <a:endParaRPr lang="en-US" sz="900" dirty="0"/>
          </a:p>
        </p:txBody>
      </p:sp>
      <p:sp>
        <p:nvSpPr>
          <p:cNvPr id="26" name="Text 15"/>
          <p:cNvSpPr txBox="1"/>
          <p:nvPr/>
        </p:nvSpPr>
        <p:spPr>
          <a:xfrm>
            <a:off x="4858207" y="3715207"/>
            <a:ext cx="2667305" cy="352958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900" b="1" dirty="0">
                <a:solidFill>
                  <a:srgbClr val="1D1D1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职位/公司光环</a:t>
            </a:r>
            <a:endParaRPr lang="en-US" sz="1900" dirty="0"/>
          </a:p>
        </p:txBody>
      </p:sp>
      <p:sp>
        <p:nvSpPr>
          <p:cNvPr id="27" name="Text 16"/>
          <p:cNvSpPr txBox="1"/>
          <p:nvPr/>
        </p:nvSpPr>
        <p:spPr>
          <a:xfrm>
            <a:off x="4858207" y="4219956"/>
            <a:ext cx="2667305" cy="24780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6E6E73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平台赋予的资源获取权</a:t>
            </a:r>
            <a:endParaRPr lang="en-US" sz="1200" dirty="0"/>
          </a:p>
        </p:txBody>
      </p:sp>
      <p:sp>
        <p:nvSpPr>
          <p:cNvPr id="28" name="Shape 17"/>
          <p:cNvSpPr/>
          <p:nvPr/>
        </p:nvSpPr>
        <p:spPr>
          <a:xfrm>
            <a:off x="8477402" y="2762402"/>
            <a:ext cx="609905" cy="609905"/>
          </a:xfrm>
          <a:prstGeom prst="roundRect">
            <a:avLst>
              <a:gd name="adj" fmla="val 74962"/>
            </a:avLst>
          </a:prstGeom>
          <a:solidFill>
            <a:srgbClr val="F5F3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29" name="Image 9" descr="preencoded.png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>
          <a:xfrm>
            <a:off x="8648395" y="2933395"/>
            <a:ext cx="267005" cy="267005"/>
          </a:xfrm>
          <a:prstGeom prst="rect">
            <a:avLst/>
          </a:prstGeom>
        </p:spPr>
      </p:pic>
      <p:sp>
        <p:nvSpPr>
          <p:cNvPr id="30" name="Shape 18"/>
          <p:cNvSpPr/>
          <p:nvPr/>
        </p:nvSpPr>
        <p:spPr>
          <a:xfrm>
            <a:off x="9715500" y="2924251"/>
            <a:ext cx="1238098" cy="276149"/>
          </a:xfrm>
          <a:prstGeom prst="roundRect">
            <a:avLst>
              <a:gd name="adj" fmla="val 331126"/>
            </a:avLst>
          </a:prstGeom>
          <a:solidFill>
            <a:srgbClr val="FEF2F2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31" name="Image 10" descr="preencoded.png"/>
          <p:cNvPicPr>
            <a:picLocks noChangeAspect="1"/>
          </p:cNvPicPr>
          <p:nvPr/>
        </p:nvPicPr>
        <p:blipFill>
          <a:blip r:embed="rId5"/>
          <a:srcRect t="-1750" b="-1750"/>
          <a:stretch>
            <a:fillRect/>
          </a:stretch>
        </p:blipFill>
        <p:spPr>
          <a:xfrm>
            <a:off x="9915754" y="3010205"/>
            <a:ext cx="114300" cy="105156"/>
          </a:xfrm>
          <a:prstGeom prst="rect">
            <a:avLst/>
          </a:prstGeom>
        </p:spPr>
      </p:pic>
      <p:sp>
        <p:nvSpPr>
          <p:cNvPr id="32" name="Text 19"/>
          <p:cNvSpPr txBox="1"/>
          <p:nvPr/>
        </p:nvSpPr>
        <p:spPr>
          <a:xfrm>
            <a:off x="10067544" y="2924251"/>
            <a:ext cx="752551" cy="277063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b="1" dirty="0">
                <a:solidFill>
                  <a:srgbClr val="EF4444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正在快速贬值</a:t>
            </a:r>
            <a:endParaRPr lang="en-US" sz="900" dirty="0"/>
          </a:p>
        </p:txBody>
      </p:sp>
      <p:sp>
        <p:nvSpPr>
          <p:cNvPr id="33" name="Text 20"/>
          <p:cNvSpPr txBox="1"/>
          <p:nvPr/>
        </p:nvSpPr>
        <p:spPr>
          <a:xfrm>
            <a:off x="8477402" y="3715207"/>
            <a:ext cx="2667305" cy="352958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900" b="1" dirty="0">
                <a:solidFill>
                  <a:srgbClr val="1D1D1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技能/经验</a:t>
            </a:r>
            <a:endParaRPr lang="en-US" sz="1900" dirty="0"/>
          </a:p>
        </p:txBody>
      </p:sp>
      <p:sp>
        <p:nvSpPr>
          <p:cNvPr id="34" name="Text 21"/>
          <p:cNvSpPr txBox="1"/>
          <p:nvPr/>
        </p:nvSpPr>
        <p:spPr>
          <a:xfrm>
            <a:off x="8477402" y="4219956"/>
            <a:ext cx="2667305" cy="24780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6E6E73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深耕多年的专业壁垒</a:t>
            </a:r>
            <a:endParaRPr lang="en-US" sz="1200" dirty="0"/>
          </a:p>
        </p:txBody>
      </p:sp>
      <p:sp>
        <p:nvSpPr>
          <p:cNvPr id="35" name="Text 22"/>
          <p:cNvSpPr txBox="1"/>
          <p:nvPr/>
        </p:nvSpPr>
        <p:spPr>
          <a:xfrm>
            <a:off x="10371125" y="6286500"/>
            <a:ext cx="1440180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200" dirty="0">
                <a:solidFill>
                  <a:srgbClr val="86868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启昌学堂</a:t>
            </a:r>
            <a:endParaRPr lang="en-US" sz="1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E0E0E0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AFC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-1904695" y="-1904695"/>
            <a:ext cx="8572500" cy="8572500"/>
          </a:xfrm>
          <a:prstGeom prst="rect">
            <a:avLst/>
          </a:prstGeom>
        </p:spPr>
      </p:pic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5524805" y="190195"/>
            <a:ext cx="8572500" cy="8572500"/>
          </a:xfrm>
          <a:prstGeom prst="rect">
            <a:avLst/>
          </a:prstGeom>
        </p:spPr>
      </p:pic>
      <p:pic>
        <p:nvPicPr>
          <p:cNvPr id="6" name="Image 2" descr="preencoded.png"/>
          <p:cNvPicPr>
            <a:picLocks noChangeAspect="1"/>
          </p:cNvPicPr>
          <p:nvPr/>
        </p:nvPicPr>
        <p:blipFill>
          <a:blip r:embed="rId3">
            <a:alphaModFix amt="60000"/>
          </a:blip>
          <a:srcRect/>
          <a:stretch>
            <a:fillRect/>
          </a:stretch>
        </p:blipFill>
        <p:spPr>
          <a:xfrm>
            <a:off x="3715207" y="1047902"/>
            <a:ext cx="4762195" cy="4762195"/>
          </a:xfrm>
          <a:prstGeom prst="rect">
            <a:avLst/>
          </a:prstGeom>
        </p:spPr>
      </p:pic>
      <p:sp>
        <p:nvSpPr>
          <p:cNvPr id="7" name="Shape 2"/>
          <p:cNvSpPr/>
          <p:nvPr/>
        </p:nvSpPr>
        <p:spPr>
          <a:xfrm>
            <a:off x="476402" y="-952805"/>
            <a:ext cx="8591702" cy="8591702"/>
          </a:xfrm>
          <a:prstGeom prst="ellipse">
            <a:avLst/>
          </a:prstGeom>
          <a:noFill/>
          <a:ln w="12700">
            <a:solidFill>
              <a:srgbClr val="0071E3">
                <a:alpha val="4000"/>
              </a:srgbClr>
            </a:solidFill>
            <a:prstDash val="solid"/>
          </a:ln>
        </p:spPr>
      </p:sp>
      <p:sp>
        <p:nvSpPr>
          <p:cNvPr id="8" name="Shape 3"/>
          <p:cNvSpPr/>
          <p:nvPr/>
        </p:nvSpPr>
        <p:spPr>
          <a:xfrm>
            <a:off x="8382305" y="3524098"/>
            <a:ext cx="4781398" cy="4781398"/>
          </a:xfrm>
          <a:prstGeom prst="ellipse">
            <a:avLst/>
          </a:prstGeom>
          <a:noFill/>
          <a:ln w="12700">
            <a:solidFill>
              <a:srgbClr val="6366F1">
                <a:alpha val="10000"/>
              </a:srgbClr>
            </a:solidFill>
            <a:prstDash val="solid"/>
          </a:ln>
        </p:spPr>
      </p:sp>
      <p:pic>
        <p:nvPicPr>
          <p:cNvPr id="9" name="Image 3" descr="preencoded.png"/>
          <p:cNvPicPr>
            <a:picLocks noChangeAspect="1"/>
          </p:cNvPicPr>
          <p:nvPr/>
        </p:nvPicPr>
        <p:blipFill>
          <a:blip r:embed="rId4"/>
          <a:srcRect t="-1" b="-1"/>
          <a:stretch>
            <a:fillRect/>
          </a:stretch>
        </p:blipFill>
        <p:spPr>
          <a:xfrm>
            <a:off x="914400" y="2857500"/>
            <a:ext cx="3161995" cy="1923898"/>
          </a:xfrm>
          <a:prstGeom prst="rect">
            <a:avLst/>
          </a:prstGeom>
        </p:spPr>
      </p:pic>
      <p:pic>
        <p:nvPicPr>
          <p:cNvPr id="10" name="Image 4" descr="preencoded.png"/>
          <p:cNvPicPr>
            <a:picLocks noChangeAspect="1"/>
          </p:cNvPicPr>
          <p:nvPr/>
        </p:nvPicPr>
        <p:blipFill>
          <a:blip r:embed="rId4"/>
          <a:srcRect t="-1" b="-1"/>
          <a:stretch>
            <a:fillRect/>
          </a:stretch>
        </p:blipFill>
        <p:spPr>
          <a:xfrm>
            <a:off x="4524451" y="2857500"/>
            <a:ext cx="3161995" cy="1923898"/>
          </a:xfrm>
          <a:prstGeom prst="rect">
            <a:avLst/>
          </a:prstGeom>
        </p:spPr>
      </p:pic>
      <p:pic>
        <p:nvPicPr>
          <p:cNvPr id="11" name="Image 5" descr="preencoded.png"/>
          <p:cNvPicPr>
            <a:picLocks noChangeAspect="1"/>
          </p:cNvPicPr>
          <p:nvPr/>
        </p:nvPicPr>
        <p:blipFill>
          <a:blip r:embed="rId4"/>
          <a:srcRect t="-1" b="-1"/>
          <a:stretch>
            <a:fillRect/>
          </a:stretch>
        </p:blipFill>
        <p:spPr>
          <a:xfrm>
            <a:off x="8134502" y="2857500"/>
            <a:ext cx="3161995" cy="1923898"/>
          </a:xfrm>
          <a:prstGeom prst="rect">
            <a:avLst/>
          </a:prstGeom>
        </p:spPr>
      </p:pic>
      <p:sp>
        <p:nvSpPr>
          <p:cNvPr id="12" name="Shape 4"/>
          <p:cNvSpPr/>
          <p:nvPr/>
        </p:nvSpPr>
        <p:spPr>
          <a:xfrm>
            <a:off x="914400" y="495605"/>
            <a:ext cx="75895" cy="75895"/>
          </a:xfrm>
          <a:prstGeom prst="ellipse">
            <a:avLst/>
          </a:prstGeom>
          <a:solidFill>
            <a:srgbClr val="0071E3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3" name="Text 5"/>
          <p:cNvSpPr txBox="1"/>
          <p:nvPr/>
        </p:nvSpPr>
        <p:spPr>
          <a:xfrm>
            <a:off x="1104595" y="457200"/>
            <a:ext cx="1800454" cy="1527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b="1" kern="0" spc="150" dirty="0">
                <a:solidFill>
                  <a:srgbClr val="9CA3A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Core Conclusion</a:t>
            </a:r>
            <a:endParaRPr lang="en-US" sz="1000" dirty="0"/>
          </a:p>
        </p:txBody>
      </p:sp>
      <p:sp>
        <p:nvSpPr>
          <p:cNvPr id="14" name="Text 6"/>
          <p:cNvSpPr txBox="1"/>
          <p:nvPr/>
        </p:nvSpPr>
        <p:spPr>
          <a:xfrm>
            <a:off x="914400" y="1238098"/>
            <a:ext cx="10933481" cy="55321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600" b="1" kern="0" spc="-75" dirty="0">
                <a:solidFill>
                  <a:srgbClr val="1D1D1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 这三样东西，正在以你想象不到的速度</a:t>
            </a:r>
            <a:r>
              <a:rPr lang="en-US" sz="3600" b="1" kern="0" spc="-75" dirty="0">
                <a:solidFill>
                  <a:srgbClr val="0071E3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贬值</a:t>
            </a:r>
            <a:r>
              <a:rPr lang="en-US" sz="3600" b="1" kern="0" spc="-75" dirty="0">
                <a:solidFill>
                  <a:srgbClr val="1D1D1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。 </a:t>
            </a:r>
            <a:endParaRPr lang="en-US" sz="3600" dirty="0"/>
          </a:p>
        </p:txBody>
      </p:sp>
      <p:sp>
        <p:nvSpPr>
          <p:cNvPr id="15" name="Text 7"/>
          <p:cNvSpPr txBox="1"/>
          <p:nvPr/>
        </p:nvSpPr>
        <p:spPr>
          <a:xfrm>
            <a:off x="914400" y="2000707"/>
            <a:ext cx="9715500" cy="277063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6E6E73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过去有效的核心资产，在AI时代正面临前所未有的价值重估。</a:t>
            </a:r>
            <a:endParaRPr lang="en-US" sz="1500" dirty="0"/>
          </a:p>
        </p:txBody>
      </p:sp>
      <p:sp>
        <p:nvSpPr>
          <p:cNvPr id="16" name="Shape 8"/>
          <p:cNvSpPr/>
          <p:nvPr/>
        </p:nvSpPr>
        <p:spPr>
          <a:xfrm>
            <a:off x="1143000" y="3086100"/>
            <a:ext cx="457200" cy="457200"/>
          </a:xfrm>
          <a:prstGeom prst="roundRect">
            <a:avLst>
              <a:gd name="adj" fmla="val 100000"/>
            </a:avLst>
          </a:prstGeom>
          <a:solidFill>
            <a:srgbClr val="FEF2F2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17" name="Image 6" descr="preencoded.png"/>
          <p:cNvPicPr>
            <a:picLocks noChangeAspect="1"/>
          </p:cNvPicPr>
          <p:nvPr/>
        </p:nvPicPr>
        <p:blipFill>
          <a:blip r:embed="rId5"/>
          <a:srcRect l="-80" r="-80"/>
          <a:stretch>
            <a:fillRect/>
          </a:stretch>
        </p:blipFill>
        <p:spPr>
          <a:xfrm>
            <a:off x="1228954" y="3200400"/>
            <a:ext cx="286207" cy="228600"/>
          </a:xfrm>
          <a:prstGeom prst="rect">
            <a:avLst/>
          </a:prstGeom>
        </p:spPr>
      </p:pic>
      <p:pic>
        <p:nvPicPr>
          <p:cNvPr id="18" name="Image 7" descr="preencoded.png"/>
          <p:cNvPicPr>
            <a:picLocks noChangeAspect="1"/>
          </p:cNvPicPr>
          <p:nvPr/>
        </p:nvPicPr>
        <p:blipFill>
          <a:blip r:embed="rId6"/>
          <a:srcRect l="-401" r="-401"/>
          <a:stretch>
            <a:fillRect/>
          </a:stretch>
        </p:blipFill>
        <p:spPr>
          <a:xfrm>
            <a:off x="2714854" y="3086100"/>
            <a:ext cx="1123798" cy="295351"/>
          </a:xfrm>
          <a:prstGeom prst="rect">
            <a:avLst/>
          </a:prstGeom>
        </p:spPr>
      </p:pic>
      <p:sp>
        <p:nvSpPr>
          <p:cNvPr id="19" name="Text 9"/>
          <p:cNvSpPr/>
          <p:nvPr/>
        </p:nvSpPr>
        <p:spPr>
          <a:xfrm>
            <a:off x="2991002" y="3086100"/>
            <a:ext cx="905256" cy="295351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b="1" dirty="0">
                <a:solidFill>
                  <a:srgbClr val="EF4444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 贬值趋势显著 </a:t>
            </a:r>
            <a:endParaRPr lang="en-US" sz="900" dirty="0"/>
          </a:p>
        </p:txBody>
      </p:sp>
      <p:pic>
        <p:nvPicPr>
          <p:cNvPr id="20" name="Image 8" descr="preencoded.png"/>
          <p:cNvPicPr>
            <a:picLocks noChangeAspect="1"/>
          </p:cNvPicPr>
          <p:nvPr/>
        </p:nvPicPr>
        <p:blipFill>
          <a:blip r:embed="rId7"/>
          <a:srcRect l="-1358" r="-1358"/>
          <a:stretch>
            <a:fillRect/>
          </a:stretch>
        </p:blipFill>
        <p:spPr>
          <a:xfrm>
            <a:off x="2809951" y="3172054"/>
            <a:ext cx="142646" cy="123444"/>
          </a:xfrm>
          <a:prstGeom prst="rect">
            <a:avLst/>
          </a:prstGeom>
        </p:spPr>
      </p:pic>
      <p:sp>
        <p:nvSpPr>
          <p:cNvPr id="21" name="Text 10"/>
          <p:cNvSpPr txBox="1"/>
          <p:nvPr/>
        </p:nvSpPr>
        <p:spPr>
          <a:xfrm>
            <a:off x="1047902" y="3924605"/>
            <a:ext cx="2876702" cy="3813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100" b="1" dirty="0">
                <a:solidFill>
                  <a:srgbClr val="1D1D1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学历/专业背景</a:t>
            </a:r>
            <a:endParaRPr lang="en-US" sz="2100" dirty="0"/>
          </a:p>
        </p:txBody>
      </p:sp>
      <p:sp>
        <p:nvSpPr>
          <p:cNvPr id="22" name="Shape 11"/>
          <p:cNvSpPr/>
          <p:nvPr/>
        </p:nvSpPr>
        <p:spPr>
          <a:xfrm>
            <a:off x="4753051" y="3086100"/>
            <a:ext cx="457200" cy="457200"/>
          </a:xfrm>
          <a:prstGeom prst="roundRect">
            <a:avLst>
              <a:gd name="adj" fmla="val 100000"/>
            </a:avLst>
          </a:prstGeom>
          <a:solidFill>
            <a:srgbClr val="FFF7ED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23" name="Image 9" descr="preencoded.png"/>
          <p:cNvPicPr>
            <a:picLocks noChangeAspect="1"/>
          </p:cNvPicPr>
          <p:nvPr/>
        </p:nvPicPr>
        <p:blipFill>
          <a:blip r:embed="rId8"/>
          <a:srcRect t="-45" b="-45"/>
          <a:stretch>
            <a:fillRect/>
          </a:stretch>
        </p:blipFill>
        <p:spPr>
          <a:xfrm>
            <a:off x="4852721" y="3200400"/>
            <a:ext cx="256946" cy="228600"/>
          </a:xfrm>
          <a:prstGeom prst="rect">
            <a:avLst/>
          </a:prstGeom>
        </p:spPr>
      </p:pic>
      <p:pic>
        <p:nvPicPr>
          <p:cNvPr id="24" name="Image 10" descr="preencoded.png"/>
          <p:cNvPicPr>
            <a:picLocks noChangeAspect="1"/>
          </p:cNvPicPr>
          <p:nvPr/>
        </p:nvPicPr>
        <p:blipFill>
          <a:blip r:embed="rId9"/>
          <a:srcRect l="-401" r="-401"/>
          <a:stretch>
            <a:fillRect/>
          </a:stretch>
        </p:blipFill>
        <p:spPr>
          <a:xfrm>
            <a:off x="6324905" y="3086100"/>
            <a:ext cx="1123798" cy="295351"/>
          </a:xfrm>
          <a:prstGeom prst="rect">
            <a:avLst/>
          </a:prstGeom>
        </p:spPr>
      </p:pic>
      <p:sp>
        <p:nvSpPr>
          <p:cNvPr id="25" name="Text 12"/>
          <p:cNvSpPr/>
          <p:nvPr/>
        </p:nvSpPr>
        <p:spPr>
          <a:xfrm>
            <a:off x="6601054" y="3086100"/>
            <a:ext cx="905256" cy="295351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b="1" dirty="0">
                <a:solidFill>
                  <a:srgbClr val="F97316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 正在快速贬值 </a:t>
            </a:r>
            <a:endParaRPr lang="en-US" sz="900" dirty="0"/>
          </a:p>
        </p:txBody>
      </p:sp>
      <p:pic>
        <p:nvPicPr>
          <p:cNvPr id="26" name="Image 11" descr="preencoded.png"/>
          <p:cNvPicPr>
            <a:picLocks noChangeAspect="1"/>
          </p:cNvPicPr>
          <p:nvPr/>
        </p:nvPicPr>
        <p:blipFill>
          <a:blip r:embed="rId10"/>
          <a:srcRect l="-1358" r="-1358"/>
          <a:stretch>
            <a:fillRect/>
          </a:stretch>
        </p:blipFill>
        <p:spPr>
          <a:xfrm>
            <a:off x="6420002" y="3172054"/>
            <a:ext cx="142646" cy="123444"/>
          </a:xfrm>
          <a:prstGeom prst="rect">
            <a:avLst/>
          </a:prstGeom>
        </p:spPr>
      </p:pic>
      <p:sp>
        <p:nvSpPr>
          <p:cNvPr id="27" name="Text 13"/>
          <p:cNvSpPr txBox="1"/>
          <p:nvPr/>
        </p:nvSpPr>
        <p:spPr>
          <a:xfrm>
            <a:off x="4657954" y="3924605"/>
            <a:ext cx="2876702" cy="3813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100" b="1" dirty="0">
                <a:solidFill>
                  <a:srgbClr val="1D1D1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职位/公司光环</a:t>
            </a:r>
            <a:endParaRPr lang="en-US" sz="2100" dirty="0"/>
          </a:p>
        </p:txBody>
      </p:sp>
      <p:sp>
        <p:nvSpPr>
          <p:cNvPr id="28" name="Shape 14"/>
          <p:cNvSpPr/>
          <p:nvPr/>
        </p:nvSpPr>
        <p:spPr>
          <a:xfrm>
            <a:off x="8363102" y="3086100"/>
            <a:ext cx="457200" cy="457200"/>
          </a:xfrm>
          <a:prstGeom prst="roundRect">
            <a:avLst>
              <a:gd name="adj" fmla="val 100000"/>
            </a:avLst>
          </a:prstGeom>
          <a:solidFill>
            <a:srgbClr val="FAF5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29" name="Image 12" descr="preencoded.png"/>
          <p:cNvPicPr>
            <a:picLocks noChangeAspect="1"/>
          </p:cNvPicPr>
          <p:nvPr/>
        </p:nvPicPr>
        <p:blipFill>
          <a:blip r:embed="rId11"/>
          <a:srcRect l="-80" r="-80"/>
          <a:stretch>
            <a:fillRect/>
          </a:stretch>
        </p:blipFill>
        <p:spPr>
          <a:xfrm>
            <a:off x="8449056" y="3200400"/>
            <a:ext cx="286207" cy="228600"/>
          </a:xfrm>
          <a:prstGeom prst="rect">
            <a:avLst/>
          </a:prstGeom>
        </p:spPr>
      </p:pic>
      <p:pic>
        <p:nvPicPr>
          <p:cNvPr id="30" name="Image 13" descr="preencoded.png"/>
          <p:cNvPicPr>
            <a:picLocks noChangeAspect="1"/>
          </p:cNvPicPr>
          <p:nvPr/>
        </p:nvPicPr>
        <p:blipFill>
          <a:blip r:embed="rId12"/>
          <a:srcRect l="-401" r="-401"/>
          <a:stretch>
            <a:fillRect/>
          </a:stretch>
        </p:blipFill>
        <p:spPr>
          <a:xfrm>
            <a:off x="9934042" y="3086100"/>
            <a:ext cx="1123798" cy="295351"/>
          </a:xfrm>
          <a:prstGeom prst="rect">
            <a:avLst/>
          </a:prstGeom>
        </p:spPr>
      </p:pic>
      <p:sp>
        <p:nvSpPr>
          <p:cNvPr id="31" name="Text 15"/>
          <p:cNvSpPr/>
          <p:nvPr/>
        </p:nvSpPr>
        <p:spPr>
          <a:xfrm>
            <a:off x="10210190" y="3086100"/>
            <a:ext cx="905256" cy="295351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b="1" dirty="0">
                <a:solidFill>
                  <a:srgbClr val="8B5CF6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 替代风险极高 </a:t>
            </a:r>
            <a:endParaRPr lang="en-US" sz="900" dirty="0"/>
          </a:p>
        </p:txBody>
      </p:sp>
      <p:pic>
        <p:nvPicPr>
          <p:cNvPr id="32" name="Image 14" descr="preencoded.png"/>
          <p:cNvPicPr>
            <a:picLocks noChangeAspect="1"/>
          </p:cNvPicPr>
          <p:nvPr/>
        </p:nvPicPr>
        <p:blipFill>
          <a:blip r:embed="rId13"/>
          <a:srcRect l="-1358" r="-1358"/>
          <a:stretch>
            <a:fillRect/>
          </a:stretch>
        </p:blipFill>
        <p:spPr>
          <a:xfrm>
            <a:off x="10030054" y="3172054"/>
            <a:ext cx="142646" cy="123444"/>
          </a:xfrm>
          <a:prstGeom prst="rect">
            <a:avLst/>
          </a:prstGeom>
        </p:spPr>
      </p:pic>
      <p:sp>
        <p:nvSpPr>
          <p:cNvPr id="33" name="Text 16"/>
          <p:cNvSpPr txBox="1"/>
          <p:nvPr/>
        </p:nvSpPr>
        <p:spPr>
          <a:xfrm>
            <a:off x="8268005" y="3924605"/>
            <a:ext cx="2876702" cy="3813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100" b="1" dirty="0">
                <a:solidFill>
                  <a:srgbClr val="1D1D1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技能/经验</a:t>
            </a:r>
            <a:endParaRPr lang="en-US" sz="2100" dirty="0"/>
          </a:p>
        </p:txBody>
      </p:sp>
      <p:pic>
        <p:nvPicPr>
          <p:cNvPr id="34" name="Image 15" descr="preencoded.png"/>
          <p:cNvPicPr>
            <a:picLocks noChangeAspect="1"/>
          </p:cNvPicPr>
          <p:nvPr/>
        </p:nvPicPr>
        <p:blipFill>
          <a:blip r:embed="rId14"/>
          <a:srcRect/>
          <a:stretch>
            <a:fillRect/>
          </a:stretch>
        </p:blipFill>
        <p:spPr>
          <a:xfrm>
            <a:off x="914400" y="5924398"/>
            <a:ext cx="152705" cy="152705"/>
          </a:xfrm>
          <a:prstGeom prst="rect">
            <a:avLst/>
          </a:prstGeom>
        </p:spPr>
      </p:pic>
      <p:sp>
        <p:nvSpPr>
          <p:cNvPr id="35" name="Text 17"/>
          <p:cNvSpPr txBox="1"/>
          <p:nvPr/>
        </p:nvSpPr>
        <p:spPr>
          <a:xfrm>
            <a:off x="1143000" y="5905195"/>
            <a:ext cx="2304288" cy="1911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86868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基于AI时代资产重估的普遍趋势观察</a:t>
            </a:r>
            <a:endParaRPr lang="en-US" sz="1000" dirty="0"/>
          </a:p>
        </p:txBody>
      </p:sp>
      <p:sp>
        <p:nvSpPr>
          <p:cNvPr id="36" name="Text 18"/>
          <p:cNvSpPr txBox="1"/>
          <p:nvPr/>
        </p:nvSpPr>
        <p:spPr>
          <a:xfrm>
            <a:off x="9386316" y="6286500"/>
            <a:ext cx="1872691" cy="1911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kern="0" spc="75" dirty="0">
                <a:solidFill>
                  <a:srgbClr val="86868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启昌学堂</a:t>
            </a:r>
            <a:endParaRPr lang="en-US" sz="1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E0E0E0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A"/>
          </a:solidFill>
          <a:ln w="12700">
            <a:solidFill>
              <a:srgbClr val="FFFFFF">
                <a:alpha val="0"/>
              </a:srgbClr>
            </a:solidFill>
            <a:prstDash val="solid"/>
          </a:ln>
          <a:effectLst>
            <a:outerShdw blurRad="63500" dist="38100" dir="16200000" algn="bl" rotWithShape="0">
              <a:srgbClr val="000000">
                <a:alpha val="10000"/>
              </a:srgbClr>
            </a:outerShdw>
          </a:effectLst>
        </p:spPr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1">
            <a:alphaModFix amt="70000"/>
          </a:blip>
          <a:srcRect/>
          <a:stretch>
            <a:fillRect/>
          </a:stretch>
        </p:blipFill>
        <p:spPr>
          <a:xfrm>
            <a:off x="8382305" y="-1904695"/>
            <a:ext cx="5715000" cy="5715000"/>
          </a:xfrm>
          <a:prstGeom prst="rect">
            <a:avLst/>
          </a:prstGeom>
        </p:spPr>
      </p:pic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2">
            <a:alphaModFix amt="60000"/>
          </a:blip>
          <a:srcRect/>
          <a:stretch>
            <a:fillRect/>
          </a:stretch>
        </p:blipFill>
        <p:spPr>
          <a:xfrm>
            <a:off x="-1904695" y="2095805"/>
            <a:ext cx="6667805" cy="6667805"/>
          </a:xfrm>
          <a:prstGeom prst="rect">
            <a:avLst/>
          </a:prstGeom>
        </p:spPr>
      </p:pic>
      <p:sp>
        <p:nvSpPr>
          <p:cNvPr id="6" name="Shape 2"/>
          <p:cNvSpPr/>
          <p:nvPr/>
        </p:nvSpPr>
        <p:spPr>
          <a:xfrm>
            <a:off x="8858707" y="952805"/>
            <a:ext cx="4762195" cy="4762195"/>
          </a:xfrm>
          <a:prstGeom prst="ellipse">
            <a:avLst/>
          </a:prstGeom>
          <a:noFill/>
          <a:ln w="25400">
            <a:solidFill>
              <a:srgbClr val="0071E3">
                <a:alpha val="5000"/>
              </a:srgbClr>
            </a:solidFill>
            <a:prstDash val="solid"/>
          </a:ln>
        </p:spPr>
      </p:sp>
      <p:sp>
        <p:nvSpPr>
          <p:cNvPr id="7" name="Shape 3"/>
          <p:cNvSpPr/>
          <p:nvPr/>
        </p:nvSpPr>
        <p:spPr>
          <a:xfrm>
            <a:off x="609905" y="457200"/>
            <a:ext cx="75895" cy="75895"/>
          </a:xfrm>
          <a:prstGeom prst="ellipse">
            <a:avLst/>
          </a:prstGeom>
          <a:solidFill>
            <a:srgbClr val="2563EB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8" name="Text 4"/>
          <p:cNvSpPr txBox="1"/>
          <p:nvPr/>
        </p:nvSpPr>
        <p:spPr>
          <a:xfrm>
            <a:off x="800100" y="381305"/>
            <a:ext cx="1733702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kern="0" spc="120" dirty="0">
                <a:solidFill>
                  <a:srgbClr val="0071E3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EDUCATION LOGIC</a:t>
            </a:r>
            <a:endParaRPr lang="en-US" sz="1200" dirty="0"/>
          </a:p>
        </p:txBody>
      </p:sp>
      <p:sp>
        <p:nvSpPr>
          <p:cNvPr id="9" name="Text 5"/>
          <p:cNvSpPr txBox="1"/>
          <p:nvPr/>
        </p:nvSpPr>
        <p:spPr>
          <a:xfrm>
            <a:off x="10228478" y="400507"/>
            <a:ext cx="1359713" cy="1911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86868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贬值资产 · 第一部分</a:t>
            </a:r>
            <a:endParaRPr lang="en-US" sz="1000" dirty="0"/>
          </a:p>
        </p:txBody>
      </p:sp>
      <p:sp>
        <p:nvSpPr>
          <p:cNvPr id="10" name="Text 6"/>
          <p:cNvSpPr txBox="1"/>
          <p:nvPr/>
        </p:nvSpPr>
        <p:spPr>
          <a:xfrm>
            <a:off x="609905" y="761695"/>
            <a:ext cx="11163910" cy="1911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kern="0" spc="-30" dirty="0">
                <a:solidFill>
                  <a:srgbClr val="1D1D1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 学历的</a:t>
            </a:r>
            <a:r>
              <a:rPr lang="en-US" sz="1200" b="1" kern="0" spc="-30" dirty="0">
                <a:solidFill>
                  <a:srgbClr val="0071E3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旧逻辑</a:t>
            </a:r>
            <a:endParaRPr lang="en-US" sz="1200" dirty="0"/>
          </a:p>
        </p:txBody>
      </p:sp>
      <p:sp>
        <p:nvSpPr>
          <p:cNvPr id="11" name="Text 7"/>
          <p:cNvSpPr txBox="1"/>
          <p:nvPr/>
        </p:nvSpPr>
        <p:spPr>
          <a:xfrm>
            <a:off x="609905" y="990295"/>
            <a:ext cx="11163910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86868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在过去，学历 = 知识垄断 = 社会通行证</a:t>
            </a:r>
            <a:endParaRPr lang="en-US" sz="1200" dirty="0"/>
          </a:p>
        </p:txBody>
      </p:sp>
      <p:pic>
        <p:nvPicPr>
          <p:cNvPr id="12" name="Image 2" descr="preencoded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609905" y="1371600"/>
            <a:ext cx="10972800" cy="5372100"/>
          </a:xfrm>
          <a:prstGeom prst="rect">
            <a:avLst/>
          </a:prstGeom>
        </p:spPr>
      </p:pic>
      <p:sp>
        <p:nvSpPr>
          <p:cNvPr id="13" name="Shape 8"/>
          <p:cNvSpPr/>
          <p:nvPr/>
        </p:nvSpPr>
        <p:spPr>
          <a:xfrm>
            <a:off x="1000354" y="3286354"/>
            <a:ext cx="4943246" cy="1867205"/>
          </a:xfrm>
          <a:prstGeom prst="roundRect">
            <a:avLst>
              <a:gd name="adj" fmla="val 5997"/>
            </a:avLst>
          </a:prstGeom>
          <a:solidFill>
            <a:srgbClr val="F9FAFB"/>
          </a:solidFill>
        </p:spPr>
      </p:sp>
      <p:sp>
        <p:nvSpPr>
          <p:cNvPr id="14" name="Shape 9"/>
          <p:cNvSpPr/>
          <p:nvPr/>
        </p:nvSpPr>
        <p:spPr>
          <a:xfrm>
            <a:off x="1000354" y="3286354"/>
            <a:ext cx="38405" cy="1867205"/>
          </a:xfrm>
          <a:prstGeom prst="roundRect">
            <a:avLst>
              <a:gd name="adj" fmla="val 291544"/>
            </a:avLst>
          </a:prstGeom>
          <a:solidFill>
            <a:srgbClr val="0071E3"/>
          </a:solidFill>
          <a:ln w="12700">
            <a:solidFill>
              <a:srgbClr val="0071E3">
                <a:alpha val="0"/>
              </a:srgbClr>
            </a:solidFill>
            <a:prstDash val="solid"/>
          </a:ln>
        </p:spPr>
      </p:sp>
      <p:sp>
        <p:nvSpPr>
          <p:cNvPr id="15" name="Shape 10"/>
          <p:cNvSpPr/>
          <p:nvPr/>
        </p:nvSpPr>
        <p:spPr>
          <a:xfrm>
            <a:off x="1266444" y="3514954"/>
            <a:ext cx="418795" cy="418795"/>
          </a:xfrm>
          <a:prstGeom prst="roundRect">
            <a:avLst>
              <a:gd name="adj" fmla="val 119095"/>
            </a:avLst>
          </a:prstGeom>
          <a:solidFill>
            <a:srgbClr val="F0F7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16" name="Image 3" descr="preencoded.pn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1390802" y="3638398"/>
            <a:ext cx="171907" cy="171907"/>
          </a:xfrm>
          <a:prstGeom prst="rect">
            <a:avLst/>
          </a:prstGeom>
        </p:spPr>
      </p:pic>
      <p:sp>
        <p:nvSpPr>
          <p:cNvPr id="17" name="Text 11"/>
          <p:cNvSpPr txBox="1"/>
          <p:nvPr/>
        </p:nvSpPr>
        <p:spPr>
          <a:xfrm>
            <a:off x="1837944" y="3514954"/>
            <a:ext cx="4067251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1D1D1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知识垄断的特权</a:t>
            </a:r>
            <a:endParaRPr lang="en-US" sz="1200" dirty="0"/>
          </a:p>
        </p:txBody>
      </p:sp>
      <p:sp>
        <p:nvSpPr>
          <p:cNvPr id="18" name="Text 12"/>
          <p:cNvSpPr txBox="1"/>
          <p:nvPr/>
        </p:nvSpPr>
        <p:spPr>
          <a:xfrm>
            <a:off x="1837944" y="3819449"/>
            <a:ext cx="3952951" cy="4956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86868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拥有学历意味着掌握了当时极为稀缺的、受限的知识资源，这构成了职业准入的核心壁垒。</a:t>
            </a:r>
            <a:endParaRPr lang="en-US" sz="1200" dirty="0"/>
          </a:p>
        </p:txBody>
      </p:sp>
      <p:sp>
        <p:nvSpPr>
          <p:cNvPr id="19" name="Text 13"/>
          <p:cNvSpPr txBox="1"/>
          <p:nvPr/>
        </p:nvSpPr>
        <p:spPr>
          <a:xfrm>
            <a:off x="1266444" y="4695444"/>
            <a:ext cx="695858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86868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稀缺度：</a:t>
            </a:r>
            <a:endParaRPr lang="en-US" sz="1200" dirty="0"/>
          </a:p>
        </p:txBody>
      </p:sp>
      <p:pic>
        <p:nvPicPr>
          <p:cNvPr id="20" name="Image 4" descr="preencoded.png"/>
          <p:cNvPicPr>
            <a:picLocks noChangeAspect="1"/>
          </p:cNvPicPr>
          <p:nvPr/>
        </p:nvPicPr>
        <p:blipFill>
          <a:blip r:embed="rId5"/>
          <a:srcRect l="-200" r="-200"/>
          <a:stretch>
            <a:fillRect/>
          </a:stretch>
        </p:blipFill>
        <p:spPr>
          <a:xfrm>
            <a:off x="1990649" y="4772254"/>
            <a:ext cx="3304642" cy="75895"/>
          </a:xfrm>
          <a:prstGeom prst="rect">
            <a:avLst/>
          </a:prstGeom>
        </p:spPr>
      </p:pic>
      <p:pic>
        <p:nvPicPr>
          <p:cNvPr id="21" name="Image 5" descr="preencoded.png"/>
          <p:cNvPicPr>
            <a:picLocks noChangeAspect="1"/>
          </p:cNvPicPr>
          <p:nvPr/>
        </p:nvPicPr>
        <p:blipFill>
          <a:blip r:embed="rId6"/>
          <a:srcRect l="-207" r="-207"/>
          <a:stretch>
            <a:fillRect/>
          </a:stretch>
        </p:blipFill>
        <p:spPr>
          <a:xfrm>
            <a:off x="1990649" y="4772254"/>
            <a:ext cx="2974543" cy="75895"/>
          </a:xfrm>
          <a:prstGeom prst="rect">
            <a:avLst/>
          </a:prstGeom>
        </p:spPr>
      </p:pic>
      <p:sp>
        <p:nvSpPr>
          <p:cNvPr id="22" name="Text 14"/>
          <p:cNvSpPr txBox="1"/>
          <p:nvPr/>
        </p:nvSpPr>
        <p:spPr>
          <a:xfrm>
            <a:off x="5409590" y="4695444"/>
            <a:ext cx="391363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2563E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90%</a:t>
            </a:r>
            <a:endParaRPr lang="en-US" sz="1200" dirty="0"/>
          </a:p>
        </p:txBody>
      </p:sp>
      <p:sp>
        <p:nvSpPr>
          <p:cNvPr id="23" name="Shape 15"/>
          <p:cNvSpPr/>
          <p:nvPr/>
        </p:nvSpPr>
        <p:spPr>
          <a:xfrm>
            <a:off x="6248095" y="3286354"/>
            <a:ext cx="4943246" cy="1867205"/>
          </a:xfrm>
          <a:prstGeom prst="roundRect">
            <a:avLst>
              <a:gd name="adj" fmla="val 5997"/>
            </a:avLst>
          </a:prstGeom>
          <a:solidFill>
            <a:srgbClr val="F9FAFB"/>
          </a:solidFill>
        </p:spPr>
      </p:sp>
      <p:sp>
        <p:nvSpPr>
          <p:cNvPr id="24" name="Shape 16"/>
          <p:cNvSpPr/>
          <p:nvPr/>
        </p:nvSpPr>
        <p:spPr>
          <a:xfrm>
            <a:off x="6248095" y="3286354"/>
            <a:ext cx="38405" cy="1867205"/>
          </a:xfrm>
          <a:prstGeom prst="roundRect">
            <a:avLst>
              <a:gd name="adj" fmla="val 291544"/>
            </a:avLst>
          </a:prstGeom>
          <a:solidFill>
            <a:srgbClr val="0071E3"/>
          </a:solidFill>
          <a:ln w="12700">
            <a:solidFill>
              <a:srgbClr val="0071E3">
                <a:alpha val="0"/>
              </a:srgbClr>
            </a:solidFill>
            <a:prstDash val="solid"/>
          </a:ln>
        </p:spPr>
      </p:sp>
      <p:sp>
        <p:nvSpPr>
          <p:cNvPr id="25" name="Shape 17"/>
          <p:cNvSpPr/>
          <p:nvPr/>
        </p:nvSpPr>
        <p:spPr>
          <a:xfrm>
            <a:off x="6515100" y="3514954"/>
            <a:ext cx="418795" cy="418795"/>
          </a:xfrm>
          <a:prstGeom prst="roundRect">
            <a:avLst>
              <a:gd name="adj" fmla="val 119095"/>
            </a:avLst>
          </a:prstGeom>
          <a:solidFill>
            <a:srgbClr val="F0F7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26" name="Image 6" descr="preencoded.png"/>
          <p:cNvPicPr>
            <a:picLocks noChangeAspect="1"/>
          </p:cNvPicPr>
          <p:nvPr/>
        </p:nvPicPr>
        <p:blipFill>
          <a:blip r:embed="rId7"/>
          <a:srcRect l="-1773" r="-1773"/>
          <a:stretch>
            <a:fillRect/>
          </a:stretch>
        </p:blipFill>
        <p:spPr>
          <a:xfrm>
            <a:off x="6657746" y="3638398"/>
            <a:ext cx="133502" cy="171907"/>
          </a:xfrm>
          <a:prstGeom prst="rect">
            <a:avLst/>
          </a:prstGeom>
        </p:spPr>
      </p:pic>
      <p:sp>
        <p:nvSpPr>
          <p:cNvPr id="27" name="Text 18"/>
          <p:cNvSpPr txBox="1"/>
          <p:nvPr/>
        </p:nvSpPr>
        <p:spPr>
          <a:xfrm>
            <a:off x="7086600" y="3514954"/>
            <a:ext cx="4067251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1D1D1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社会认可度</a:t>
            </a:r>
            <a:endParaRPr lang="en-US" sz="1200" dirty="0"/>
          </a:p>
        </p:txBody>
      </p:sp>
      <p:sp>
        <p:nvSpPr>
          <p:cNvPr id="28" name="Text 19"/>
          <p:cNvSpPr txBox="1"/>
          <p:nvPr/>
        </p:nvSpPr>
        <p:spPr>
          <a:xfrm>
            <a:off x="7086600" y="3819449"/>
            <a:ext cx="3952951" cy="4956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86868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它是能力的低成本“信任证明”，是企业人才筛选的唯一金标准，代表着预期的确定性。</a:t>
            </a:r>
            <a:endParaRPr lang="en-US" sz="1200" dirty="0"/>
          </a:p>
        </p:txBody>
      </p:sp>
      <p:sp>
        <p:nvSpPr>
          <p:cNvPr id="29" name="Text 20"/>
          <p:cNvSpPr txBox="1"/>
          <p:nvPr/>
        </p:nvSpPr>
        <p:spPr>
          <a:xfrm>
            <a:off x="6515100" y="4695444"/>
            <a:ext cx="695858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86868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认可度：</a:t>
            </a:r>
            <a:endParaRPr lang="en-US" sz="1200" dirty="0"/>
          </a:p>
        </p:txBody>
      </p:sp>
      <p:pic>
        <p:nvPicPr>
          <p:cNvPr id="30" name="Image 7" descr="preencoded.png"/>
          <p:cNvPicPr>
            <a:picLocks noChangeAspect="1"/>
          </p:cNvPicPr>
          <p:nvPr/>
        </p:nvPicPr>
        <p:blipFill>
          <a:blip r:embed="rId5"/>
          <a:srcRect l="-200" r="-200"/>
          <a:stretch>
            <a:fillRect/>
          </a:stretch>
        </p:blipFill>
        <p:spPr>
          <a:xfrm>
            <a:off x="7239305" y="4772254"/>
            <a:ext cx="3304642" cy="75895"/>
          </a:xfrm>
          <a:prstGeom prst="rect">
            <a:avLst/>
          </a:prstGeom>
        </p:spPr>
      </p:pic>
      <p:pic>
        <p:nvPicPr>
          <p:cNvPr id="31" name="Image 8" descr="preencoded.png"/>
          <p:cNvPicPr>
            <a:picLocks noChangeAspect="1"/>
          </p:cNvPicPr>
          <p:nvPr/>
        </p:nvPicPr>
        <p:blipFill>
          <a:blip r:embed="rId8"/>
          <a:srcRect l="-202" r="-202"/>
          <a:stretch>
            <a:fillRect/>
          </a:stretch>
        </p:blipFill>
        <p:spPr>
          <a:xfrm>
            <a:off x="7239305" y="4772254"/>
            <a:ext cx="2809037" cy="75895"/>
          </a:xfrm>
          <a:prstGeom prst="rect">
            <a:avLst/>
          </a:prstGeom>
        </p:spPr>
      </p:pic>
      <p:sp>
        <p:nvSpPr>
          <p:cNvPr id="32" name="Text 21"/>
          <p:cNvSpPr txBox="1"/>
          <p:nvPr/>
        </p:nvSpPr>
        <p:spPr>
          <a:xfrm>
            <a:off x="10658246" y="4695444"/>
            <a:ext cx="391363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059669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85%</a:t>
            </a:r>
            <a:endParaRPr lang="en-US" sz="1200" dirty="0"/>
          </a:p>
        </p:txBody>
      </p:sp>
      <p:sp>
        <p:nvSpPr>
          <p:cNvPr id="33" name="Shape 22"/>
          <p:cNvSpPr/>
          <p:nvPr/>
        </p:nvSpPr>
        <p:spPr>
          <a:xfrm>
            <a:off x="1000354" y="5458054"/>
            <a:ext cx="10191902" cy="895198"/>
          </a:xfrm>
          <a:prstGeom prst="roundRect">
            <a:avLst>
              <a:gd name="adj" fmla="val 26080"/>
            </a:avLst>
          </a:prstGeom>
          <a:solidFill>
            <a:srgbClr val="EFF6FF"/>
          </a:solidFill>
          <a:ln w="12700">
            <a:solidFill>
              <a:srgbClr val="DBEAFE"/>
            </a:solidFill>
            <a:prstDash val="solid"/>
          </a:ln>
        </p:spPr>
      </p:sp>
      <p:sp>
        <p:nvSpPr>
          <p:cNvPr id="34" name="Shape 23"/>
          <p:cNvSpPr/>
          <p:nvPr/>
        </p:nvSpPr>
        <p:spPr>
          <a:xfrm>
            <a:off x="1200607" y="5715000"/>
            <a:ext cx="381305" cy="381305"/>
          </a:xfrm>
          <a:prstGeom prst="ellipse">
            <a:avLst/>
          </a:prstGeom>
          <a:solidFill>
            <a:srgbClr val="DBEAFE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35" name="Image 9" descr="preencoded.png"/>
          <p:cNvPicPr>
            <a:picLocks noChangeAspect="1"/>
          </p:cNvPicPr>
          <p:nvPr/>
        </p:nvPicPr>
        <p:blipFill>
          <a:blip r:embed="rId9"/>
          <a:srcRect t="-100" b="-100"/>
          <a:stretch>
            <a:fillRect/>
          </a:stretch>
        </p:blipFill>
        <p:spPr>
          <a:xfrm>
            <a:off x="1333195" y="5829300"/>
            <a:ext cx="114300" cy="152705"/>
          </a:xfrm>
          <a:prstGeom prst="rect">
            <a:avLst/>
          </a:prstGeom>
        </p:spPr>
      </p:pic>
      <p:sp>
        <p:nvSpPr>
          <p:cNvPr id="36" name="Text 24"/>
          <p:cNvSpPr txBox="1"/>
          <p:nvPr/>
        </p:nvSpPr>
        <p:spPr>
          <a:xfrm>
            <a:off x="1733702" y="5676595"/>
            <a:ext cx="4210812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1D1D1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核心洞察</a:t>
            </a:r>
            <a:endParaRPr lang="en-US" sz="1200" dirty="0"/>
          </a:p>
        </p:txBody>
      </p:sp>
      <p:sp>
        <p:nvSpPr>
          <p:cNvPr id="37" name="Text 25"/>
          <p:cNvSpPr txBox="1"/>
          <p:nvPr/>
        </p:nvSpPr>
        <p:spPr>
          <a:xfrm>
            <a:off x="1733702" y="5905195"/>
            <a:ext cx="4210812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86868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学历从“稀缺资源”向“基础门槛”转变，边际效应正在迅速递减</a:t>
            </a:r>
            <a:endParaRPr lang="en-US" sz="1200" dirty="0"/>
          </a:p>
        </p:txBody>
      </p:sp>
      <p:sp>
        <p:nvSpPr>
          <p:cNvPr id="38" name="Text 26"/>
          <p:cNvSpPr txBox="1"/>
          <p:nvPr/>
        </p:nvSpPr>
        <p:spPr>
          <a:xfrm>
            <a:off x="10211105" y="5658307"/>
            <a:ext cx="790956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200" dirty="0">
                <a:solidFill>
                  <a:srgbClr val="86868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价值走势</a:t>
            </a:r>
            <a:endParaRPr lang="en-US" sz="1200" dirty="0"/>
          </a:p>
        </p:txBody>
      </p:sp>
      <p:sp>
        <p:nvSpPr>
          <p:cNvPr id="39" name="Text 27"/>
          <p:cNvSpPr txBox="1"/>
          <p:nvPr/>
        </p:nvSpPr>
        <p:spPr>
          <a:xfrm>
            <a:off x="10534802" y="5924398"/>
            <a:ext cx="543154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EF4444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贬值中 </a:t>
            </a:r>
            <a:endParaRPr lang="en-US" sz="1200" dirty="0"/>
          </a:p>
        </p:txBody>
      </p:sp>
      <p:pic>
        <p:nvPicPr>
          <p:cNvPr id="40" name="Image 10" descr="preencoded.png"/>
          <p:cNvPicPr>
            <a:picLocks noChangeAspect="1"/>
          </p:cNvPicPr>
          <p:nvPr/>
        </p:nvPicPr>
        <p:blipFill>
          <a:blip r:embed="rId10"/>
          <a:srcRect l="-33" r="-33"/>
          <a:stretch>
            <a:fillRect/>
          </a:stretch>
        </p:blipFill>
        <p:spPr>
          <a:xfrm>
            <a:off x="10287000" y="5962802"/>
            <a:ext cx="171907" cy="152705"/>
          </a:xfrm>
          <a:prstGeom prst="rect">
            <a:avLst/>
          </a:prstGeom>
        </p:spPr>
      </p:pic>
      <p:pic>
        <p:nvPicPr>
          <p:cNvPr id="41" name="Image 11" descr="preencoded.png"/>
          <p:cNvPicPr>
            <a:picLocks noChangeAspect="1"/>
          </p:cNvPicPr>
          <p:nvPr/>
        </p:nvPicPr>
        <p:blipFill>
          <a:blip r:embed="rId11"/>
          <a:srcRect l="-13" r="-13"/>
          <a:stretch>
            <a:fillRect/>
          </a:stretch>
        </p:blipFill>
        <p:spPr>
          <a:xfrm>
            <a:off x="1000354" y="1762049"/>
            <a:ext cx="10191902" cy="1218895"/>
          </a:xfrm>
          <a:prstGeom prst="rect">
            <a:avLst/>
          </a:prstGeom>
        </p:spPr>
      </p:pic>
      <p:pic>
        <p:nvPicPr>
          <p:cNvPr id="42" name="Image 12" descr="preencoded.png"/>
          <p:cNvPicPr>
            <a:picLocks noChangeAspect="1"/>
          </p:cNvPicPr>
          <p:nvPr/>
        </p:nvPicPr>
        <p:blipFill>
          <a:blip r:embed="rId12"/>
          <a:srcRect/>
          <a:stretch>
            <a:fillRect/>
          </a:stretch>
        </p:blipFill>
        <p:spPr>
          <a:xfrm>
            <a:off x="1399946" y="2066544"/>
            <a:ext cx="609905" cy="609905"/>
          </a:xfrm>
          <a:prstGeom prst="rect">
            <a:avLst/>
          </a:prstGeom>
        </p:spPr>
      </p:pic>
      <p:pic>
        <p:nvPicPr>
          <p:cNvPr id="43" name="Image 13" descr="preencoded.png"/>
          <p:cNvPicPr>
            <a:picLocks noChangeAspect="1"/>
          </p:cNvPicPr>
          <p:nvPr/>
        </p:nvPicPr>
        <p:blipFill>
          <a:blip r:embed="rId13"/>
          <a:srcRect l="-80" r="-80"/>
          <a:stretch>
            <a:fillRect/>
          </a:stretch>
        </p:blipFill>
        <p:spPr>
          <a:xfrm>
            <a:off x="1561795" y="2257654"/>
            <a:ext cx="286207" cy="228600"/>
          </a:xfrm>
          <a:prstGeom prst="rect">
            <a:avLst/>
          </a:prstGeom>
        </p:spPr>
      </p:pic>
      <p:sp>
        <p:nvSpPr>
          <p:cNvPr id="44" name="Text 28"/>
          <p:cNvSpPr txBox="1"/>
          <p:nvPr/>
        </p:nvSpPr>
        <p:spPr>
          <a:xfrm>
            <a:off x="2238451" y="2009851"/>
            <a:ext cx="4401007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kern="0" spc="60" dirty="0">
                <a:solidFill>
                  <a:srgbClr val="86868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核心公式</a:t>
            </a:r>
            <a:endParaRPr lang="en-US" sz="1200" dirty="0"/>
          </a:p>
        </p:txBody>
      </p:sp>
      <p:sp>
        <p:nvSpPr>
          <p:cNvPr id="45" name="Text 29"/>
          <p:cNvSpPr txBox="1"/>
          <p:nvPr/>
        </p:nvSpPr>
        <p:spPr>
          <a:xfrm>
            <a:off x="2238451" y="2276856"/>
            <a:ext cx="4803343" cy="4572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400" b="1" kern="0" spc="75" dirty="0">
                <a:solidFill>
                  <a:srgbClr val="0071E3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学历 = 知识垄断 = 社会通行证</a:t>
            </a:r>
            <a:endParaRPr lang="en-US" sz="2400" dirty="0"/>
          </a:p>
        </p:txBody>
      </p:sp>
      <p:sp>
        <p:nvSpPr>
          <p:cNvPr id="46" name="Text 30"/>
          <p:cNvSpPr txBox="1"/>
          <p:nvPr/>
        </p:nvSpPr>
        <p:spPr>
          <a:xfrm>
            <a:off x="10105949" y="2124151"/>
            <a:ext cx="695858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200" dirty="0">
                <a:solidFill>
                  <a:srgbClr val="86868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过去价值</a:t>
            </a:r>
            <a:endParaRPr lang="en-US" sz="1200" dirty="0"/>
          </a:p>
        </p:txBody>
      </p:sp>
      <p:sp>
        <p:nvSpPr>
          <p:cNvPr id="47" name="Text 31"/>
          <p:cNvSpPr txBox="1"/>
          <p:nvPr/>
        </p:nvSpPr>
        <p:spPr>
          <a:xfrm>
            <a:off x="10105949" y="2391156"/>
            <a:ext cx="695858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200" b="1" dirty="0">
                <a:solidFill>
                  <a:srgbClr val="2563E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100%</a:t>
            </a:r>
            <a:endParaRPr lang="en-US" sz="1200" dirty="0"/>
          </a:p>
        </p:txBody>
      </p:sp>
      <p:pic>
        <p:nvPicPr>
          <p:cNvPr id="48" name="Image 14" descr="preencoded.png"/>
          <p:cNvPicPr>
            <a:picLocks noChangeAspect="1"/>
          </p:cNvPicPr>
          <p:nvPr/>
        </p:nvPicPr>
        <p:blipFill>
          <a:blip r:embed="rId14"/>
          <a:srcRect t="-200" b="-200"/>
          <a:stretch>
            <a:fillRect/>
          </a:stretch>
        </p:blipFill>
        <p:spPr>
          <a:xfrm>
            <a:off x="619049" y="1380744"/>
            <a:ext cx="75895" cy="5352898"/>
          </a:xfrm>
          <a:prstGeom prst="rect">
            <a:avLst/>
          </a:prstGeom>
        </p:spPr>
      </p:pic>
      <p:sp>
        <p:nvSpPr>
          <p:cNvPr id="49" name="Shape 32"/>
          <p:cNvSpPr/>
          <p:nvPr/>
        </p:nvSpPr>
        <p:spPr>
          <a:xfrm>
            <a:off x="609905" y="7200900"/>
            <a:ext cx="75895" cy="75895"/>
          </a:xfrm>
          <a:prstGeom prst="ellipse">
            <a:avLst/>
          </a:prstGeom>
          <a:solidFill>
            <a:srgbClr val="2563EB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50" name="Text 33"/>
          <p:cNvSpPr txBox="1"/>
          <p:nvPr/>
        </p:nvSpPr>
        <p:spPr>
          <a:xfrm>
            <a:off x="761695" y="7162495"/>
            <a:ext cx="480060" cy="1527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86868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第 8 页</a:t>
            </a:r>
            <a:endParaRPr lang="en-US" sz="900" dirty="0"/>
          </a:p>
        </p:txBody>
      </p:sp>
      <p:pic>
        <p:nvPicPr>
          <p:cNvPr id="51" name="Image 15" descr="preencoded.png"/>
          <p:cNvPicPr>
            <a:picLocks noChangeAspect="1"/>
          </p:cNvPicPr>
          <p:nvPr/>
        </p:nvPicPr>
        <p:blipFill>
          <a:blip r:embed="rId15"/>
          <a:srcRect l="-271" r="-271"/>
          <a:stretch>
            <a:fillRect/>
          </a:stretch>
        </p:blipFill>
        <p:spPr>
          <a:xfrm>
            <a:off x="9637776" y="7125005"/>
            <a:ext cx="1162202" cy="228600"/>
          </a:xfrm>
          <a:prstGeom prst="rect">
            <a:avLst/>
          </a:prstGeom>
        </p:spPr>
      </p:pic>
      <p:sp>
        <p:nvSpPr>
          <p:cNvPr id="52" name="Text 34"/>
          <p:cNvSpPr/>
          <p:nvPr/>
        </p:nvSpPr>
        <p:spPr>
          <a:xfrm>
            <a:off x="9609430" y="7125005"/>
            <a:ext cx="1219810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86868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预计用时：60分钟</a:t>
            </a:r>
            <a:endParaRPr lang="en-US" sz="900" dirty="0"/>
          </a:p>
        </p:txBody>
      </p:sp>
      <p:sp>
        <p:nvSpPr>
          <p:cNvPr id="53" name="Text 35"/>
          <p:cNvSpPr txBox="1"/>
          <p:nvPr/>
        </p:nvSpPr>
        <p:spPr>
          <a:xfrm>
            <a:off x="11022178" y="7138721"/>
            <a:ext cx="638251" cy="20025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b="1" kern="0" spc="52" dirty="0">
                <a:solidFill>
                  <a:srgbClr val="86868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启昌学堂</a:t>
            </a:r>
            <a:endParaRPr lang="en-US" sz="1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E0E0E0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AFC"/>
          </a:solidFill>
          <a:ln w="12700">
            <a:solidFill>
              <a:srgbClr val="FFFFFF">
                <a:alpha val="0"/>
              </a:srgbClr>
            </a:solidFill>
            <a:prstDash val="solid"/>
          </a:ln>
          <a:effectLst>
            <a:outerShdw blurRad="63500" dist="38100" dir="16200000" algn="bl" rotWithShape="0">
              <a:srgbClr val="000000">
                <a:alpha val="10000"/>
              </a:srgbClr>
            </a:outerShdw>
          </a:effectLst>
        </p:spPr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1">
            <a:alphaModFix amt="90000"/>
          </a:blip>
          <a:srcRect/>
          <a:stretch>
            <a:fillRect/>
          </a:stretch>
        </p:blipFill>
        <p:spPr>
          <a:xfrm>
            <a:off x="6476695" y="-1904695"/>
            <a:ext cx="5715000" cy="5715000"/>
          </a:xfrm>
          <a:prstGeom prst="rect">
            <a:avLst/>
          </a:prstGeom>
        </p:spPr>
      </p:pic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2">
            <a:alphaModFix amt="80000"/>
          </a:blip>
          <a:srcRect/>
          <a:stretch>
            <a:fillRect/>
          </a:stretch>
        </p:blipFill>
        <p:spPr>
          <a:xfrm>
            <a:off x="-1904695" y="1904695"/>
            <a:ext cx="7619695" cy="7619695"/>
          </a:xfrm>
          <a:prstGeom prst="rect">
            <a:avLst/>
          </a:prstGeom>
        </p:spPr>
      </p:pic>
      <p:sp>
        <p:nvSpPr>
          <p:cNvPr id="6" name="Shape 2"/>
          <p:cNvSpPr/>
          <p:nvPr/>
        </p:nvSpPr>
        <p:spPr>
          <a:xfrm>
            <a:off x="761695" y="495605"/>
            <a:ext cx="75895" cy="75895"/>
          </a:xfrm>
          <a:prstGeom prst="ellipse">
            <a:avLst/>
          </a:prstGeom>
          <a:solidFill>
            <a:srgbClr val="2563EB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7" name="Text 3"/>
          <p:cNvSpPr txBox="1"/>
          <p:nvPr/>
        </p:nvSpPr>
        <p:spPr>
          <a:xfrm>
            <a:off x="952805" y="457200"/>
            <a:ext cx="1116482" cy="1527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b="1" kern="0" spc="90" dirty="0">
                <a:solidFill>
                  <a:srgbClr val="0071E3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DATA INSIGHT</a:t>
            </a:r>
            <a:endParaRPr lang="en-US" sz="900" dirty="0"/>
          </a:p>
        </p:txBody>
      </p:sp>
      <p:sp>
        <p:nvSpPr>
          <p:cNvPr id="8" name="Text 4"/>
          <p:cNvSpPr txBox="1"/>
          <p:nvPr/>
        </p:nvSpPr>
        <p:spPr>
          <a:xfrm>
            <a:off x="761695" y="685800"/>
            <a:ext cx="7810805" cy="1911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kern="0" spc="-30" dirty="0">
                <a:solidFill>
                  <a:srgbClr val="1D1D1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新现实：知识获取成本 </a:t>
            </a:r>
            <a:r>
              <a:rPr lang="en-US" sz="1200" b="1" kern="0" spc="-30" dirty="0">
                <a:solidFill>
                  <a:srgbClr val="0071E3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趋近于零</a:t>
            </a:r>
            <a:endParaRPr lang="en-US" sz="1200" dirty="0"/>
          </a:p>
        </p:txBody>
      </p:sp>
      <p:sp>
        <p:nvSpPr>
          <p:cNvPr id="9" name="Text 5"/>
          <p:cNvSpPr txBox="1"/>
          <p:nvPr/>
        </p:nvSpPr>
        <p:spPr>
          <a:xfrm>
            <a:off x="9372600" y="571500"/>
            <a:ext cx="2057400" cy="1911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6E6E73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关键数据与趋势</a:t>
            </a:r>
            <a:endParaRPr lang="en-US" sz="1000" dirty="0"/>
          </a:p>
        </p:txBody>
      </p:sp>
      <p:pic>
        <p:nvPicPr>
          <p:cNvPr id="10" name="Image 2" descr="preencoded.png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rcRect l="-2" r="-2"/>
          <a:stretch>
            <a:fillRect/>
          </a:stretch>
        </p:blipFill>
        <p:spPr>
          <a:xfrm>
            <a:off x="761695" y="1524305"/>
            <a:ext cx="3295498" cy="3619195"/>
          </a:xfrm>
          <a:prstGeom prst="rect">
            <a:avLst/>
          </a:prstGeom>
        </p:spPr>
      </p:pic>
      <p:sp>
        <p:nvSpPr>
          <p:cNvPr id="11" name="Shape 6"/>
          <p:cNvSpPr/>
          <p:nvPr>
            <p:custDataLst>
              <p:tags r:id="rId5"/>
            </p:custDataLst>
          </p:nvPr>
        </p:nvSpPr>
        <p:spPr>
          <a:xfrm>
            <a:off x="2143354" y="1914754"/>
            <a:ext cx="533095" cy="533095"/>
          </a:xfrm>
          <a:prstGeom prst="roundRect">
            <a:avLst>
              <a:gd name="adj" fmla="val 98015"/>
            </a:avLst>
          </a:prstGeom>
          <a:solidFill>
            <a:srgbClr val="EFF6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12" name="Image 3" descr="preencoded.png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7"/>
          <a:srcRect l="-80" r="-80"/>
          <a:stretch>
            <a:fillRect/>
          </a:stretch>
        </p:blipFill>
        <p:spPr>
          <a:xfrm>
            <a:off x="2266798" y="2066544"/>
            <a:ext cx="286207" cy="228600"/>
          </a:xfrm>
          <a:prstGeom prst="rect">
            <a:avLst/>
          </a:prstGeom>
        </p:spPr>
      </p:pic>
      <p:sp>
        <p:nvSpPr>
          <p:cNvPr id="13" name="Text 7"/>
          <p:cNvSpPr txBox="1"/>
          <p:nvPr>
            <p:custDataLst>
              <p:tags r:id="rId8"/>
            </p:custDataLst>
          </p:nvPr>
        </p:nvSpPr>
        <p:spPr>
          <a:xfrm>
            <a:off x="1440180" y="2676449"/>
            <a:ext cx="1940357" cy="59070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4200" b="1" kern="0" spc="-84" dirty="0">
                <a:solidFill>
                  <a:srgbClr val="2563E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1179万</a:t>
            </a:r>
            <a:endParaRPr lang="en-US" sz="4200" dirty="0"/>
          </a:p>
        </p:txBody>
      </p:sp>
      <p:sp>
        <p:nvSpPr>
          <p:cNvPr id="14" name="Text 8"/>
          <p:cNvSpPr txBox="1"/>
          <p:nvPr>
            <p:custDataLst>
              <p:tags r:id="rId9"/>
            </p:custDataLst>
          </p:nvPr>
        </p:nvSpPr>
        <p:spPr>
          <a:xfrm>
            <a:off x="1707185" y="3339389"/>
            <a:ext cx="1522476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6E6E73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2024中国高校毕业生</a:t>
            </a:r>
            <a:endParaRPr lang="en-US" sz="1200" dirty="0"/>
          </a:p>
        </p:txBody>
      </p:sp>
      <p:sp>
        <p:nvSpPr>
          <p:cNvPr id="15" name="Shape 9"/>
          <p:cNvSpPr/>
          <p:nvPr>
            <p:custDataLst>
              <p:tags r:id="rId10"/>
            </p:custDataLst>
          </p:nvPr>
        </p:nvSpPr>
        <p:spPr>
          <a:xfrm>
            <a:off x="1895551" y="3758184"/>
            <a:ext cx="1037844" cy="304495"/>
          </a:xfrm>
          <a:prstGeom prst="roundRect">
            <a:avLst>
              <a:gd name="adj" fmla="val 300300"/>
            </a:avLst>
          </a:prstGeom>
          <a:solidFill>
            <a:srgbClr val="FEF2F2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16" name="Image 4" descr="preencoded.png"/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12"/>
          <a:srcRect l="-133" r="-133"/>
          <a:stretch>
            <a:fillRect/>
          </a:stretch>
        </p:blipFill>
        <p:spPr>
          <a:xfrm>
            <a:off x="2029054" y="3851453"/>
            <a:ext cx="85954" cy="114300"/>
          </a:xfrm>
          <a:prstGeom prst="rect">
            <a:avLst/>
          </a:prstGeom>
        </p:spPr>
      </p:pic>
      <p:sp>
        <p:nvSpPr>
          <p:cNvPr id="17" name="Text 10"/>
          <p:cNvSpPr txBox="1"/>
          <p:nvPr>
            <p:custDataLst>
              <p:tags r:id="rId13"/>
            </p:custDataLst>
          </p:nvPr>
        </p:nvSpPr>
        <p:spPr>
          <a:xfrm>
            <a:off x="2171700" y="3758184"/>
            <a:ext cx="685800" cy="3054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b="1" dirty="0">
                <a:solidFill>
                  <a:srgbClr val="EF4444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创历史新高</a:t>
            </a:r>
            <a:endParaRPr lang="en-US" sz="900" dirty="0"/>
          </a:p>
        </p:txBody>
      </p:sp>
      <p:sp>
        <p:nvSpPr>
          <p:cNvPr id="18" name="Text 11"/>
          <p:cNvSpPr txBox="1"/>
          <p:nvPr>
            <p:custDataLst>
              <p:tags r:id="rId14"/>
            </p:custDataLst>
          </p:nvPr>
        </p:nvSpPr>
        <p:spPr>
          <a:xfrm>
            <a:off x="905256" y="4286707"/>
            <a:ext cx="3010205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86868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毕业生数量持续攀升，学历竞争加剧</a:t>
            </a:r>
            <a:endParaRPr lang="en-US" sz="1100" dirty="0"/>
          </a:p>
        </p:txBody>
      </p:sp>
      <p:pic>
        <p:nvPicPr>
          <p:cNvPr id="19" name="Image 5" descr="preencoded.png"/>
          <p:cNvPicPr>
            <a:picLocks noChangeAspect="1"/>
          </p:cNvPicPr>
          <p:nvPr>
            <p:custDataLst>
              <p:tags r:id="rId15"/>
            </p:custDataLst>
          </p:nvPr>
        </p:nvPicPr>
        <p:blipFill>
          <a:blip r:embed="rId4"/>
          <a:srcRect l="-2" r="-2"/>
          <a:stretch>
            <a:fillRect/>
          </a:stretch>
        </p:blipFill>
        <p:spPr>
          <a:xfrm>
            <a:off x="4438498" y="1524305"/>
            <a:ext cx="3295498" cy="3619195"/>
          </a:xfrm>
          <a:prstGeom prst="rect">
            <a:avLst/>
          </a:prstGeom>
        </p:spPr>
      </p:pic>
      <p:sp>
        <p:nvSpPr>
          <p:cNvPr id="20" name="Shape 12"/>
          <p:cNvSpPr/>
          <p:nvPr>
            <p:custDataLst>
              <p:tags r:id="rId16"/>
            </p:custDataLst>
          </p:nvPr>
        </p:nvSpPr>
        <p:spPr>
          <a:xfrm>
            <a:off x="5820156" y="1914754"/>
            <a:ext cx="533095" cy="533095"/>
          </a:xfrm>
          <a:prstGeom prst="roundRect">
            <a:avLst>
              <a:gd name="adj" fmla="val 98015"/>
            </a:avLst>
          </a:prstGeom>
          <a:solidFill>
            <a:srgbClr val="EEF2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21" name="Image 6" descr="preencoded.png"/>
          <p:cNvPicPr>
            <a:picLocks noChangeAspect="1"/>
          </p:cNvPicPr>
          <p:nvPr>
            <p:custDataLst>
              <p:tags r:id="rId17"/>
            </p:custDataLst>
          </p:nvPr>
        </p:nvPicPr>
        <p:blipFill>
          <a:blip r:embed="rId18"/>
          <a:srcRect t="-45" b="-45"/>
          <a:stretch>
            <a:fillRect/>
          </a:stretch>
        </p:blipFill>
        <p:spPr>
          <a:xfrm>
            <a:off x="5958230" y="2066544"/>
            <a:ext cx="256946" cy="228600"/>
          </a:xfrm>
          <a:prstGeom prst="rect">
            <a:avLst/>
          </a:prstGeom>
        </p:spPr>
      </p:pic>
      <p:sp>
        <p:nvSpPr>
          <p:cNvPr id="22" name="Text 13"/>
          <p:cNvSpPr txBox="1"/>
          <p:nvPr>
            <p:custDataLst>
              <p:tags r:id="rId19"/>
            </p:custDataLst>
          </p:nvPr>
        </p:nvSpPr>
        <p:spPr>
          <a:xfrm>
            <a:off x="5355641" y="2771546"/>
            <a:ext cx="1466698" cy="4197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000" b="1" kern="0" spc="-60" dirty="0">
                <a:solidFill>
                  <a:srgbClr val="4F46E5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专家级</a:t>
            </a:r>
            <a:endParaRPr lang="en-US" sz="3000" dirty="0"/>
          </a:p>
        </p:txBody>
      </p:sp>
      <p:sp>
        <p:nvSpPr>
          <p:cNvPr id="23" name="Text 14"/>
          <p:cNvSpPr txBox="1"/>
          <p:nvPr>
            <p:custDataLst>
              <p:tags r:id="rId20"/>
            </p:custDataLst>
          </p:nvPr>
        </p:nvSpPr>
        <p:spPr>
          <a:xfrm>
            <a:off x="5709514" y="3343046"/>
            <a:ext cx="838505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6E6E73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AI医疗模型</a:t>
            </a:r>
            <a:endParaRPr lang="en-US" sz="1200" dirty="0"/>
          </a:p>
        </p:txBody>
      </p:sp>
      <p:sp>
        <p:nvSpPr>
          <p:cNvPr id="24" name="Shape 15"/>
          <p:cNvSpPr/>
          <p:nvPr>
            <p:custDataLst>
              <p:tags r:id="rId21"/>
            </p:custDataLst>
          </p:nvPr>
        </p:nvSpPr>
        <p:spPr>
          <a:xfrm>
            <a:off x="5385816" y="3762756"/>
            <a:ext cx="1410005" cy="304495"/>
          </a:xfrm>
          <a:prstGeom prst="roundRect">
            <a:avLst>
              <a:gd name="adj" fmla="val 300300"/>
            </a:avLst>
          </a:prstGeom>
          <a:solidFill>
            <a:srgbClr val="FEF2F2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25" name="Image 7" descr="preencoded.png"/>
          <p:cNvPicPr>
            <a:picLocks noChangeAspect="1"/>
          </p:cNvPicPr>
          <p:nvPr>
            <p:custDataLst>
              <p:tags r:id="rId22"/>
            </p:custDataLst>
          </p:nvPr>
        </p:nvPicPr>
        <p:blipFill>
          <a:blip r:embed="rId12"/>
          <a:srcRect l="-133" r="-133"/>
          <a:stretch>
            <a:fillRect/>
          </a:stretch>
        </p:blipFill>
        <p:spPr>
          <a:xfrm>
            <a:off x="5519318" y="3855110"/>
            <a:ext cx="85954" cy="114300"/>
          </a:xfrm>
          <a:prstGeom prst="rect">
            <a:avLst/>
          </a:prstGeom>
        </p:spPr>
      </p:pic>
      <p:sp>
        <p:nvSpPr>
          <p:cNvPr id="26" name="Text 16"/>
          <p:cNvSpPr txBox="1"/>
          <p:nvPr>
            <p:custDataLst>
              <p:tags r:id="rId23"/>
            </p:custDataLst>
          </p:nvPr>
        </p:nvSpPr>
        <p:spPr>
          <a:xfrm>
            <a:off x="5662879" y="3762756"/>
            <a:ext cx="1057961" cy="3054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b="1" dirty="0">
                <a:solidFill>
                  <a:srgbClr val="EF4444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专业考试表现优异</a:t>
            </a:r>
            <a:endParaRPr lang="en-US" sz="900" dirty="0"/>
          </a:p>
        </p:txBody>
      </p:sp>
      <p:sp>
        <p:nvSpPr>
          <p:cNvPr id="27" name="Text 17"/>
          <p:cNvSpPr txBox="1"/>
          <p:nvPr>
            <p:custDataLst>
              <p:tags r:id="rId24"/>
            </p:custDataLst>
          </p:nvPr>
        </p:nvSpPr>
        <p:spPr>
          <a:xfrm>
            <a:off x="4638751" y="4291279"/>
            <a:ext cx="2895905" cy="4572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86868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GPT-4等模型在医学考试中接近人类专家水平</a:t>
            </a:r>
            <a:endParaRPr lang="en-US" sz="1100" dirty="0"/>
          </a:p>
        </p:txBody>
      </p:sp>
      <p:pic>
        <p:nvPicPr>
          <p:cNvPr id="28" name="Image 8" descr="preencoded.png"/>
          <p:cNvPicPr>
            <a:picLocks noChangeAspect="1"/>
          </p:cNvPicPr>
          <p:nvPr>
            <p:custDataLst>
              <p:tags r:id="rId25"/>
            </p:custDataLst>
          </p:nvPr>
        </p:nvPicPr>
        <p:blipFill>
          <a:blip r:embed="rId4"/>
          <a:srcRect l="-2" r="-2"/>
          <a:stretch>
            <a:fillRect/>
          </a:stretch>
        </p:blipFill>
        <p:spPr>
          <a:xfrm>
            <a:off x="8115300" y="1524305"/>
            <a:ext cx="3295498" cy="3619195"/>
          </a:xfrm>
          <a:prstGeom prst="rect">
            <a:avLst/>
          </a:prstGeom>
        </p:spPr>
      </p:pic>
      <p:sp>
        <p:nvSpPr>
          <p:cNvPr id="29" name="Shape 18"/>
          <p:cNvSpPr/>
          <p:nvPr>
            <p:custDataLst>
              <p:tags r:id="rId26"/>
            </p:custDataLst>
          </p:nvPr>
        </p:nvSpPr>
        <p:spPr>
          <a:xfrm>
            <a:off x="9496044" y="1914754"/>
            <a:ext cx="533095" cy="533095"/>
          </a:xfrm>
          <a:prstGeom prst="roundRect">
            <a:avLst>
              <a:gd name="adj" fmla="val 98015"/>
            </a:avLst>
          </a:prstGeom>
          <a:solidFill>
            <a:srgbClr val="F5F3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30" name="Image 9" descr="preencoded.png"/>
          <p:cNvPicPr>
            <a:picLocks noChangeAspect="1"/>
          </p:cNvPicPr>
          <p:nvPr>
            <p:custDataLst>
              <p:tags r:id="rId27"/>
            </p:custDataLst>
          </p:nvPr>
        </p:nvPicPr>
        <p:blipFill>
          <a:blip r:embed="rId28"/>
          <a:srcRect/>
          <a:stretch>
            <a:fillRect/>
          </a:stretch>
        </p:blipFill>
        <p:spPr>
          <a:xfrm>
            <a:off x="9648749" y="2066544"/>
            <a:ext cx="228600" cy="228600"/>
          </a:xfrm>
          <a:prstGeom prst="rect">
            <a:avLst/>
          </a:prstGeom>
        </p:spPr>
      </p:pic>
      <p:sp>
        <p:nvSpPr>
          <p:cNvPr id="31" name="Text 19"/>
          <p:cNvSpPr txBox="1"/>
          <p:nvPr>
            <p:custDataLst>
              <p:tags r:id="rId29"/>
            </p:custDataLst>
          </p:nvPr>
        </p:nvSpPr>
        <p:spPr>
          <a:xfrm>
            <a:off x="8900770" y="2676449"/>
            <a:ext cx="1726387" cy="59070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4200" b="1" kern="0" spc="-84" dirty="0">
                <a:solidFill>
                  <a:srgbClr val="7C3AED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3分钟</a:t>
            </a:r>
            <a:endParaRPr lang="en-US" sz="4200" dirty="0"/>
          </a:p>
        </p:txBody>
      </p:sp>
      <p:sp>
        <p:nvSpPr>
          <p:cNvPr id="32" name="Text 20"/>
          <p:cNvSpPr txBox="1"/>
          <p:nvPr>
            <p:custDataLst>
              <p:tags r:id="rId30"/>
            </p:custDataLst>
          </p:nvPr>
        </p:nvSpPr>
        <p:spPr>
          <a:xfrm>
            <a:off x="9153144" y="3339389"/>
            <a:ext cx="1366114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6E6E73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Claude 3阅读速度</a:t>
            </a:r>
            <a:endParaRPr lang="en-US" sz="1200" dirty="0"/>
          </a:p>
        </p:txBody>
      </p:sp>
      <p:sp>
        <p:nvSpPr>
          <p:cNvPr id="33" name="Shape 21"/>
          <p:cNvSpPr/>
          <p:nvPr>
            <p:custDataLst>
              <p:tags r:id="rId31"/>
            </p:custDataLst>
          </p:nvPr>
        </p:nvSpPr>
        <p:spPr>
          <a:xfrm>
            <a:off x="9001354" y="3758184"/>
            <a:ext cx="1533449" cy="304495"/>
          </a:xfrm>
          <a:prstGeom prst="roundRect">
            <a:avLst>
              <a:gd name="adj" fmla="val 300300"/>
            </a:avLst>
          </a:prstGeom>
          <a:solidFill>
            <a:srgbClr val="F0FDF4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34" name="Image 10" descr="preencoded.png"/>
          <p:cNvPicPr>
            <a:picLocks noChangeAspect="1"/>
          </p:cNvPicPr>
          <p:nvPr>
            <p:custDataLst>
              <p:tags r:id="rId32"/>
            </p:custDataLst>
          </p:nvPr>
        </p:nvPicPr>
        <p:blipFill>
          <a:blip r:embed="rId33"/>
          <a:srcRect l="-133" r="-133"/>
          <a:stretch>
            <a:fillRect/>
          </a:stretch>
        </p:blipFill>
        <p:spPr>
          <a:xfrm>
            <a:off x="9133942" y="3851453"/>
            <a:ext cx="85954" cy="114300"/>
          </a:xfrm>
          <a:prstGeom prst="rect">
            <a:avLst/>
          </a:prstGeom>
        </p:spPr>
      </p:pic>
      <p:sp>
        <p:nvSpPr>
          <p:cNvPr id="35" name="Text 22"/>
          <p:cNvSpPr txBox="1"/>
          <p:nvPr>
            <p:custDataLst>
              <p:tags r:id="rId34"/>
            </p:custDataLst>
          </p:nvPr>
        </p:nvSpPr>
        <p:spPr>
          <a:xfrm>
            <a:off x="9277502" y="3758184"/>
            <a:ext cx="1181405" cy="3054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b="1" dirty="0">
                <a:solidFill>
                  <a:srgbClr val="22C55E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读完并总结专业书籍</a:t>
            </a:r>
            <a:endParaRPr lang="en-US" sz="900" dirty="0"/>
          </a:p>
        </p:txBody>
      </p:sp>
      <p:sp>
        <p:nvSpPr>
          <p:cNvPr id="36" name="Text 23"/>
          <p:cNvSpPr txBox="1"/>
          <p:nvPr>
            <p:custDataLst>
              <p:tags r:id="rId35"/>
            </p:custDataLst>
          </p:nvPr>
        </p:nvSpPr>
        <p:spPr>
          <a:xfrm>
            <a:off x="8257946" y="4286707"/>
            <a:ext cx="3010205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86868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知识获取效率达到前所未有的高度</a:t>
            </a:r>
            <a:endParaRPr lang="en-US" sz="1100" dirty="0"/>
          </a:p>
        </p:txBody>
      </p:sp>
      <p:pic>
        <p:nvPicPr>
          <p:cNvPr id="37" name="Image 11" descr="preencoded.png"/>
          <p:cNvPicPr>
            <a:picLocks noChangeAspect="1"/>
          </p:cNvPicPr>
          <p:nvPr/>
        </p:nvPicPr>
        <p:blipFill>
          <a:blip r:embed="rId36"/>
          <a:srcRect l="-15" r="-15"/>
          <a:stretch>
            <a:fillRect/>
          </a:stretch>
        </p:blipFill>
        <p:spPr>
          <a:xfrm>
            <a:off x="761695" y="5333695"/>
            <a:ext cx="10649102" cy="1104595"/>
          </a:xfrm>
          <a:prstGeom prst="rect">
            <a:avLst/>
          </a:prstGeom>
        </p:spPr>
      </p:pic>
      <p:sp>
        <p:nvSpPr>
          <p:cNvPr id="38" name="Shape 24"/>
          <p:cNvSpPr/>
          <p:nvPr/>
        </p:nvSpPr>
        <p:spPr>
          <a:xfrm>
            <a:off x="1000354" y="5591556"/>
            <a:ext cx="457200" cy="457200"/>
          </a:xfrm>
          <a:prstGeom prst="ellipse">
            <a:avLst/>
          </a:prstGeom>
          <a:solidFill>
            <a:srgbClr val="EFF6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39" name="Image 12" descr="preencoded.png"/>
          <p:cNvPicPr>
            <a:picLocks noChangeAspect="1"/>
          </p:cNvPicPr>
          <p:nvPr/>
        </p:nvPicPr>
        <p:blipFill>
          <a:blip r:embed="rId37"/>
          <a:srcRect/>
          <a:stretch>
            <a:fillRect/>
          </a:stretch>
        </p:blipFill>
        <p:spPr>
          <a:xfrm>
            <a:off x="1157630" y="5724144"/>
            <a:ext cx="142646" cy="190195"/>
          </a:xfrm>
          <a:prstGeom prst="rect">
            <a:avLst/>
          </a:prstGeom>
        </p:spPr>
      </p:pic>
      <p:sp>
        <p:nvSpPr>
          <p:cNvPr id="40" name="Text 25"/>
          <p:cNvSpPr txBox="1"/>
          <p:nvPr/>
        </p:nvSpPr>
        <p:spPr>
          <a:xfrm>
            <a:off x="1609344" y="5572354"/>
            <a:ext cx="2724912" cy="2670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1D1D1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知识获取成本 → 趋近于零</a:t>
            </a:r>
            <a:endParaRPr lang="en-US" sz="1500" dirty="0"/>
          </a:p>
        </p:txBody>
      </p:sp>
      <p:sp>
        <p:nvSpPr>
          <p:cNvPr id="41" name="Text 26"/>
          <p:cNvSpPr txBox="1"/>
          <p:nvPr/>
        </p:nvSpPr>
        <p:spPr>
          <a:xfrm>
            <a:off x="1609344" y="5876849"/>
            <a:ext cx="2724912" cy="1911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6E6E73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AI正在抹平信息差，传统知识壁垒正在瓦解</a:t>
            </a:r>
            <a:endParaRPr lang="en-US" sz="1000" dirty="0"/>
          </a:p>
        </p:txBody>
      </p:sp>
      <p:sp>
        <p:nvSpPr>
          <p:cNvPr id="42" name="Text 27"/>
          <p:cNvSpPr txBox="1"/>
          <p:nvPr/>
        </p:nvSpPr>
        <p:spPr>
          <a:xfrm>
            <a:off x="10631729" y="5572354"/>
            <a:ext cx="550469" cy="3429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2200" b="1" dirty="0">
                <a:solidFill>
                  <a:srgbClr val="2563E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≈ 0</a:t>
            </a:r>
            <a:endParaRPr lang="en-US" sz="2200" dirty="0"/>
          </a:p>
        </p:txBody>
      </p:sp>
      <p:sp>
        <p:nvSpPr>
          <p:cNvPr id="43" name="Text 28"/>
          <p:cNvSpPr txBox="1"/>
          <p:nvPr/>
        </p:nvSpPr>
        <p:spPr>
          <a:xfrm>
            <a:off x="10639044" y="5915254"/>
            <a:ext cx="543154" cy="1527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E6E73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边际成本</a:t>
            </a:r>
            <a:endParaRPr lang="en-US" sz="900" dirty="0"/>
          </a:p>
        </p:txBody>
      </p:sp>
      <p:pic>
        <p:nvPicPr>
          <p:cNvPr id="44" name="Image 13" descr="preencoded.png"/>
          <p:cNvPicPr>
            <a:picLocks noChangeAspect="1"/>
          </p:cNvPicPr>
          <p:nvPr/>
        </p:nvPicPr>
        <p:blipFill>
          <a:blip r:embed="rId38"/>
          <a:srcRect t="-400" b="-400"/>
          <a:stretch>
            <a:fillRect/>
          </a:stretch>
        </p:blipFill>
        <p:spPr>
          <a:xfrm>
            <a:off x="1000354" y="6143854"/>
            <a:ext cx="10172700" cy="38405"/>
          </a:xfrm>
          <a:prstGeom prst="rect">
            <a:avLst/>
          </a:prstGeom>
        </p:spPr>
      </p:pic>
      <p:sp>
        <p:nvSpPr>
          <p:cNvPr id="45" name="Text 29"/>
          <p:cNvSpPr txBox="1"/>
          <p:nvPr/>
        </p:nvSpPr>
        <p:spPr>
          <a:xfrm>
            <a:off x="761695" y="6524244"/>
            <a:ext cx="210312" cy="1527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b="1" dirty="0">
                <a:solidFill>
                  <a:srgbClr val="1D1D1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08</a:t>
            </a:r>
            <a:endParaRPr lang="en-US" sz="900" dirty="0"/>
          </a:p>
        </p:txBody>
      </p:sp>
      <p:sp>
        <p:nvSpPr>
          <p:cNvPr id="46" name="Text 30"/>
          <p:cNvSpPr txBox="1"/>
          <p:nvPr/>
        </p:nvSpPr>
        <p:spPr>
          <a:xfrm>
            <a:off x="10195560" y="6524244"/>
            <a:ext cx="1234440" cy="1527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E6E73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启昌学堂</a:t>
            </a:r>
            <a:endParaRPr lang="en-US" sz="9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E0E0E0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AFC"/>
          </a:solidFill>
          <a:ln w="12700">
            <a:solidFill>
              <a:srgbClr val="FFFFFF">
                <a:alpha val="0"/>
              </a:srgbClr>
            </a:solidFill>
            <a:prstDash val="solid"/>
          </a:ln>
          <a:effectLst>
            <a:outerShdw blurRad="63500" dist="38100" dir="16200000" algn="bl" rotWithShape="0">
              <a:srgbClr val="000000">
                <a:alpha val="10000"/>
              </a:srgbClr>
            </a:outerShdw>
          </a:effectLst>
        </p:spPr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1">
            <a:alphaModFix amt="90000"/>
          </a:blip>
          <a:srcRect/>
          <a:stretch>
            <a:fillRect/>
          </a:stretch>
        </p:blipFill>
        <p:spPr>
          <a:xfrm>
            <a:off x="1333195" y="-2857500"/>
            <a:ext cx="9525305" cy="9525305"/>
          </a:xfrm>
          <a:prstGeom prst="rect">
            <a:avLst/>
          </a:prstGeom>
        </p:spPr>
      </p:pic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2">
            <a:alphaModFix amt="80000"/>
          </a:blip>
          <a:srcRect/>
          <a:stretch>
            <a:fillRect/>
          </a:stretch>
        </p:blipFill>
        <p:spPr>
          <a:xfrm>
            <a:off x="-1904695" y="4000500"/>
            <a:ext cx="7619695" cy="7619695"/>
          </a:xfrm>
          <a:prstGeom prst="rect">
            <a:avLst/>
          </a:prstGeom>
        </p:spPr>
      </p:pic>
      <p:pic>
        <p:nvPicPr>
          <p:cNvPr id="6" name="Image 2" descr="preencoded.png"/>
          <p:cNvPicPr>
            <a:picLocks noChangeAspect="1"/>
          </p:cNvPicPr>
          <p:nvPr/>
        </p:nvPicPr>
        <p:blipFill>
          <a:blip r:embed="rId2">
            <a:alphaModFix amt="80000"/>
          </a:blip>
          <a:srcRect/>
          <a:stretch>
            <a:fillRect/>
          </a:stretch>
        </p:blipFill>
        <p:spPr>
          <a:xfrm>
            <a:off x="6476695" y="4000500"/>
            <a:ext cx="7619695" cy="7619695"/>
          </a:xfrm>
          <a:prstGeom prst="rect">
            <a:avLst/>
          </a:prstGeom>
        </p:spPr>
      </p:pic>
      <p:sp>
        <p:nvSpPr>
          <p:cNvPr id="7" name="Shape 2"/>
          <p:cNvSpPr/>
          <p:nvPr/>
        </p:nvSpPr>
        <p:spPr>
          <a:xfrm>
            <a:off x="1333195" y="-1333195"/>
            <a:ext cx="9544507" cy="9544507"/>
          </a:xfrm>
          <a:prstGeom prst="ellipse">
            <a:avLst/>
          </a:prstGeom>
          <a:noFill/>
          <a:ln w="12700">
            <a:solidFill>
              <a:srgbClr val="0071E3">
                <a:alpha val="8000"/>
              </a:srgbClr>
            </a:solidFill>
            <a:prstDash val="solid"/>
          </a:ln>
        </p:spPr>
      </p:sp>
      <p:sp>
        <p:nvSpPr>
          <p:cNvPr id="8" name="Shape 3"/>
          <p:cNvSpPr/>
          <p:nvPr/>
        </p:nvSpPr>
        <p:spPr>
          <a:xfrm>
            <a:off x="457200" y="562356"/>
            <a:ext cx="75895" cy="75895"/>
          </a:xfrm>
          <a:prstGeom prst="ellipse">
            <a:avLst/>
          </a:prstGeom>
          <a:solidFill>
            <a:srgbClr val="0071E3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4"/>
          <p:cNvSpPr txBox="1"/>
          <p:nvPr/>
        </p:nvSpPr>
        <p:spPr>
          <a:xfrm>
            <a:off x="609905" y="519379"/>
            <a:ext cx="1109167" cy="162763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b="1" kern="0" spc="150" dirty="0">
                <a:solidFill>
                  <a:srgbClr val="9CA3A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KEY INSIGHT</a:t>
            </a:r>
            <a:endParaRPr lang="en-US" sz="900" dirty="0"/>
          </a:p>
        </p:txBody>
      </p:sp>
      <p:sp>
        <p:nvSpPr>
          <p:cNvPr id="10" name="Text 5"/>
          <p:cNvSpPr txBox="1"/>
          <p:nvPr/>
        </p:nvSpPr>
        <p:spPr>
          <a:xfrm>
            <a:off x="866851" y="2145182"/>
            <a:ext cx="10458907" cy="238201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900" b="1" kern="0" spc="-39" dirty="0">
                <a:solidFill>
                  <a:srgbClr val="1D1D1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 当知识可以瞬间调取，</a:t>
            </a:r>
            <a:endParaRPr lang="en-US" sz="3900" dirty="0"/>
          </a:p>
          <a:p>
            <a:pPr marL="0" indent="0" algn="ctr">
              <a:buNone/>
            </a:pPr>
            <a:r>
              <a:rPr lang="en-US" sz="3900" b="1" kern="0" spc="-39" dirty="0">
                <a:solidFill>
                  <a:srgbClr val="1D1D1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 你的竞争优势不再是</a:t>
            </a:r>
            <a:r>
              <a:rPr lang="en-US" sz="3900" b="1" kern="0" spc="-39" dirty="0">
                <a:solidFill>
                  <a:srgbClr val="0071E3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「知道什么」</a:t>
            </a:r>
            <a:r>
              <a:rPr lang="en-US" sz="3900" b="1" kern="0" spc="-39" dirty="0">
                <a:solidFill>
                  <a:srgbClr val="1D1D1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，</a:t>
            </a:r>
            <a:endParaRPr lang="en-US" sz="3900" dirty="0"/>
          </a:p>
          <a:p>
            <a:pPr marL="0" indent="0" algn="ctr">
              <a:buNone/>
            </a:pPr>
            <a:r>
              <a:rPr lang="en-US" sz="3900" b="1" kern="0" spc="-39" dirty="0">
                <a:solidFill>
                  <a:srgbClr val="1D1D1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 而是</a:t>
            </a:r>
            <a:r>
              <a:rPr lang="en-US" sz="3900" b="1" kern="0" spc="-39" dirty="0">
                <a:solidFill>
                  <a:srgbClr val="0071E3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「能用知识做出什么判断」</a:t>
            </a:r>
            <a:r>
              <a:rPr lang="en-US" sz="3900" b="1" kern="0" spc="-39" dirty="0">
                <a:solidFill>
                  <a:srgbClr val="1D1D1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。 </a:t>
            </a:r>
            <a:endParaRPr lang="en-US" sz="3900" dirty="0"/>
          </a:p>
        </p:txBody>
      </p:sp>
      <p:pic>
        <p:nvPicPr>
          <p:cNvPr id="11" name="Image 3" descr="preencoded.png"/>
          <p:cNvPicPr>
            <a:picLocks noChangeAspect="1"/>
          </p:cNvPicPr>
          <p:nvPr/>
        </p:nvPicPr>
        <p:blipFill>
          <a:blip r:embed="rId3"/>
          <a:srcRect t="-420" b="-420"/>
          <a:stretch>
            <a:fillRect/>
          </a:stretch>
        </p:blipFill>
        <p:spPr>
          <a:xfrm>
            <a:off x="5715000" y="4953305"/>
            <a:ext cx="761695" cy="38405"/>
          </a:xfrm>
          <a:prstGeom prst="rect">
            <a:avLst/>
          </a:prstGeom>
        </p:spPr>
      </p:pic>
      <p:sp>
        <p:nvSpPr>
          <p:cNvPr id="12" name="Text 6"/>
          <p:cNvSpPr txBox="1"/>
          <p:nvPr/>
        </p:nvSpPr>
        <p:spPr>
          <a:xfrm>
            <a:off x="10705795" y="6400800"/>
            <a:ext cx="1028700" cy="1911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6E6E73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启昌学堂</a:t>
            </a:r>
            <a:endParaRPr lang="en-US" sz="1000" dirty="0"/>
          </a:p>
        </p:txBody>
      </p:sp>
    </p:spTree>
  </p:cSld>
  <p:clrMapOvr>
    <a:masterClrMapping/>
  </p:clrMapOvr>
</p:sld>
</file>

<file path=ppt/tags/tag1.xml><?xml version="1.0" encoding="utf-8"?>
<p:tagLst xmlns:p="http://schemas.openxmlformats.org/presentationml/2006/main">
  <p:tag name="KSO_WM_DIAGRAM_VIRTUALLY_FRAME" val="{&quot;height&quot;:284.9759842519685,&quot;left&quot;:59.9759842519685,&quot;top&quot;:120.0240157480315,&quot;width&quot;:838.5120472440946}"/>
</p:tagLst>
</file>

<file path=ppt/tags/tag10.xml><?xml version="1.0" encoding="utf-8"?>
<p:tagLst xmlns:p="http://schemas.openxmlformats.org/presentationml/2006/main">
  <p:tag name="KSO_WM_DIAGRAM_VIRTUALLY_FRAME" val="{&quot;height&quot;:284.9759842519685,&quot;left&quot;:59.9759842519685,&quot;top&quot;:120.0240157480315,&quot;width&quot;:838.5120472440946}"/>
</p:tagLst>
</file>

<file path=ppt/tags/tag11.xml><?xml version="1.0" encoding="utf-8"?>
<p:tagLst xmlns:p="http://schemas.openxmlformats.org/presentationml/2006/main">
  <p:tag name="KSO_WM_DIAGRAM_VIRTUALLY_FRAME" val="{&quot;height&quot;:284.9759842519685,&quot;left&quot;:59.9759842519685,&quot;top&quot;:120.0240157480315,&quot;width&quot;:838.5120472440946}"/>
</p:tagLst>
</file>

<file path=ppt/tags/tag12.xml><?xml version="1.0" encoding="utf-8"?>
<p:tagLst xmlns:p="http://schemas.openxmlformats.org/presentationml/2006/main">
  <p:tag name="KSO_WM_DIAGRAM_VIRTUALLY_FRAME" val="{&quot;height&quot;:284.9759842519685,&quot;left&quot;:59.9759842519685,&quot;top&quot;:120.0240157480315,&quot;width&quot;:838.5120472440946}"/>
</p:tagLst>
</file>

<file path=ppt/tags/tag13.xml><?xml version="1.0" encoding="utf-8"?>
<p:tagLst xmlns:p="http://schemas.openxmlformats.org/presentationml/2006/main">
  <p:tag name="KSO_WM_DIAGRAM_VIRTUALLY_FRAME" val="{&quot;height&quot;:284.9759842519685,&quot;left&quot;:59.9759842519685,&quot;top&quot;:120.0240157480315,&quot;width&quot;:838.5120472440946}"/>
</p:tagLst>
</file>

<file path=ppt/tags/tag14.xml><?xml version="1.0" encoding="utf-8"?>
<p:tagLst xmlns:p="http://schemas.openxmlformats.org/presentationml/2006/main">
  <p:tag name="KSO_WM_DIAGRAM_VIRTUALLY_FRAME" val="{&quot;height&quot;:284.9759842519685,&quot;left&quot;:59.9759842519685,&quot;top&quot;:120.0240157480315,&quot;width&quot;:838.5120472440946}"/>
</p:tagLst>
</file>

<file path=ppt/tags/tag15.xml><?xml version="1.0" encoding="utf-8"?>
<p:tagLst xmlns:p="http://schemas.openxmlformats.org/presentationml/2006/main">
  <p:tag name="KSO_WM_DIAGRAM_VIRTUALLY_FRAME" val="{&quot;height&quot;:284.9759842519685,&quot;left&quot;:59.9759842519685,&quot;top&quot;:120.0240157480315,&quot;width&quot;:838.5120472440946}"/>
</p:tagLst>
</file>

<file path=ppt/tags/tag16.xml><?xml version="1.0" encoding="utf-8"?>
<p:tagLst xmlns:p="http://schemas.openxmlformats.org/presentationml/2006/main">
  <p:tag name="KSO_WM_DIAGRAM_VIRTUALLY_FRAME" val="{&quot;height&quot;:284.9759842519685,&quot;left&quot;:59.9759842519685,&quot;top&quot;:120.0240157480315,&quot;width&quot;:838.5120472440946}"/>
</p:tagLst>
</file>

<file path=ppt/tags/tag17.xml><?xml version="1.0" encoding="utf-8"?>
<p:tagLst xmlns:p="http://schemas.openxmlformats.org/presentationml/2006/main">
  <p:tag name="KSO_WM_DIAGRAM_VIRTUALLY_FRAME" val="{&quot;height&quot;:284.9759842519685,&quot;left&quot;:59.9759842519685,&quot;top&quot;:120.0240157480315,&quot;width&quot;:838.5120472440946}"/>
</p:tagLst>
</file>

<file path=ppt/tags/tag18.xml><?xml version="1.0" encoding="utf-8"?>
<p:tagLst xmlns:p="http://schemas.openxmlformats.org/presentationml/2006/main">
  <p:tag name="KSO_WM_DIAGRAM_VIRTUALLY_FRAME" val="{&quot;height&quot;:284.9759842519685,&quot;left&quot;:59.9759842519685,&quot;top&quot;:120.0240157480315,&quot;width&quot;:838.5120472440946}"/>
</p:tagLst>
</file>

<file path=ppt/tags/tag19.xml><?xml version="1.0" encoding="utf-8"?>
<p:tagLst xmlns:p="http://schemas.openxmlformats.org/presentationml/2006/main">
  <p:tag name="KSO_WM_DIAGRAM_VIRTUALLY_FRAME" val="{&quot;height&quot;:284.9759842519685,&quot;left&quot;:59.9759842519685,&quot;top&quot;:120.0240157480315,&quot;width&quot;:838.5120472440946}"/>
</p:tagLst>
</file>

<file path=ppt/tags/tag2.xml><?xml version="1.0" encoding="utf-8"?>
<p:tagLst xmlns:p="http://schemas.openxmlformats.org/presentationml/2006/main">
  <p:tag name="KSO_WM_DIAGRAM_VIRTUALLY_FRAME" val="{&quot;height&quot;:284.9759842519685,&quot;left&quot;:59.9759842519685,&quot;top&quot;:120.0240157480315,&quot;width&quot;:838.5120472440946}"/>
</p:tagLst>
</file>

<file path=ppt/tags/tag20.xml><?xml version="1.0" encoding="utf-8"?>
<p:tagLst xmlns:p="http://schemas.openxmlformats.org/presentationml/2006/main">
  <p:tag name="KSO_WM_DIAGRAM_VIRTUALLY_FRAME" val="{&quot;height&quot;:284.9759842519685,&quot;left&quot;:59.9759842519685,&quot;top&quot;:120.0240157480315,&quot;width&quot;:838.5120472440946}"/>
</p:tagLst>
</file>

<file path=ppt/tags/tag21.xml><?xml version="1.0" encoding="utf-8"?>
<p:tagLst xmlns:p="http://schemas.openxmlformats.org/presentationml/2006/main">
  <p:tag name="KSO_WM_DIAGRAM_VIRTUALLY_FRAME" val="{&quot;height&quot;:284.9759842519685,&quot;left&quot;:59.9759842519685,&quot;top&quot;:120.0240157480315,&quot;width&quot;:838.5120472440946}"/>
</p:tagLst>
</file>

<file path=ppt/tags/tag22.xml><?xml version="1.0" encoding="utf-8"?>
<p:tagLst xmlns:p="http://schemas.openxmlformats.org/presentationml/2006/main">
  <p:tag name="KSO_WM_DIAGRAM_VIRTUALLY_FRAME" val="{&quot;height&quot;:284.9759842519685,&quot;left&quot;:59.9759842519685,&quot;top&quot;:120.0240157480315,&quot;width&quot;:838.5120472440946}"/>
</p:tagLst>
</file>

<file path=ppt/tags/tag23.xml><?xml version="1.0" encoding="utf-8"?>
<p:tagLst xmlns:p="http://schemas.openxmlformats.org/presentationml/2006/main">
  <p:tag name="KSO_WM_DIAGRAM_VIRTUALLY_FRAME" val="{&quot;height&quot;:284.9759842519685,&quot;left&quot;:59.9759842519685,&quot;top&quot;:120.0240157480315,&quot;width&quot;:838.5120472440946}"/>
</p:tagLst>
</file>

<file path=ppt/tags/tag24.xml><?xml version="1.0" encoding="utf-8"?>
<p:tagLst xmlns:p="http://schemas.openxmlformats.org/presentationml/2006/main">
  <p:tag name="KSO_WM_DIAGRAM_VIRTUALLY_FRAME" val="{&quot;height&quot;:284.9759842519685,&quot;left&quot;:59.9759842519685,&quot;top&quot;:120.0240157480315,&quot;width&quot;:838.5120472440946}"/>
</p:tagLst>
</file>

<file path=ppt/tags/tag25.xml><?xml version="1.0" encoding="utf-8"?>
<p:tagLst xmlns:p="http://schemas.openxmlformats.org/presentationml/2006/main">
  <p:tag name="KSO_WM_DIAGRAM_VIRTUALLY_FRAME" val="{&quot;height&quot;:284.9759842519685,&quot;left&quot;:59.9759842519685,&quot;top&quot;:120.0240157480315,&quot;width&quot;:838.5120472440946}"/>
</p:tagLst>
</file>

<file path=ppt/tags/tag26.xml><?xml version="1.0" encoding="utf-8"?>
<p:tagLst xmlns:p="http://schemas.openxmlformats.org/presentationml/2006/main">
  <p:tag name="KSO_WM_DIAGRAM_VIRTUALLY_FRAME" val="{&quot;height&quot;:284.9759842519685,&quot;left&quot;:59.9759842519685,&quot;top&quot;:120.0240157480315,&quot;width&quot;:838.5120472440946}"/>
</p:tagLst>
</file>

<file path=ppt/tags/tag27.xml><?xml version="1.0" encoding="utf-8"?>
<p:tagLst xmlns:p="http://schemas.openxmlformats.org/presentationml/2006/main">
  <p:tag name="KSO_WM_DIAGRAM_VIRTUALLY_FRAME" val="{&quot;height&quot;:284.9759842519685,&quot;left&quot;:59.9759842519685,&quot;top&quot;:120.0240157480315,&quot;width&quot;:838.5120472440946}"/>
</p:tagLst>
</file>

<file path=ppt/tags/tag3.xml><?xml version="1.0" encoding="utf-8"?>
<p:tagLst xmlns:p="http://schemas.openxmlformats.org/presentationml/2006/main">
  <p:tag name="KSO_WM_DIAGRAM_VIRTUALLY_FRAME" val="{&quot;height&quot;:284.9759842519685,&quot;left&quot;:59.9759842519685,&quot;top&quot;:120.0240157480315,&quot;width&quot;:838.5120472440946}"/>
</p:tagLst>
</file>

<file path=ppt/tags/tag4.xml><?xml version="1.0" encoding="utf-8"?>
<p:tagLst xmlns:p="http://schemas.openxmlformats.org/presentationml/2006/main">
  <p:tag name="KSO_WM_DIAGRAM_VIRTUALLY_FRAME" val="{&quot;height&quot;:284.9759842519685,&quot;left&quot;:59.9759842519685,&quot;top&quot;:120.0240157480315,&quot;width&quot;:838.5120472440946}"/>
</p:tagLst>
</file>

<file path=ppt/tags/tag5.xml><?xml version="1.0" encoding="utf-8"?>
<p:tagLst xmlns:p="http://schemas.openxmlformats.org/presentationml/2006/main">
  <p:tag name="KSO_WM_DIAGRAM_VIRTUALLY_FRAME" val="{&quot;height&quot;:284.9759842519685,&quot;left&quot;:59.9759842519685,&quot;top&quot;:120.0240157480315,&quot;width&quot;:838.5120472440946}"/>
</p:tagLst>
</file>

<file path=ppt/tags/tag6.xml><?xml version="1.0" encoding="utf-8"?>
<p:tagLst xmlns:p="http://schemas.openxmlformats.org/presentationml/2006/main">
  <p:tag name="KSO_WM_DIAGRAM_VIRTUALLY_FRAME" val="{&quot;height&quot;:284.9759842519685,&quot;left&quot;:59.9759842519685,&quot;top&quot;:120.0240157480315,&quot;width&quot;:838.5120472440946}"/>
</p:tagLst>
</file>

<file path=ppt/tags/tag7.xml><?xml version="1.0" encoding="utf-8"?>
<p:tagLst xmlns:p="http://schemas.openxmlformats.org/presentationml/2006/main">
  <p:tag name="KSO_WM_DIAGRAM_VIRTUALLY_FRAME" val="{&quot;height&quot;:284.9759842519685,&quot;left&quot;:59.9759842519685,&quot;top&quot;:120.0240157480315,&quot;width&quot;:838.5120472440946}"/>
</p:tagLst>
</file>

<file path=ppt/tags/tag8.xml><?xml version="1.0" encoding="utf-8"?>
<p:tagLst xmlns:p="http://schemas.openxmlformats.org/presentationml/2006/main">
  <p:tag name="KSO_WM_DIAGRAM_VIRTUALLY_FRAME" val="{&quot;height&quot;:284.9759842519685,&quot;left&quot;:59.9759842519685,&quot;top&quot;:120.0240157480315,&quot;width&quot;:838.5120472440946}"/>
</p:tagLst>
</file>

<file path=ppt/tags/tag9.xml><?xml version="1.0" encoding="utf-8"?>
<p:tagLst xmlns:p="http://schemas.openxmlformats.org/presentationml/2006/main">
  <p:tag name="KSO_WM_DIAGRAM_VIRTUALLY_FRAME" val="{&quot;height&quot;:284.9759842519685,&quot;left&quot;:59.9759842519685,&quot;top&quot;:120.0240157480315,&quot;width&quot;:838.5120472440946}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8191</Words>
  <Application>WPS 表格</Application>
  <PresentationFormat>On-screen Show (16:9)</PresentationFormat>
  <Paragraphs>1598</Paragraphs>
  <Slides>49</Slides>
  <Notes>30</Notes>
  <HiddenSlides>0</HiddenSlides>
  <MMClips>0</MMClips>
  <ScaleCrop>false</ScaleCrop>
  <HeadingPairs>
    <vt:vector size="6" baseType="variant">
      <vt:variant>
        <vt:lpstr>已用的字体</vt:lpstr>
      </vt:variant>
      <vt:variant>
        <vt:i4>20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49</vt:i4>
      </vt:variant>
    </vt:vector>
  </HeadingPairs>
  <TitlesOfParts>
    <vt:vector size="71" baseType="lpstr">
      <vt:lpstr>Arial</vt:lpstr>
      <vt:lpstr>宋体</vt:lpstr>
      <vt:lpstr>Wingdings</vt:lpstr>
      <vt:lpstr>PingFang SC</vt:lpstr>
      <vt:lpstr>苹方-简</vt:lpstr>
      <vt:lpstr>PingFang SC</vt:lpstr>
      <vt:lpstr>PingFang SC</vt:lpstr>
      <vt:lpstr>宋体-简</vt:lpstr>
      <vt:lpstr>Calibri</vt:lpstr>
      <vt:lpstr>Helvetica Neue</vt:lpstr>
      <vt:lpstr>微软雅黑</vt:lpstr>
      <vt:lpstr>汉仪旗黑</vt:lpstr>
      <vt:lpstr>宋体</vt:lpstr>
      <vt:lpstr>Arial Unicode MS</vt:lpstr>
      <vt:lpstr>等线</vt:lpstr>
      <vt:lpstr>汉仪中等线KW</vt:lpstr>
      <vt:lpstr>汉仪书宋二KW</vt:lpstr>
      <vt:lpstr>Noto Sans SC</vt:lpstr>
      <vt:lpstr>Noto Sans SC</vt:lpstr>
      <vt:lpstr>Noto Sans SC</vt:lpstr>
      <vt:lpstr>Office Theme</vt:lpstr>
      <vt:lpstr>1_Office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Generated by Gen-Spark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Multi-page HTML Content</dc:title>
  <dc:creator>Visual Extract to PPTX Converter</dc:creator>
  <dc:subject>PptxGenJS Presentation</dc:subject>
  <cp:lastModifiedBy>WPS_273106823</cp:lastModifiedBy>
  <cp:revision>11</cp:revision>
  <dcterms:created xsi:type="dcterms:W3CDTF">2026-04-19T04:01:35Z</dcterms:created>
  <dcterms:modified xsi:type="dcterms:W3CDTF">2026-04-19T04:01:35Z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E762FD51752C93A69E53E469C6C3D166_43</vt:lpwstr>
  </property>
  <property fmtid="{D5CDD505-2E9C-101B-9397-08002B2CF9AE}" pid="3" name="KSOProductBuildVer">
    <vt:lpwstr>2052-12.1.25205.25205</vt:lpwstr>
  </property>
</Properties>
</file>